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60" r:id="rId29"/>
    <p:sldId id="261" r:id="rId30"/>
    <p:sldId id="262" r:id="rId31"/>
    <p:sldId id="26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77B53C-28A2-4808-BE31-8F9390ED2DDA}"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F9F6-6210-48D8-909B-FD5C04305F03}"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87877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7B53C-28A2-4808-BE31-8F9390ED2DDA}"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90781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7B53C-28A2-4808-BE31-8F9390ED2DDA}"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51430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7B53C-28A2-4808-BE31-8F9390ED2DDA}"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334136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77B53C-28A2-4808-BE31-8F9390ED2DDA}"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158374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77B53C-28A2-4808-BE31-8F9390ED2DDA}" type="datetimeFigureOut">
              <a:rPr lang="en-US" smtClean="0"/>
              <a:pPr/>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207715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77B53C-28A2-4808-BE31-8F9390ED2DDA}" type="datetimeFigureOut">
              <a:rPr lang="en-US" smtClean="0"/>
              <a:pPr/>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123631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77B53C-28A2-4808-BE31-8F9390ED2DDA}" type="datetimeFigureOut">
              <a:rPr lang="en-US" smtClean="0"/>
              <a:pPr/>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280782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7B53C-28A2-4808-BE31-8F9390ED2DDA}" type="datetimeFigureOut">
              <a:rPr lang="en-US" smtClean="0"/>
              <a:pPr/>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316072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77B53C-28A2-4808-BE31-8F9390ED2DDA}" type="datetimeFigureOut">
              <a:rPr lang="en-US" smtClean="0"/>
              <a:pPr/>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331118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77B53C-28A2-4808-BE31-8F9390ED2DDA}" type="datetimeFigureOut">
              <a:rPr lang="en-US" smtClean="0"/>
              <a:pPr/>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F9F6-6210-48D8-909B-FD5C04305F03}" type="slidenum">
              <a:rPr lang="en-US" smtClean="0"/>
              <a:pPr/>
              <a:t>‹#›</a:t>
            </a:fld>
            <a:endParaRPr lang="en-US"/>
          </a:p>
        </p:txBody>
      </p:sp>
    </p:spTree>
    <p:extLst>
      <p:ext uri="{BB962C8B-B14F-4D97-AF65-F5344CB8AC3E}">
        <p14:creationId xmlns:p14="http://schemas.microsoft.com/office/powerpoint/2010/main" xmlns="" val="427938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7B53C-28A2-4808-BE31-8F9390ED2DDA}" type="datetimeFigureOut">
              <a:rPr lang="en-US" smtClean="0"/>
              <a:pPr/>
              <a:t>10/3/2021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0F9F6-6210-48D8-909B-FD5C04305F03}"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294535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3800123"/>
            <a:ext cx="8686799" cy="1390931"/>
          </a:xfrm>
        </p:spPr>
        <p:txBody>
          <a:bodyPr>
            <a:normAutofit fontScale="90000"/>
          </a:bodyPr>
          <a:lstStyle/>
          <a:p>
            <a:r>
              <a:rPr lang="ru-RU" sz="2600" b="1" dirty="0" smtClean="0">
                <a:latin typeface="Times New Roman" pitchFamily="18" charset="0"/>
                <a:cs typeface="Times New Roman" pitchFamily="18" charset="0"/>
              </a:rPr>
              <a:t>Карагандинский технический университет</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Кафедра информационно-вычислительных систем</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r>
              <a:rPr lang="ru-RU" sz="4900" b="1" dirty="0" smtClean="0">
                <a:solidFill>
                  <a:srgbClr val="C00000"/>
                </a:solidFill>
                <a:latin typeface="Times New Roman" pitchFamily="18" charset="0"/>
                <a:cs typeface="Times New Roman" pitchFamily="18" charset="0"/>
              </a:rPr>
              <a:t>Лабораторная работа №4</a:t>
            </a:r>
            <a:r>
              <a:rPr lang="ru-RU" sz="4900" b="1" dirty="0" smtClean="0">
                <a:latin typeface="Times New Roman" pitchFamily="18" charset="0"/>
                <a:cs typeface="Times New Roman" pitchFamily="18" charset="0"/>
              </a:rPr>
              <a:t/>
            </a:r>
            <a:br>
              <a:rPr lang="ru-RU" sz="4900" b="1" dirty="0" smtClean="0">
                <a:latin typeface="Times New Roman" pitchFamily="18" charset="0"/>
                <a:cs typeface="Times New Roman" pitchFamily="18" charset="0"/>
              </a:rPr>
            </a:br>
            <a:r>
              <a:rPr lang="ru-RU" sz="4900" b="1" dirty="0" smtClean="0">
                <a:latin typeface="Times New Roman" pitchFamily="18" charset="0"/>
                <a:cs typeface="Times New Roman" pitchFamily="18" charset="0"/>
              </a:rPr>
              <a:t/>
            </a:r>
            <a:br>
              <a:rPr lang="ru-RU" sz="4900" b="1" dirty="0" smtClean="0">
                <a:latin typeface="Times New Roman" pitchFamily="18" charset="0"/>
                <a:cs typeface="Times New Roman" pitchFamily="18" charset="0"/>
              </a:rPr>
            </a:br>
            <a:r>
              <a:rPr lang="ru-RU" sz="2600" b="1" dirty="0" smtClean="0">
                <a:solidFill>
                  <a:srgbClr val="C00000"/>
                </a:solidFill>
                <a:latin typeface="Times New Roman" pitchFamily="18" charset="0"/>
                <a:cs typeface="Times New Roman" pitchFamily="18" charset="0"/>
              </a:rPr>
              <a:t>Тема</a:t>
            </a:r>
            <a:r>
              <a:rPr lang="ru-RU" sz="2600" b="1" dirty="0" smtClean="0">
                <a:latin typeface="Times New Roman" pitchFamily="18" charset="0"/>
                <a:cs typeface="Times New Roman" pitchFamily="18" charset="0"/>
              </a:rPr>
              <a:t>: Создание регистров в системе «1С:Предприятие 8»</a:t>
            </a:r>
            <a:br>
              <a:rPr lang="ru-RU" sz="2600" b="1" dirty="0" smtClean="0">
                <a:latin typeface="Times New Roman" pitchFamily="18" charset="0"/>
                <a:cs typeface="Times New Roman" pitchFamily="18" charset="0"/>
              </a:rPr>
            </a:br>
            <a:r>
              <a:rPr lang="ru-RU" sz="2600" b="1" dirty="0" smtClean="0">
                <a:solidFill>
                  <a:srgbClr val="C00000"/>
                </a:solidFill>
                <a:latin typeface="Times New Roman" pitchFamily="18" charset="0"/>
                <a:cs typeface="Times New Roman" pitchFamily="18" charset="0"/>
              </a:rPr>
              <a:t>Дисциплина</a:t>
            </a:r>
            <a:r>
              <a:rPr lang="ru-RU" sz="2600" b="1" smtClean="0">
                <a:solidFill>
                  <a:srgbClr val="C00000"/>
                </a:solidFill>
                <a:latin typeface="Times New Roman" pitchFamily="18" charset="0"/>
                <a:cs typeface="Times New Roman" pitchFamily="18" charset="0"/>
              </a:rPr>
              <a:t>:</a:t>
            </a:r>
            <a:r>
              <a:rPr lang="ru-RU" sz="2600" b="1" smtClean="0">
                <a:latin typeface="Times New Roman" pitchFamily="18" charset="0"/>
                <a:cs typeface="Times New Roman" pitchFamily="18" charset="0"/>
              </a:rPr>
              <a:t> </a:t>
            </a:r>
            <a:r>
              <a:rPr lang="ru-RU" sz="2600" b="1" smtClean="0">
                <a:latin typeface="Times New Roman" pitchFamily="18" charset="0"/>
                <a:cs typeface="Times New Roman" pitchFamily="18" charset="0"/>
              </a:rPr>
              <a:t>Про</a:t>
            </a:r>
            <a:r>
              <a:rPr lang="ru-RU" sz="2600" b="1" smtClean="0">
                <a:latin typeface="Times New Roman" pitchFamily="18" charset="0"/>
                <a:cs typeface="Times New Roman" pitchFamily="18" charset="0"/>
              </a:rPr>
              <a:t>граммирование </a:t>
            </a:r>
            <a:r>
              <a:rPr lang="ru-RU" sz="2600" b="1" dirty="0" smtClean="0">
                <a:latin typeface="Times New Roman" pitchFamily="18" charset="0"/>
                <a:cs typeface="Times New Roman" pitchFamily="18" charset="0"/>
              </a:rPr>
              <a:t>в 1С</a:t>
            </a:r>
            <a:r>
              <a:rPr lang="ru-RU" sz="4900" b="1"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endParaRPr lang="en-US" sz="2600" b="1" dirty="0">
              <a:latin typeface="Times New Roman" pitchFamily="18" charset="0"/>
              <a:cs typeface="Times New Roman" pitchFamily="18" charset="0"/>
            </a:endParaRPr>
          </a:p>
        </p:txBody>
      </p:sp>
      <p:sp>
        <p:nvSpPr>
          <p:cNvPr id="5" name="Прямоугольник 4"/>
          <p:cNvSpPr/>
          <p:nvPr/>
        </p:nvSpPr>
        <p:spPr>
          <a:xfrm>
            <a:off x="2286000" y="1690063"/>
            <a:ext cx="4572000" cy="1169551"/>
          </a:xfrm>
          <a:prstGeom prst="rect">
            <a:avLst/>
          </a:prstGeom>
        </p:spPr>
        <p:txBody>
          <a:bodyPr>
            <a:spAutoFit/>
          </a:bodyPr>
          <a:lstStyle/>
          <a:p>
            <a:r>
              <a:rPr lang="ru-RU" sz="1600" b="1" spc="50" dirty="0" smtClean="0">
                <a:ln w="9525" cmpd="sng">
                  <a:solidFill>
                    <a:srgbClr val="02315D"/>
                  </a:solidFill>
                  <a:prstDash val="solid"/>
                </a:ln>
                <a:solidFill>
                  <a:srgbClr val="002060"/>
                </a:solidFill>
                <a:effectLst>
                  <a:glow rad="38100">
                    <a:schemeClr val="accent1">
                      <a:alpha val="40000"/>
                    </a:schemeClr>
                  </a:glow>
                </a:effectLst>
                <a:latin typeface="Times New Roman" pitchFamily="18" charset="0"/>
                <a:cs typeface="Times New Roman" pitchFamily="18" charset="0"/>
              </a:rPr>
              <a:t/>
            </a:r>
            <a:br>
              <a:rPr lang="ru-RU" sz="1600" b="1" spc="50" dirty="0" smtClean="0">
                <a:ln w="9525" cmpd="sng">
                  <a:solidFill>
                    <a:srgbClr val="02315D"/>
                  </a:solidFill>
                  <a:prstDash val="solid"/>
                </a:ln>
                <a:solidFill>
                  <a:srgbClr val="002060"/>
                </a:solidFill>
                <a:effectLst>
                  <a:glow rad="38100">
                    <a:schemeClr val="accent1">
                      <a:alpha val="40000"/>
                    </a:schemeClr>
                  </a:glow>
                </a:effectLst>
                <a:latin typeface="Times New Roman" pitchFamily="18" charset="0"/>
                <a:cs typeface="Times New Roman" pitchFamily="18" charset="0"/>
              </a:rPr>
            </a:br>
            <a:r>
              <a:rPr lang="ru-RU" b="1" spc="50" dirty="0" smtClean="0">
                <a:ln w="9525" cmpd="sng">
                  <a:solidFill>
                    <a:srgbClr val="02315D"/>
                  </a:solidFill>
                  <a:prstDash val="solid"/>
                </a:ln>
                <a:solidFill>
                  <a:srgbClr val="002060"/>
                </a:solidFill>
                <a:effectLst>
                  <a:glow rad="38100">
                    <a:schemeClr val="accent1">
                      <a:alpha val="40000"/>
                    </a:schemeClr>
                  </a:glow>
                </a:effectLst>
                <a:latin typeface="Times New Roman" pitchFamily="18" charset="0"/>
                <a:cs typeface="Times New Roman" pitchFamily="18" charset="0"/>
              </a:rPr>
              <a:t/>
            </a:r>
            <a:br>
              <a:rPr lang="ru-RU" b="1" spc="50" dirty="0" smtClean="0">
                <a:ln w="9525" cmpd="sng">
                  <a:solidFill>
                    <a:srgbClr val="02315D"/>
                  </a:solidFill>
                  <a:prstDash val="solid"/>
                </a:ln>
                <a:solidFill>
                  <a:srgbClr val="002060"/>
                </a:solidFill>
                <a:effectLst>
                  <a:glow rad="38100">
                    <a:schemeClr val="accent1">
                      <a:alpha val="40000"/>
                    </a:schemeClr>
                  </a:glow>
                </a:effectLst>
                <a:latin typeface="Times New Roman" pitchFamily="18" charset="0"/>
                <a:cs typeface="Times New Roman" pitchFamily="18" charset="0"/>
              </a:rPr>
            </a:br>
            <a:r>
              <a:rPr lang="ru-RU" b="1" spc="50" dirty="0" smtClean="0">
                <a:ln w="9525" cmpd="sng">
                  <a:solidFill>
                    <a:srgbClr val="02315D"/>
                  </a:solidFill>
                  <a:prstDash val="solid"/>
                </a:ln>
                <a:solidFill>
                  <a:srgbClr val="002060"/>
                </a:solidFill>
                <a:effectLst>
                  <a:glow rad="38100">
                    <a:schemeClr val="accent1">
                      <a:alpha val="40000"/>
                    </a:schemeClr>
                  </a:glow>
                </a:effectLst>
                <a:latin typeface="Times New Roman" pitchFamily="18" charset="0"/>
                <a:cs typeface="Times New Roman" pitchFamily="18" charset="0"/>
              </a:rPr>
              <a:t/>
            </a:r>
            <a:br>
              <a:rPr lang="ru-RU" b="1" spc="50" dirty="0" smtClean="0">
                <a:ln w="9525" cmpd="sng">
                  <a:solidFill>
                    <a:srgbClr val="02315D"/>
                  </a:solidFill>
                  <a:prstDash val="solid"/>
                </a:ln>
                <a:solidFill>
                  <a:srgbClr val="002060"/>
                </a:solidFill>
                <a:effectLst>
                  <a:glow rad="38100">
                    <a:schemeClr val="accent1">
                      <a:alpha val="40000"/>
                    </a:schemeClr>
                  </a:glow>
                </a:effectLst>
                <a:latin typeface="Times New Roman" pitchFamily="18" charset="0"/>
                <a:cs typeface="Times New Roman" pitchFamily="18" charset="0"/>
              </a:rPr>
            </a:br>
            <a:endParaRPr lang="ru-RU" dirty="0"/>
          </a:p>
        </p:txBody>
      </p:sp>
      <p:sp>
        <p:nvSpPr>
          <p:cNvPr id="8" name="Subtitle 2"/>
          <p:cNvSpPr txBox="1">
            <a:spLocks/>
          </p:cNvSpPr>
          <p:nvPr/>
        </p:nvSpPr>
        <p:spPr>
          <a:xfrm>
            <a:off x="404949" y="5709931"/>
            <a:ext cx="7537268" cy="560240"/>
          </a:xfrm>
          <a:prstGeom prst="rect">
            <a:avLst/>
          </a:prstGeom>
        </p:spPr>
        <p:txBody>
          <a:bodyPr vert="horz" lIns="91440" tIns="45720" rIns="91440" bIns="45720" rtlCol="0">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2200" b="0" i="0" u="none" strike="noStrike" kern="1200" cap="none" spc="0" normalizeH="0" baseline="0" noProof="0" dirty="0" smtClean="0">
                <a:ln>
                  <a:noFill/>
                </a:ln>
                <a:effectLst/>
                <a:uLnTx/>
                <a:uFillTx/>
                <a:latin typeface="Times New Roman" pitchFamily="18" charset="0"/>
                <a:ea typeface="+mn-ea"/>
                <a:cs typeface="Times New Roman" pitchFamily="18" charset="0"/>
              </a:rPr>
              <a:t>Автор: ст.преподаватель кафедры ИВС Савченко Н.К.</a:t>
            </a:r>
            <a:endParaRPr kumimoji="0" lang="en-US" sz="22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36291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274320" y="209006"/>
            <a:ext cx="8556171" cy="7509748"/>
          </a:xfrm>
          <a:prstGeom prst="rect">
            <a:avLst/>
          </a:prstGeom>
        </p:spPr>
        <p:txBody>
          <a:bodyPr wrap="square">
            <a:spAutoFit/>
          </a:bodyPr>
          <a:lstStyle/>
          <a:p>
            <a:pPr algn="just"/>
            <a:r>
              <a:rPr lang="ru-RU" sz="2800" b="1" dirty="0" smtClean="0">
                <a:latin typeface="Times New Roman" pitchFamily="18" charset="0"/>
                <a:cs typeface="Times New Roman" pitchFamily="18" charset="0"/>
              </a:rPr>
              <a:t>Планы видов расчета</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Для описания алгоритмов, по которым выполняются те или иные вычисления, служит понятие виды расчетов. На этапе конфигурирования можно описать неограниченное количество видов расчетов. За понятием «вид расчета» не лежит реальных данных — это не более чем алгоритм вычисления, оперирующий данными регистров расчета, документов и справочников.</a:t>
            </a:r>
          </a:p>
          <a:p>
            <a:pPr algn="just"/>
            <a:r>
              <a:rPr lang="ru-RU" sz="2800" dirty="0" smtClean="0">
                <a:latin typeface="Times New Roman" pitchFamily="18" charset="0"/>
                <a:cs typeface="Times New Roman" pitchFamily="18" charset="0"/>
              </a:rPr>
              <a:t>	Алгоритм вида расчета описывается с помощью встроенного языка.</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10</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209006"/>
            <a:ext cx="7955280" cy="8371523"/>
          </a:xfrm>
          <a:prstGeom prst="rect">
            <a:avLst/>
          </a:prstGeom>
        </p:spPr>
        <p:txBody>
          <a:bodyPr wrap="square">
            <a:spAutoFit/>
          </a:bodyPr>
          <a:lstStyle/>
          <a:p>
            <a:pPr algn="just"/>
            <a:r>
              <a:rPr lang="ru-RU" sz="2800" dirty="0" smtClean="0"/>
              <a:t>	</a:t>
            </a:r>
            <a:r>
              <a:rPr lang="ru-RU" sz="2800" dirty="0" smtClean="0">
                <a:latin typeface="Times New Roman" pitchFamily="18" charset="0"/>
                <a:cs typeface="Times New Roman" pitchFamily="18" charset="0"/>
              </a:rPr>
              <a:t>Для того чтобы при тех или иных расчетах можно было оперировать не только результатами расчетов по конкретным видам, но и результатами по нескольким видам расчетов, объ­единенных по определенному принципу, служит понятие планы видов расчета. В системе может быть определено неограниченное число планов видов расчета.</a:t>
            </a:r>
          </a:p>
          <a:p>
            <a:pPr algn="just"/>
            <a:r>
              <a:rPr lang="ru-RU" sz="2800" dirty="0" smtClean="0">
                <a:latin typeface="Times New Roman" pitchFamily="18" charset="0"/>
                <a:cs typeface="Times New Roman" pitchFamily="18" charset="0"/>
              </a:rPr>
              <a:t>	Планы видов расчета содержат виды расчета, объединен­ные по сходным признакам, к которым относятся одинаковые базовые виды расчета, одинаковые правила перерасчета, общие правила вытеснения по времени. В качестве примера можно привести планы видов расчета Основные начисления, Налоги.</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11</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222069" y="261257"/>
            <a:ext cx="8634549" cy="8802410"/>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Регистры расчета</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Регистры расчета предназначены для хранения учетных записей сложных периодических расчетов, например регистр расчета Удержания. Каждый регистр расчета основан на каком-либо плане видов расчета.</a:t>
            </a:r>
          </a:p>
          <a:p>
            <a:pPr algn="just"/>
            <a:r>
              <a:rPr lang="ru-RU" sz="2800" dirty="0" smtClean="0">
                <a:latin typeface="Times New Roman" pitchFamily="18" charset="0"/>
                <a:cs typeface="Times New Roman" pitchFamily="18" charset="0"/>
              </a:rPr>
              <a:t>	В процессе конфигурирования настраивается неограниченное число регистров расчета, каждый из которых будет решать ту или иную задачу предметной области.</a:t>
            </a:r>
          </a:p>
          <a:p>
            <a:pPr algn="just"/>
            <a:r>
              <a:rPr lang="ru-RU" sz="2800" dirty="0" smtClean="0">
                <a:latin typeface="Times New Roman" pitchFamily="18" charset="0"/>
                <a:cs typeface="Times New Roman" pitchFamily="18" charset="0"/>
              </a:rPr>
              <a:t>	Непременными атрибутами каждой строки регистра расчетов являются: объект, для которого данный расчет проведен; вид расчета, по которому данный расчет проведен; дата начала и дата окончания действия данного расчета и результат расчета.</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12</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365760"/>
            <a:ext cx="7955280" cy="8802410"/>
          </a:xfrm>
          <a:prstGeom prst="rect">
            <a:avLst/>
          </a:prstGeom>
        </p:spPr>
        <p:txBody>
          <a:bodyPr wrap="square">
            <a:spAutoFit/>
          </a:bodyPr>
          <a:lstStyle/>
          <a:p>
            <a:pPr algn="just"/>
            <a:r>
              <a:rPr lang="ru-RU" sz="2800" b="1" dirty="0" smtClean="0">
                <a:latin typeface="Times New Roman" pitchFamily="18" charset="0"/>
                <a:cs typeface="Times New Roman" pitchFamily="18" charset="0"/>
              </a:rPr>
              <a:t>1. Создание регистра бухгалтерии</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Для отражения в бухгалтерском учете информации о хозяйственных операциях в системе 1С:Предприятие используются регистры бухгалтерии, описываемые на ветви дерева конфигурации «Регистры бухгалтерии».</a:t>
            </a:r>
          </a:p>
          <a:p>
            <a:pPr algn="just"/>
            <a:r>
              <a:rPr lang="ru-RU" sz="2800" dirty="0" smtClean="0">
                <a:latin typeface="Times New Roman" pitchFamily="18" charset="0"/>
                <a:cs typeface="Times New Roman" pitchFamily="18" charset="0"/>
              </a:rPr>
              <a:t>При редактировании регистра бухгалтерии разрабатывает­ся структура регистра: создаются наборы измерений, ресурсов и реквизитов регистра, если необходимо, создаются экранные и печатные формы просмотра движений регистра.</a:t>
            </a:r>
          </a:p>
          <a:p>
            <a:pPr algn="just"/>
            <a:r>
              <a:rPr lang="ru-RU" sz="2800" dirty="0" smtClean="0"/>
              <a:t>	</a:t>
            </a:r>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13</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195943"/>
            <a:ext cx="7955280" cy="4493538"/>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p>
          <a:p>
            <a:pPr algn="just"/>
            <a:r>
              <a:rPr lang="ru-RU" sz="2800" dirty="0" smtClean="0"/>
              <a:t>	</a:t>
            </a:r>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666207" y="1227908"/>
            <a:ext cx="8151223" cy="898895"/>
          </a:xfrm>
          <a:prstGeom prst="rect">
            <a:avLst/>
          </a:prstGeom>
        </p:spPr>
        <p:txBody>
          <a:bodyPr vert="horz" lIns="91440" tIns="45720" rIns="91440" bIns="45720" rtlCol="0" anchor="ctr">
            <a:noAutofit/>
          </a:bodyPr>
          <a:lstStyle/>
          <a:p>
            <a:pPr algn="just"/>
            <a:r>
              <a:rPr lang="ru-RU" sz="2800" dirty="0" smtClean="0">
                <a:latin typeface="Times New Roman" pitchFamily="18" charset="0"/>
                <a:cs typeface="Times New Roman" pitchFamily="18" charset="0"/>
              </a:rPr>
              <a:t>Отличительной особенностью регистра бухгалтерии является его связь с планом счетов и поддержка механизма двойной записи. Каждая запись регистра содержит обязательные реквизиты «Счет Дт» (счет дебета) и «Счет Кт» (счет кредита) для регистров, поддерживающих корреспонденцию, и реквизит «Счет» — для не поддерживающих.</a:t>
            </a:r>
          </a:p>
        </p:txBody>
      </p:sp>
      <p:sp>
        <p:nvSpPr>
          <p:cNvPr id="6" name="Номер слайда 5"/>
          <p:cNvSpPr>
            <a:spLocks noGrp="1"/>
          </p:cNvSpPr>
          <p:nvPr>
            <p:ph type="sldNum" sz="quarter" idx="12"/>
          </p:nvPr>
        </p:nvSpPr>
        <p:spPr/>
        <p:txBody>
          <a:bodyPr/>
          <a:lstStyle/>
          <a:p>
            <a:fld id="{CC173F88-3387-453B-9303-AC0210B95CB8}" type="slidenum">
              <a:rPr lang="ru-RU" smtClean="0"/>
              <a:pPr/>
              <a:t>14</a:t>
            </a:fld>
            <a:endParaRPr lang="ru-RU"/>
          </a:p>
        </p:txBody>
      </p:sp>
      <p:sp>
        <p:nvSpPr>
          <p:cNvPr id="7" name="Нижний колонтитул 6"/>
          <p:cNvSpPr>
            <a:spLocks noGrp="1"/>
          </p:cNvSpPr>
          <p:nvPr>
            <p:ph type="ftr" sz="quarter" idx="11"/>
          </p:nvPr>
        </p:nvSpPr>
        <p:spPr/>
        <p:txBody>
          <a:bodyPr/>
          <a:lstStyle/>
          <a:p>
            <a:endParaRPr lang="ru-RU" dirty="0"/>
          </a:p>
        </p:txBody>
      </p:sp>
      <p:pic>
        <p:nvPicPr>
          <p:cNvPr id="36866" name="Picture 2" descr="Зачем нужно обновление 1С программ | Ситис"/>
          <p:cNvPicPr>
            <a:picLocks noChangeAspect="1" noChangeArrowheads="1"/>
          </p:cNvPicPr>
          <p:nvPr/>
        </p:nvPicPr>
        <p:blipFill>
          <a:blip r:embed="rId2" cstate="print"/>
          <a:srcRect/>
          <a:stretch>
            <a:fillRect/>
          </a:stretch>
        </p:blipFill>
        <p:spPr bwMode="auto">
          <a:xfrm>
            <a:off x="2663644" y="3141617"/>
            <a:ext cx="3810000" cy="3333750"/>
          </a:xfrm>
          <a:prstGeom prst="rect">
            <a:avLst/>
          </a:prstGeom>
          <a:noFill/>
        </p:spPr>
      </p:pic>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65760" y="195943"/>
            <a:ext cx="8595360" cy="10525958"/>
          </a:xfrm>
          <a:prstGeom prst="rect">
            <a:avLst/>
          </a:prstGeom>
        </p:spPr>
        <p:txBody>
          <a:bodyPr wrap="square">
            <a:spAutoFit/>
          </a:bodyPr>
          <a:lstStyle/>
          <a:p>
            <a:pPr algn="just"/>
            <a:r>
              <a:rPr lang="ru-RU" sz="2800" dirty="0" smtClean="0">
                <a:latin typeface="Times New Roman" pitchFamily="18" charset="0"/>
                <a:cs typeface="Times New Roman" pitchFamily="18" charset="0"/>
              </a:rPr>
              <a:t>	В дереве конфигурации ветвь «Регистры бухгалтерии» и щелкнем по кнопке  «Добавить». В первом окне Конструктора </a:t>
            </a:r>
            <a:r>
              <a:rPr lang="ru-RU" sz="2800" b="1" dirty="0" smtClean="0">
                <a:latin typeface="Times New Roman" pitchFamily="18" charset="0"/>
                <a:cs typeface="Times New Roman" pitchFamily="18" charset="0"/>
              </a:rPr>
              <a:t>(закладка «Ос­новные») </a:t>
            </a:r>
            <a:r>
              <a:rPr lang="ru-RU" sz="2800" dirty="0" smtClean="0">
                <a:latin typeface="Times New Roman" pitchFamily="18" charset="0"/>
                <a:cs typeface="Times New Roman" pitchFamily="18" charset="0"/>
              </a:rPr>
              <a:t>нужно заполнить поля ввода для имени (</a:t>
            </a:r>
            <a:r>
              <a:rPr lang="ru-RU" sz="2800" dirty="0" err="1" smtClean="0">
                <a:latin typeface="Times New Roman" pitchFamily="18" charset="0"/>
                <a:cs typeface="Times New Roman" pitchFamily="18" charset="0"/>
              </a:rPr>
              <a:t>НашРегистрБухгалтерии</a:t>
            </a:r>
            <a:r>
              <a:rPr lang="ru-RU" sz="2800" dirty="0" smtClean="0">
                <a:latin typeface="Times New Roman" pitchFamily="18" charset="0"/>
                <a:cs typeface="Times New Roman" pitchFamily="18" charset="0"/>
              </a:rPr>
              <a:t>) и синонима. Кроме этого, надо выбрать план счетов (Типовой) и включить опцию «Корреспонденция». Включение опции «Корреспонденция» означает, что каждая проводка имеет дебет и кредит, причем сумма провод­ки по дебету равна сумме проводки по кредиту. </a:t>
            </a:r>
          </a:p>
          <a:p>
            <a:pPr algn="just"/>
            <a:r>
              <a:rPr lang="ru-RU" sz="2800" dirty="0" smtClean="0">
                <a:latin typeface="Times New Roman" pitchFamily="18" charset="0"/>
                <a:cs typeface="Times New Roman" pitchFamily="18" charset="0"/>
              </a:rPr>
              <a:t>	Переходим в закладку «Данные» и добавляем ресурсы (Количество и Сумма) Для ресурса Количество в палитре свойств указываем признак учета — количественный, признак учета </a:t>
            </a:r>
            <a:r>
              <a:rPr lang="ru-RU" sz="2800" dirty="0" err="1" smtClean="0">
                <a:latin typeface="Times New Roman" pitchFamily="18" charset="0"/>
                <a:cs typeface="Times New Roman" pitchFamily="18" charset="0"/>
              </a:rPr>
              <a:t>субконто</a:t>
            </a:r>
            <a:r>
              <a:rPr lang="ru-RU" sz="2800" dirty="0" smtClean="0">
                <a:latin typeface="Times New Roman" pitchFamily="18" charset="0"/>
                <a:cs typeface="Times New Roman" pitchFamily="18" charset="0"/>
              </a:rPr>
              <a:t> — суммовой.</a:t>
            </a: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15</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195943"/>
            <a:ext cx="8072846" cy="3631763"/>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Окно регистра «</a:t>
            </a:r>
            <a:r>
              <a:rPr lang="ru-RU" sz="2800" dirty="0" err="1" smtClean="0">
                <a:latin typeface="Times New Roman" pitchFamily="18" charset="0"/>
                <a:cs typeface="Times New Roman" pitchFamily="18" charset="0"/>
              </a:rPr>
              <a:t>НашРегистрБухгалтерии</a:t>
            </a:r>
            <a:r>
              <a:rPr lang="kk-KZ"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16</a:t>
            </a:fld>
            <a:endParaRPr lang="ru-RU"/>
          </a:p>
        </p:txBody>
      </p:sp>
      <p:sp>
        <p:nvSpPr>
          <p:cNvPr id="7" name="Нижний колонтитул 6"/>
          <p:cNvSpPr>
            <a:spLocks noGrp="1"/>
          </p:cNvSpPr>
          <p:nvPr>
            <p:ph type="ftr" sz="quarter" idx="11"/>
          </p:nvPr>
        </p:nvSpPr>
        <p:spPr/>
        <p:txBody>
          <a:bodyPr/>
          <a:lstStyle/>
          <a:p>
            <a:endParaRPr lang="ru-RU" dirty="0"/>
          </a:p>
        </p:txBody>
      </p:sp>
      <p:pic>
        <p:nvPicPr>
          <p:cNvPr id="10" name="Рисунок 9"/>
          <p:cNvPicPr/>
          <p:nvPr/>
        </p:nvPicPr>
        <p:blipFill>
          <a:blip r:embed="rId2" cstate="print"/>
          <a:srcRect l="5704" t="17793" r="35741" b="12466"/>
          <a:stretch>
            <a:fillRect/>
          </a:stretch>
        </p:blipFill>
        <p:spPr bwMode="auto">
          <a:xfrm>
            <a:off x="2040254" y="953589"/>
            <a:ext cx="5549266" cy="5269094"/>
          </a:xfrm>
          <a:prstGeom prst="rect">
            <a:avLst/>
          </a:prstGeom>
          <a:noFill/>
          <a:ln w="9525">
            <a:noFill/>
            <a:miter lim="800000"/>
            <a:headEnd/>
            <a:tailEnd/>
          </a:ln>
        </p:spPr>
      </p:pic>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378823"/>
            <a:ext cx="7955280" cy="7078861"/>
          </a:xfrm>
          <a:prstGeom prst="rect">
            <a:avLst/>
          </a:prstGeom>
        </p:spPr>
        <p:txBody>
          <a:bodyPr wrap="square">
            <a:spAutoFit/>
          </a:bodyPr>
          <a:lstStyle/>
          <a:p>
            <a:pPr algn="just"/>
            <a:r>
              <a:rPr lang="ru-RU" sz="2800" dirty="0" smtClean="0">
                <a:latin typeface="Times New Roman" pitchFamily="18" charset="0"/>
                <a:cs typeface="Times New Roman" pitchFamily="18" charset="0"/>
              </a:rPr>
              <a:t>	 В </a:t>
            </a:r>
            <a:r>
              <a:rPr lang="ru-RU" sz="2800" b="1" dirty="0" smtClean="0">
                <a:latin typeface="Times New Roman" pitchFamily="18" charset="0"/>
                <a:cs typeface="Times New Roman" pitchFamily="18" charset="0"/>
              </a:rPr>
              <a:t>закладке «Регистраторы» </a:t>
            </a:r>
            <a:r>
              <a:rPr lang="ru-RU" sz="2800" dirty="0" smtClean="0">
                <a:latin typeface="Times New Roman" pitchFamily="18" charset="0"/>
                <a:cs typeface="Times New Roman" pitchFamily="18" charset="0"/>
              </a:rPr>
              <a:t>помечаем «галочками» нужные документы (например, </a:t>
            </a:r>
            <a:r>
              <a:rPr lang="ru-RU" sz="2800" dirty="0" err="1" smtClean="0">
                <a:latin typeface="Times New Roman" pitchFamily="18" charset="0"/>
                <a:cs typeface="Times New Roman" pitchFamily="18" charset="0"/>
              </a:rPr>
              <a:t>ПоступлениеТовара</a:t>
            </a:r>
            <a:r>
              <a:rPr lang="ru-RU" sz="2800" dirty="0" smtClean="0">
                <a:latin typeface="Times New Roman" pitchFamily="18" charset="0"/>
                <a:cs typeface="Times New Roman" pitchFamily="18" charset="0"/>
              </a:rPr>
              <a:t> и </a:t>
            </a:r>
            <a:r>
              <a:rPr lang="ru-RU" sz="2800" dirty="0" err="1" smtClean="0">
                <a:latin typeface="Times New Roman" pitchFamily="18" charset="0"/>
                <a:cs typeface="Times New Roman" pitchFamily="18" charset="0"/>
              </a:rPr>
              <a:t>РасходнаяНакладная</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	Регистраторами являются те документы, которые будут влиять на содержание регистра (по которым будут формироваться проводки).</a:t>
            </a:r>
          </a:p>
          <a:p>
            <a:pPr algn="just"/>
            <a:r>
              <a:rPr lang="ru-RU" sz="2800" b="1" dirty="0" smtClean="0">
                <a:latin typeface="Times New Roman" pitchFamily="18" charset="0"/>
                <a:cs typeface="Times New Roman" pitchFamily="18" charset="0"/>
              </a:rPr>
              <a:t>	На закладке «Формы» </a:t>
            </a:r>
            <a:r>
              <a:rPr lang="ru-RU" sz="2800" dirty="0" smtClean="0">
                <a:latin typeface="Times New Roman" pitchFamily="18" charset="0"/>
                <a:cs typeface="Times New Roman" pitchFamily="18" charset="0"/>
              </a:rPr>
              <a:t>создадим форму списка. Закроем окно конструктора.</a:t>
            </a:r>
          </a:p>
          <a:p>
            <a:pPr algn="just"/>
            <a:r>
              <a:rPr lang="ru-RU" sz="28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17</a:t>
            </a:fld>
            <a:endParaRPr lang="ru-RU"/>
          </a:p>
        </p:txBody>
      </p:sp>
      <p:sp>
        <p:nvSpPr>
          <p:cNvPr id="7" name="Нижний колонтитул 6"/>
          <p:cNvSpPr>
            <a:spLocks noGrp="1"/>
          </p:cNvSpPr>
          <p:nvPr>
            <p:ph type="ftr" sz="quarter" idx="11"/>
          </p:nvPr>
        </p:nvSpPr>
        <p:spPr/>
        <p:txBody>
          <a:bodyPr/>
          <a:lstStyle/>
          <a:p>
            <a:endParaRPr lang="ru-RU" dirty="0"/>
          </a:p>
        </p:txBody>
      </p:sp>
      <p:pic>
        <p:nvPicPr>
          <p:cNvPr id="33794" name="Picture 2" descr="Новости: Проекты «АйДи – Технологии управления» на базе платформы «1С:Предприятие»  вошли в справочник внедренных решений вендора"/>
          <p:cNvPicPr>
            <a:picLocks noChangeAspect="1" noChangeArrowheads="1"/>
          </p:cNvPicPr>
          <p:nvPr/>
        </p:nvPicPr>
        <p:blipFill>
          <a:blip r:embed="rId2" cstate="print"/>
          <a:srcRect/>
          <a:stretch>
            <a:fillRect/>
          </a:stretch>
        </p:blipFill>
        <p:spPr bwMode="auto">
          <a:xfrm>
            <a:off x="2841426" y="3993776"/>
            <a:ext cx="3772716" cy="2124635"/>
          </a:xfrm>
          <a:prstGeom prst="rect">
            <a:avLst/>
          </a:prstGeom>
          <a:noFill/>
        </p:spPr>
      </p:pic>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195943"/>
            <a:ext cx="7955280" cy="8802410"/>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Настройка документов для формирования проводок</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Щелкнем дважды по документу </a:t>
            </a:r>
            <a:r>
              <a:rPr lang="ru-RU" sz="2800" dirty="0" err="1" smtClean="0">
                <a:latin typeface="Times New Roman" pitchFamily="18" charset="0"/>
                <a:cs typeface="Times New Roman" pitchFamily="18" charset="0"/>
              </a:rPr>
              <a:t>ПоступлениеТовара</a:t>
            </a:r>
            <a:r>
              <a:rPr lang="ru-RU" sz="2800" dirty="0" smtClean="0">
                <a:latin typeface="Times New Roman" pitchFamily="18" charset="0"/>
                <a:cs typeface="Times New Roman" pitchFamily="18" charset="0"/>
              </a:rPr>
              <a:t>. Откроется окно конструктора.</a:t>
            </a:r>
          </a:p>
          <a:p>
            <a:pPr algn="just"/>
            <a:r>
              <a:rPr lang="ru-RU" sz="2800" dirty="0" smtClean="0">
                <a:latin typeface="Times New Roman" pitchFamily="18" charset="0"/>
                <a:cs typeface="Times New Roman" pitchFamily="18" charset="0"/>
              </a:rPr>
              <a:t>	Перейдем в </a:t>
            </a:r>
            <a:r>
              <a:rPr lang="ru-RU" sz="2800" b="1" dirty="0" smtClean="0">
                <a:latin typeface="Times New Roman" pitchFamily="18" charset="0"/>
                <a:cs typeface="Times New Roman" pitchFamily="18" charset="0"/>
              </a:rPr>
              <a:t>закладку «Движения». </a:t>
            </a:r>
            <a:r>
              <a:rPr lang="ru-RU" sz="2800" dirty="0" smtClean="0">
                <a:latin typeface="Times New Roman" pitchFamily="18" charset="0"/>
                <a:cs typeface="Times New Roman" pitchFamily="18" charset="0"/>
              </a:rPr>
              <a:t>В ней регистр бухгалтерии уже выбран по умолчанию.</a:t>
            </a:r>
          </a:p>
          <a:p>
            <a:pPr algn="just"/>
            <a:r>
              <a:rPr lang="ru-RU" sz="2800" dirty="0" smtClean="0">
                <a:latin typeface="Times New Roman" pitchFamily="18" charset="0"/>
                <a:cs typeface="Times New Roman" pitchFamily="18" charset="0"/>
              </a:rPr>
              <a:t>	Щелкнем по кнопке «Конструктор движений». </a:t>
            </a:r>
          </a:p>
          <a:p>
            <a:pPr algn="just"/>
            <a:r>
              <a:rPr lang="ru-RU" sz="2800" dirty="0" smtClean="0">
                <a:latin typeface="Times New Roman" pitchFamily="18" charset="0"/>
                <a:cs typeface="Times New Roman" pitchFamily="18" charset="0"/>
              </a:rPr>
              <a:t>	В нем счет дебета выберем 1330 (Товары), счет кредита — 3310 (</a:t>
            </a:r>
            <a:r>
              <a:rPr lang="ru-RU" sz="2800" dirty="0" err="1" smtClean="0">
                <a:latin typeface="Times New Roman" pitchFamily="18" charset="0"/>
                <a:cs typeface="Times New Roman" pitchFamily="18" charset="0"/>
              </a:rPr>
              <a:t>РасчетыСПоставщиками</a:t>
            </a:r>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18</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195943"/>
            <a:ext cx="7955280" cy="4062651"/>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Окно документа «Поступление Товара»</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19</a:t>
            </a:fld>
            <a:endParaRPr lang="ru-RU"/>
          </a:p>
        </p:txBody>
      </p:sp>
      <p:sp>
        <p:nvSpPr>
          <p:cNvPr id="7" name="Нижний колонтитул 6"/>
          <p:cNvSpPr>
            <a:spLocks noGrp="1"/>
          </p:cNvSpPr>
          <p:nvPr>
            <p:ph type="ftr" sz="quarter" idx="11"/>
          </p:nvPr>
        </p:nvSpPr>
        <p:spPr/>
        <p:txBody>
          <a:bodyPr/>
          <a:lstStyle/>
          <a:p>
            <a:endParaRPr lang="ru-RU" dirty="0"/>
          </a:p>
        </p:txBody>
      </p:sp>
      <p:pic>
        <p:nvPicPr>
          <p:cNvPr id="8" name="Рисунок 7"/>
          <p:cNvPicPr/>
          <p:nvPr/>
        </p:nvPicPr>
        <p:blipFill>
          <a:blip r:embed="rId2" cstate="print"/>
          <a:srcRect l="35234" t="13962" r="29436" b="24995"/>
          <a:stretch>
            <a:fillRect/>
          </a:stretch>
        </p:blipFill>
        <p:spPr bwMode="auto">
          <a:xfrm>
            <a:off x="1931533" y="940525"/>
            <a:ext cx="6062935" cy="5097236"/>
          </a:xfrm>
          <a:prstGeom prst="rect">
            <a:avLst/>
          </a:prstGeom>
          <a:noFill/>
          <a:ln w="9525">
            <a:noFill/>
            <a:miter lim="800000"/>
            <a:headEnd/>
            <a:tailEnd/>
          </a:ln>
        </p:spPr>
      </p:pic>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431073" y="317923"/>
            <a:ext cx="8177349" cy="3970318"/>
          </a:xfrm>
          <a:prstGeom prst="rect">
            <a:avLst/>
          </a:prstGeom>
        </p:spPr>
        <p:txBody>
          <a:bodyPr wrap="square">
            <a:spAutoFit/>
          </a:bodyPr>
          <a:lstStyle/>
          <a:p>
            <a:pPr lvl="0" algn="just"/>
            <a:r>
              <a:rPr lang="ru-RU" sz="2800" b="1" dirty="0" smtClean="0">
                <a:solidFill>
                  <a:srgbClr val="C00000"/>
                </a:solidFill>
                <a:latin typeface="Times New Roman" pitchFamily="18" charset="0"/>
                <a:cs typeface="Times New Roman" pitchFamily="18" charset="0"/>
              </a:rPr>
              <a:t>Цель работы: </a:t>
            </a:r>
            <a:r>
              <a:rPr lang="ru-RU" sz="2800" dirty="0" smtClean="0">
                <a:latin typeface="Times New Roman" pitchFamily="18" charset="0"/>
                <a:cs typeface="Times New Roman" pitchFamily="18" charset="0"/>
              </a:rPr>
              <a:t>освоение основных приемов создания различных видов регистров  в программном комплексе «1С:Предприятие 8».</a:t>
            </a:r>
          </a:p>
          <a:p>
            <a:pPr lvl="0" algn="just"/>
            <a:endParaRPr lang="ru-RU" sz="2600" dirty="0" smtClean="0">
              <a:latin typeface="Times New Roman" pitchFamily="18" charset="0"/>
              <a:cs typeface="Times New Roman" pitchFamily="18" charset="0"/>
            </a:endParaRPr>
          </a:p>
          <a:p>
            <a:r>
              <a:rPr lang="ru-RU" sz="2800" b="1" dirty="0" smtClean="0"/>
              <a:t> </a:t>
            </a:r>
            <a:r>
              <a:rPr lang="ru-RU" sz="3000" b="1" dirty="0" smtClean="0">
                <a:solidFill>
                  <a:srgbClr val="C00000"/>
                </a:solidFill>
                <a:latin typeface="Times New Roman" pitchFamily="18" charset="0"/>
                <a:cs typeface="Times New Roman" pitchFamily="18" charset="0"/>
              </a:rPr>
              <a:t>Содержание работы: </a:t>
            </a:r>
          </a:p>
          <a:p>
            <a:pPr lvl="0" algn="just"/>
            <a:r>
              <a:rPr lang="ru-RU" sz="2800" dirty="0" smtClean="0">
                <a:latin typeface="Times New Roman" pitchFamily="18" charset="0"/>
                <a:cs typeface="Times New Roman" pitchFamily="18" charset="0"/>
              </a:rPr>
              <a:t>Создание регистров накопления, бухгалтерии, проведение документов  </a:t>
            </a:r>
            <a:r>
              <a:rPr lang="ru-RU" sz="2800" dirty="0">
                <a:latin typeface="Times New Roman" pitchFamily="18" charset="0"/>
                <a:cs typeface="Times New Roman" pitchFamily="18" charset="0"/>
              </a:rPr>
              <a:t>в программном комплексе «</a:t>
            </a:r>
            <a:r>
              <a:rPr lang="ru-RU" sz="2800" dirty="0" smtClean="0">
                <a:latin typeface="Times New Roman" pitchFamily="18" charset="0"/>
                <a:cs typeface="Times New Roman" pitchFamily="18" charset="0"/>
              </a:rPr>
              <a:t>1С:Предприятие 8».</a:t>
            </a:r>
          </a:p>
          <a:p>
            <a:pPr algn="just"/>
            <a:r>
              <a:rPr lang="ru-RU" sz="2800" dirty="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 </a:t>
            </a:r>
            <a:endParaRPr lang="ru-RU" sz="2800" dirty="0">
              <a:solidFill>
                <a:srgbClr val="002060"/>
              </a:solidFill>
              <a:latin typeface="Times New Roman" pitchFamily="18" charset="0"/>
              <a:cs typeface="Times New Roman" pitchFamily="18" charset="0"/>
            </a:endParaRPr>
          </a:p>
        </p:txBody>
      </p:sp>
      <p:pic>
        <p:nvPicPr>
          <p:cNvPr id="25" name="Picture 2"/>
          <p:cNvPicPr>
            <a:picLocks noChangeAspect="1" noChangeArrowheads="1"/>
          </p:cNvPicPr>
          <p:nvPr/>
        </p:nvPicPr>
        <p:blipFill>
          <a:blip r:embed="rId2" cstate="print"/>
          <a:srcRect/>
          <a:stretch>
            <a:fillRect/>
          </a:stretch>
        </p:blipFill>
        <p:spPr bwMode="auto">
          <a:xfrm>
            <a:off x="2764971" y="4405448"/>
            <a:ext cx="3270069" cy="2452552"/>
          </a:xfrm>
          <a:prstGeom prst="rect">
            <a:avLst/>
          </a:prstGeom>
          <a:noFill/>
          <a:ln w="9525">
            <a:noFill/>
            <a:miter lim="800000"/>
            <a:headEnd/>
            <a:tailEnd/>
          </a:ln>
          <a:effectLst/>
        </p:spPr>
      </p:pic>
      <p:sp>
        <p:nvSpPr>
          <p:cNvPr id="26" name="Номер слайда 25"/>
          <p:cNvSpPr>
            <a:spLocks noGrp="1"/>
          </p:cNvSpPr>
          <p:nvPr>
            <p:ph type="sldNum" sz="quarter" idx="12"/>
          </p:nvPr>
        </p:nvSpPr>
        <p:spPr/>
        <p:txBody>
          <a:bodyPr/>
          <a:lstStyle/>
          <a:p>
            <a:fld id="{CC173F88-3387-453B-9303-AC0210B95CB8}" type="slidenum">
              <a:rPr lang="ru-RU" smtClean="0"/>
              <a:pPr/>
              <a:t>2</a:t>
            </a:fld>
            <a:endParaRPr lang="ru-RU"/>
          </a:p>
        </p:txBody>
      </p:sp>
      <p:sp>
        <p:nvSpPr>
          <p:cNvPr id="27" name="Нижний колонтитул 26"/>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195943"/>
            <a:ext cx="7955280" cy="6647974"/>
          </a:xfrm>
          <a:prstGeom prst="rect">
            <a:avLst/>
          </a:prstGeom>
        </p:spPr>
        <p:txBody>
          <a:bodyPr wrap="square">
            <a:spAutoFit/>
          </a:bodyPr>
          <a:lstStyle/>
          <a:p>
            <a:pPr algn="just"/>
            <a:r>
              <a:rPr lang="ru-RU" sz="2800" dirty="0" smtClean="0">
                <a:latin typeface="Times New Roman" pitchFamily="18" charset="0"/>
                <a:cs typeface="Times New Roman" pitchFamily="18" charset="0"/>
              </a:rPr>
              <a:t>	В поле «Табличная часть» выберем «Товары». Щелкнем по кнопке «Заполнить выражения». Щелкнем по кнопке «ОК».</a:t>
            </a:r>
          </a:p>
          <a:p>
            <a:pPr algn="just"/>
            <a:r>
              <a:rPr lang="ru-RU" sz="2800" dirty="0" smtClean="0">
                <a:latin typeface="Times New Roman" pitchFamily="18" charset="0"/>
                <a:cs typeface="Times New Roman" pitchFamily="18" charset="0"/>
              </a:rPr>
              <a:t>Аналогичную процедуру проведем с документом «</a:t>
            </a:r>
            <a:r>
              <a:rPr lang="ru-RU" sz="2800" dirty="0" err="1" smtClean="0">
                <a:latin typeface="Times New Roman" pitchFamily="18" charset="0"/>
                <a:cs typeface="Times New Roman" pitchFamily="18" charset="0"/>
              </a:rPr>
              <a:t>РасходнаяНакладная</a:t>
            </a:r>
            <a:r>
              <a:rPr lang="ru-RU" sz="2800" dirty="0" smtClean="0">
                <a:latin typeface="Times New Roman" pitchFamily="18" charset="0"/>
                <a:cs typeface="Times New Roman" pitchFamily="18" charset="0"/>
              </a:rPr>
              <a:t>» (счет дебета – 1210, счет кредита - 1330).</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20</a:t>
            </a:fld>
            <a:endParaRPr lang="ru-RU"/>
          </a:p>
        </p:txBody>
      </p:sp>
      <p:sp>
        <p:nvSpPr>
          <p:cNvPr id="7" name="Нижний колонтитул 6"/>
          <p:cNvSpPr>
            <a:spLocks noGrp="1"/>
          </p:cNvSpPr>
          <p:nvPr>
            <p:ph type="ftr" sz="quarter" idx="11"/>
          </p:nvPr>
        </p:nvSpPr>
        <p:spPr/>
        <p:txBody>
          <a:bodyPr/>
          <a:lstStyle/>
          <a:p>
            <a:endParaRPr lang="ru-RU" dirty="0"/>
          </a:p>
        </p:txBody>
      </p:sp>
      <p:pic>
        <p:nvPicPr>
          <p:cNvPr id="9" name="Рисунок 8"/>
          <p:cNvPicPr/>
          <p:nvPr/>
        </p:nvPicPr>
        <p:blipFill>
          <a:blip r:embed="rId2" cstate="print"/>
          <a:srcRect/>
          <a:stretch>
            <a:fillRect/>
          </a:stretch>
        </p:blipFill>
        <p:spPr bwMode="auto">
          <a:xfrm>
            <a:off x="2086791" y="2957512"/>
            <a:ext cx="5257800" cy="3686175"/>
          </a:xfrm>
          <a:prstGeom prst="rect">
            <a:avLst/>
          </a:prstGeom>
          <a:noFill/>
          <a:ln w="9525">
            <a:noFill/>
            <a:miter lim="800000"/>
            <a:headEnd/>
            <a:tailEnd/>
          </a:ln>
        </p:spPr>
      </p:pic>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61703" y="195943"/>
            <a:ext cx="7955280" cy="9664184"/>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2. Формирование регистров накопления</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Создадим регистр накопления «Остатки», который будет хранить остатки товаров. Выделим в дереве конфигурации ветвь «Регистры накопления» и щелкнем по кнопке  </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«Добавить».</a:t>
            </a:r>
          </a:p>
          <a:p>
            <a:pPr algn="just"/>
            <a:r>
              <a:rPr lang="ru-RU" sz="2800" dirty="0" smtClean="0">
                <a:latin typeface="Times New Roman" pitchFamily="18" charset="0"/>
                <a:cs typeface="Times New Roman" pitchFamily="18" charset="0"/>
              </a:rPr>
              <a:t>	В первом окне Конструктора (закладка </a:t>
            </a:r>
            <a:r>
              <a:rPr lang="ru-RU" sz="2800" b="1" dirty="0" smtClean="0">
                <a:latin typeface="Times New Roman" pitchFamily="18" charset="0"/>
                <a:cs typeface="Times New Roman" pitchFamily="18" charset="0"/>
              </a:rPr>
              <a:t>«Основные») </a:t>
            </a:r>
            <a:r>
              <a:rPr lang="ru-RU" sz="2800" dirty="0" smtClean="0">
                <a:latin typeface="Times New Roman" pitchFamily="18" charset="0"/>
                <a:cs typeface="Times New Roman" pitchFamily="18" charset="0"/>
              </a:rPr>
              <a:t>нужно заполнить поля ввода для имени (Остатки) и синонима. Кроме этого, надо выбрать вид регистра (Остатки).</a:t>
            </a:r>
          </a:p>
          <a:p>
            <a:pPr algn="just"/>
            <a:r>
              <a:rPr lang="ru-RU" sz="2800" dirty="0" smtClean="0">
                <a:latin typeface="Times New Roman" pitchFamily="18" charset="0"/>
                <a:cs typeface="Times New Roman" pitchFamily="18" charset="0"/>
              </a:rPr>
              <a:t>	Теперь </a:t>
            </a:r>
            <a:r>
              <a:rPr lang="ru-RU" sz="2800" b="1" dirty="0" smtClean="0">
                <a:latin typeface="Times New Roman" pitchFamily="18" charset="0"/>
                <a:cs typeface="Times New Roman" pitchFamily="18" charset="0"/>
              </a:rPr>
              <a:t>в закладке «Данные» </a:t>
            </a:r>
            <a:r>
              <a:rPr lang="ru-RU" sz="2800" dirty="0" smtClean="0">
                <a:latin typeface="Times New Roman" pitchFamily="18" charset="0"/>
                <a:cs typeface="Times New Roman" pitchFamily="18" charset="0"/>
              </a:rPr>
              <a:t>добавим одно измерение — Товар (тип данных — «</a:t>
            </a:r>
            <a:r>
              <a:rPr lang="ru-RU" sz="2800" dirty="0" err="1" smtClean="0">
                <a:latin typeface="Times New Roman" pitchFamily="18" charset="0"/>
                <a:cs typeface="Times New Roman" pitchFamily="18" charset="0"/>
              </a:rPr>
              <a:t>СправочникСсылка.Номенклатура</a:t>
            </a:r>
            <a:r>
              <a:rPr lang="ru-RU" sz="2800" dirty="0" smtClean="0">
                <a:latin typeface="Times New Roman" pitchFamily="18" charset="0"/>
                <a:cs typeface="Times New Roman" pitchFamily="18" charset="0"/>
              </a:rPr>
              <a:t>») и один ресурс — Количество.</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21</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457200" y="195943"/>
            <a:ext cx="8059783" cy="10525958"/>
          </a:xfrm>
          <a:prstGeom prst="rect">
            <a:avLst/>
          </a:prstGeom>
        </p:spPr>
        <p:txBody>
          <a:bodyPr wrap="square">
            <a:spAutoFit/>
          </a:bodyPr>
          <a:lstStyle/>
          <a:p>
            <a:pPr algn="just"/>
            <a:r>
              <a:rPr lang="ru-RU" sz="2800" b="1" dirty="0" smtClean="0">
                <a:latin typeface="Times New Roman" pitchFamily="18" charset="0"/>
                <a:cs typeface="Times New Roman" pitchFamily="18" charset="0"/>
              </a:rPr>
              <a:t>	На закладке «Регистраторы» </a:t>
            </a:r>
            <a:r>
              <a:rPr lang="ru-RU" sz="2800" dirty="0" smtClean="0">
                <a:latin typeface="Times New Roman" pitchFamily="18" charset="0"/>
                <a:cs typeface="Times New Roman" pitchFamily="18" charset="0"/>
              </a:rPr>
              <a:t>пометим документы «</a:t>
            </a:r>
            <a:r>
              <a:rPr lang="ru-RU" sz="2800" dirty="0" err="1" smtClean="0">
                <a:latin typeface="Times New Roman" pitchFamily="18" charset="0"/>
                <a:cs typeface="Times New Roman" pitchFamily="18" charset="0"/>
              </a:rPr>
              <a:t>ПоступлениеТовара</a:t>
            </a: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и </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РасходнаяНакладная</a:t>
            </a:r>
            <a:r>
              <a:rPr lang="ru-RU" sz="2800" dirty="0" smtClean="0">
                <a:latin typeface="Times New Roman" pitchFamily="18" charset="0"/>
                <a:cs typeface="Times New Roman" pitchFamily="18" charset="0"/>
              </a:rPr>
              <a:t>» Закроем окно редактирования.</a:t>
            </a:r>
          </a:p>
          <a:p>
            <a:pPr algn="just"/>
            <a:r>
              <a:rPr lang="ru-RU" sz="2800" dirty="0" smtClean="0">
                <a:latin typeface="Times New Roman" pitchFamily="18" charset="0"/>
                <a:cs typeface="Times New Roman" pitchFamily="18" charset="0"/>
              </a:rPr>
              <a:t>	Теперь создадим еще один регистр накопления «Продажи». Регистр будет хранить объем продаж за период в разрезе контрагентов и товаров, т.е. это будет регистр оборотов.</a:t>
            </a:r>
          </a:p>
          <a:p>
            <a:pPr algn="just"/>
            <a:r>
              <a:rPr lang="ru-RU" sz="2800" dirty="0" smtClean="0">
                <a:latin typeface="Times New Roman" pitchFamily="18" charset="0"/>
                <a:cs typeface="Times New Roman" pitchFamily="18" charset="0"/>
              </a:rPr>
              <a:t>Для этого выделим в дереве конфигурации ветвь «Регистры накопления» и щелкнем по кнопке </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«Добавить».</a:t>
            </a:r>
          </a:p>
          <a:p>
            <a:pPr algn="just"/>
            <a:r>
              <a:rPr lang="ru-RU" sz="2800" dirty="0" smtClean="0">
                <a:latin typeface="Times New Roman" pitchFamily="18" charset="0"/>
                <a:cs typeface="Times New Roman" pitchFamily="18" charset="0"/>
              </a:rPr>
              <a:t>	В первом окне Конструктора (закладка «Основные») нужно заполнить поля ввода для имени (Продажи) и синонима. Кроме этого, надо выбрать вид регистра (Обороты).</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22</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457200" y="195943"/>
            <a:ext cx="8059783" cy="7940635"/>
          </a:xfrm>
          <a:prstGeom prst="rect">
            <a:avLst/>
          </a:prstGeom>
        </p:spPr>
        <p:txBody>
          <a:bodyPr wrap="square">
            <a:spAutoFit/>
          </a:bodyPr>
          <a:lstStyle/>
          <a:p>
            <a:pPr algn="just"/>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 этом регистре будут два измерения — Контрагент (тип данных — «</a:t>
            </a:r>
            <a:r>
              <a:rPr lang="ru-RU" sz="2800" dirty="0" err="1" smtClean="0">
                <a:latin typeface="Times New Roman" pitchFamily="18" charset="0"/>
                <a:cs typeface="Times New Roman" pitchFamily="18" charset="0"/>
              </a:rPr>
              <a:t>СправочникСсылка.Контрагенты</a:t>
            </a:r>
            <a:r>
              <a:rPr lang="ru-RU" sz="2800" dirty="0" smtClean="0">
                <a:latin typeface="Times New Roman" pitchFamily="18" charset="0"/>
                <a:cs typeface="Times New Roman" pitchFamily="18" charset="0"/>
              </a:rPr>
              <a:t>») и Товар (тип данных — «</a:t>
            </a:r>
            <a:r>
              <a:rPr lang="ru-RU" sz="2800" dirty="0" err="1" smtClean="0">
                <a:latin typeface="Times New Roman" pitchFamily="18" charset="0"/>
                <a:cs typeface="Times New Roman" pitchFamily="18" charset="0"/>
              </a:rPr>
              <a:t>СправочникСсылка.Номенклатура</a:t>
            </a:r>
            <a:r>
              <a:rPr lang="ru-RU" sz="2800" dirty="0" smtClean="0">
                <a:latin typeface="Times New Roman" pitchFamily="18" charset="0"/>
                <a:cs typeface="Times New Roman" pitchFamily="18" charset="0"/>
              </a:rPr>
              <a:t>»),  и один ресурс — Сумма.</a:t>
            </a:r>
          </a:p>
          <a:p>
            <a:pPr algn="just"/>
            <a:r>
              <a:rPr lang="ru-RU" sz="2800" dirty="0" smtClean="0">
                <a:latin typeface="Times New Roman" pitchFamily="18" charset="0"/>
                <a:cs typeface="Times New Roman" pitchFamily="18" charset="0"/>
              </a:rPr>
              <a:t>	Добавим их на закладке «Данные».</a:t>
            </a:r>
          </a:p>
          <a:p>
            <a:pPr algn="just"/>
            <a:r>
              <a:rPr lang="ru-RU" sz="2800" b="1" dirty="0" smtClean="0">
                <a:latin typeface="Times New Roman" pitchFamily="18" charset="0"/>
                <a:cs typeface="Times New Roman" pitchFamily="18" charset="0"/>
              </a:rPr>
              <a:t>	На закладке «Регистраторы» </a:t>
            </a:r>
            <a:r>
              <a:rPr lang="ru-RU" sz="2800" dirty="0" smtClean="0">
                <a:latin typeface="Times New Roman" pitchFamily="18" charset="0"/>
                <a:cs typeface="Times New Roman" pitchFamily="18" charset="0"/>
              </a:rPr>
              <a:t>пометим документ «</a:t>
            </a:r>
            <a:r>
              <a:rPr lang="ru-RU" sz="2800" dirty="0" err="1" smtClean="0">
                <a:latin typeface="Times New Roman" pitchFamily="18" charset="0"/>
                <a:cs typeface="Times New Roman" pitchFamily="18" charset="0"/>
              </a:rPr>
              <a:t>РасходнаяНакладная</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	Закроем окно редактирования.</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23</a:t>
            </a:fld>
            <a:endParaRPr lang="ru-RU"/>
          </a:p>
        </p:txBody>
      </p:sp>
      <p:sp>
        <p:nvSpPr>
          <p:cNvPr id="7" name="Нижний колонтитул 6"/>
          <p:cNvSpPr>
            <a:spLocks noGrp="1"/>
          </p:cNvSpPr>
          <p:nvPr>
            <p:ph type="ftr" sz="quarter" idx="11"/>
          </p:nvPr>
        </p:nvSpPr>
        <p:spPr/>
        <p:txBody>
          <a:bodyPr/>
          <a:lstStyle/>
          <a:p>
            <a:endParaRPr lang="ru-RU" dirty="0"/>
          </a:p>
        </p:txBody>
      </p:sp>
      <p:sp>
        <p:nvSpPr>
          <p:cNvPr id="39938" name="AutoShape 2" descr="Короткое описание режима технического специалиста и что в нем изменилос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0" name="AutoShape 4" descr="Короткое описание режима технического специалиста и что в нем изменилос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2" name="AutoShape 6" descr="https://msnetworks.ru/sites/default/files/9d4d839621f296e02571d69f02d9d94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944" name="Picture 8" descr="1С Акционерное общество"/>
          <p:cNvPicPr>
            <a:picLocks noChangeAspect="1" noChangeArrowheads="1"/>
          </p:cNvPicPr>
          <p:nvPr/>
        </p:nvPicPr>
        <p:blipFill>
          <a:blip r:embed="rId2" cstate="print"/>
          <a:srcRect/>
          <a:stretch>
            <a:fillRect/>
          </a:stretch>
        </p:blipFill>
        <p:spPr bwMode="auto">
          <a:xfrm>
            <a:off x="5290457" y="3387634"/>
            <a:ext cx="3470365" cy="3470366"/>
          </a:xfrm>
          <a:prstGeom prst="rect">
            <a:avLst/>
          </a:prstGeom>
          <a:noFill/>
        </p:spPr>
      </p:pic>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235132" y="195943"/>
            <a:ext cx="8686800" cy="10525958"/>
          </a:xfrm>
          <a:prstGeom prst="rect">
            <a:avLst/>
          </a:prstGeom>
        </p:spPr>
        <p:txBody>
          <a:bodyPr wrap="square">
            <a:spAutoFit/>
          </a:bodyPr>
          <a:lstStyle/>
          <a:p>
            <a:pPr algn="just"/>
            <a:r>
              <a:rPr lang="ru-RU" sz="28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Настройка процедуры проведения документов </a:t>
            </a:r>
            <a:endParaRPr lang="ru-RU" sz="2700" dirty="0" smtClean="0">
              <a:latin typeface="Times New Roman" pitchFamily="18" charset="0"/>
              <a:cs typeface="Times New Roman" pitchFamily="18" charset="0"/>
            </a:endParaRPr>
          </a:p>
          <a:p>
            <a:pPr algn="just"/>
            <a:r>
              <a:rPr lang="ru-RU" sz="2700" dirty="0" smtClean="0">
                <a:latin typeface="Times New Roman" pitchFamily="18" charset="0"/>
                <a:cs typeface="Times New Roman" pitchFamily="18" charset="0"/>
              </a:rPr>
              <a:t>	Войдем в окно редактирования документа «</a:t>
            </a:r>
            <a:r>
              <a:rPr lang="ru-RU" sz="2700" dirty="0" err="1" smtClean="0">
                <a:latin typeface="Times New Roman" pitchFamily="18" charset="0"/>
                <a:cs typeface="Times New Roman" pitchFamily="18" charset="0"/>
              </a:rPr>
              <a:t>ПоступлениеТовара</a:t>
            </a:r>
            <a:r>
              <a:rPr lang="ru-RU" sz="2700" dirty="0" smtClean="0">
                <a:latin typeface="Times New Roman" pitchFamily="18" charset="0"/>
                <a:cs typeface="Times New Roman" pitchFamily="18" charset="0"/>
              </a:rPr>
              <a:t>» (двойным щелчком).</a:t>
            </a:r>
          </a:p>
          <a:p>
            <a:pPr algn="just"/>
            <a:r>
              <a:rPr lang="ru-RU" sz="2700" dirty="0" smtClean="0">
                <a:latin typeface="Times New Roman" pitchFamily="18" charset="0"/>
                <a:cs typeface="Times New Roman" pitchFamily="18" charset="0"/>
              </a:rPr>
              <a:t>	Перейдем к закладке «Движения». Проверим, отмечены ли регистры, по которым этот документ может делать движения (регистр «Остатки»). </a:t>
            </a:r>
          </a:p>
          <a:p>
            <a:pPr algn="just"/>
            <a:r>
              <a:rPr lang="ru-RU" sz="2700" dirty="0" smtClean="0">
                <a:latin typeface="Times New Roman" pitchFamily="18" charset="0"/>
                <a:cs typeface="Times New Roman" pitchFamily="18" charset="0"/>
              </a:rPr>
              <a:t>	Далее создадим алгоритм  проведения документа «</a:t>
            </a:r>
            <a:r>
              <a:rPr lang="ru-RU" sz="2700" dirty="0" err="1" smtClean="0">
                <a:latin typeface="Times New Roman" pitchFamily="18" charset="0"/>
                <a:cs typeface="Times New Roman" pitchFamily="18" charset="0"/>
              </a:rPr>
              <a:t>ПоступлениеТовара</a:t>
            </a:r>
            <a:r>
              <a:rPr lang="ru-RU" sz="2700" dirty="0" smtClean="0">
                <a:latin typeface="Times New Roman" pitchFamily="18" charset="0"/>
                <a:cs typeface="Times New Roman" pitchFamily="18" charset="0"/>
              </a:rPr>
              <a:t>», при котором в регистре «Остатки» будет увеличиваться количество товаров. Для этого щелкнем по кнопке «Конструктор движений». Поскольку настройку движений это­го документа мы уже делали при формировании проводок, то появится запрос «При запуске конструктора движений регистра,  процедура </a:t>
            </a:r>
            <a:r>
              <a:rPr lang="ru-RU" sz="2700" dirty="0" err="1" smtClean="0">
                <a:latin typeface="Times New Roman" pitchFamily="18" charset="0"/>
                <a:cs typeface="Times New Roman" pitchFamily="18" charset="0"/>
              </a:rPr>
              <a:t>ОбработкаПроведения</a:t>
            </a:r>
            <a:r>
              <a:rPr lang="ru-RU" sz="2700" dirty="0" smtClean="0">
                <a:latin typeface="Times New Roman" pitchFamily="18" charset="0"/>
                <a:cs typeface="Times New Roman" pitchFamily="18" charset="0"/>
              </a:rPr>
              <a:t> будет замещена. Продолжить?» на который надо ответить «Да».</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24</a:t>
            </a:fld>
            <a:endParaRPr lang="ru-RU" dirty="0"/>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404950" y="195943"/>
            <a:ext cx="8360228" cy="9664184"/>
          </a:xfrm>
          <a:prstGeom prst="rect">
            <a:avLst/>
          </a:prstGeom>
        </p:spPr>
        <p:txBody>
          <a:bodyPr wrap="square">
            <a:spAutoFit/>
          </a:bodyPr>
          <a:lstStyle/>
          <a:p>
            <a:pPr algn="just"/>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Откроется окно конструктора движений регистров. В нем в левой верхней части располагаются регистры (</a:t>
            </a:r>
            <a:r>
              <a:rPr lang="ru-RU" sz="2800" dirty="0" err="1" smtClean="0">
                <a:latin typeface="Times New Roman" pitchFamily="18" charset="0"/>
                <a:cs typeface="Times New Roman" pitchFamily="18" charset="0"/>
              </a:rPr>
              <a:t>НашРегистрБухгалтерии</a:t>
            </a:r>
            <a:r>
              <a:rPr lang="ru-RU" sz="2800" dirty="0" smtClean="0">
                <a:latin typeface="Times New Roman" pitchFamily="18" charset="0"/>
                <a:cs typeface="Times New Roman" pitchFamily="18" charset="0"/>
              </a:rPr>
              <a:t>). Добавим с помощью кнопки </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«Добавить» регистр накопления «Остатки». Выберем тип движения регистра — «Приход». Табличную часть выберем — Товары. В правой части ото­бражаются реквизиты документа и его табличных частей, в нижней части — измерения и ресурсы регистра. Щелкнем по кнопке «Заполнить выражения». </a:t>
            </a:r>
          </a:p>
          <a:p>
            <a:pPr algn="just"/>
            <a:r>
              <a:rPr lang="ru-RU" sz="2800" dirty="0" smtClean="0">
                <a:latin typeface="Times New Roman" pitchFamily="18" charset="0"/>
                <a:cs typeface="Times New Roman" pitchFamily="18" charset="0"/>
              </a:rPr>
              <a:t>	После нажатия на кнопку «ОК» конструктор движений сгенерирует текст программы на встроенном языке. </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25</a:t>
            </a:fld>
            <a:endParaRPr lang="ru-RU" dirty="0"/>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404950" y="195943"/>
            <a:ext cx="8360228" cy="10095071"/>
          </a:xfrm>
          <a:prstGeom prst="rect">
            <a:avLst/>
          </a:prstGeom>
        </p:spPr>
        <p:txBody>
          <a:bodyPr wrap="square">
            <a:spAutoFit/>
          </a:bodyPr>
          <a:lstStyle/>
          <a:p>
            <a:pPr algn="just"/>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Закроем окно модуля объекта и окно редактирования документа.</a:t>
            </a:r>
          </a:p>
          <a:p>
            <a:pPr algn="just"/>
            <a:r>
              <a:rPr lang="ru-RU" sz="2800" dirty="0" smtClean="0">
                <a:latin typeface="Times New Roman" pitchFamily="18" charset="0"/>
                <a:cs typeface="Times New Roman" pitchFamily="18" charset="0"/>
              </a:rPr>
              <a:t>	Войдем в окно редактирования документа «</a:t>
            </a:r>
            <a:r>
              <a:rPr lang="ru-RU" sz="2800" dirty="0" err="1" smtClean="0">
                <a:latin typeface="Times New Roman" pitchFamily="18" charset="0"/>
                <a:cs typeface="Times New Roman" pitchFamily="18" charset="0"/>
              </a:rPr>
              <a:t>РасходнаяНа-кладная</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	Перейдем к закладке «Движения». Проверим, отмечены ли регистры, по которым этот документ может делать движения (регистры «Остатки» и «Продажи»).</a:t>
            </a:r>
          </a:p>
          <a:p>
            <a:pPr algn="just"/>
            <a:r>
              <a:rPr lang="ru-RU" sz="2800" dirty="0" smtClean="0">
                <a:latin typeface="Times New Roman" pitchFamily="18" charset="0"/>
                <a:cs typeface="Times New Roman" pitchFamily="18" charset="0"/>
              </a:rPr>
              <a:t>	Документ «</a:t>
            </a:r>
            <a:r>
              <a:rPr lang="ru-RU" sz="2800" dirty="0" err="1" smtClean="0">
                <a:latin typeface="Times New Roman" pitchFamily="18" charset="0"/>
                <a:cs typeface="Times New Roman" pitchFamily="18" charset="0"/>
              </a:rPr>
              <a:t>РасходнаяНакладная</a:t>
            </a:r>
            <a:r>
              <a:rPr lang="ru-RU" sz="2800" dirty="0" smtClean="0">
                <a:latin typeface="Times New Roman" pitchFamily="18" charset="0"/>
                <a:cs typeface="Times New Roman" pitchFamily="18" charset="0"/>
              </a:rPr>
              <a:t>» делает движения типа «Расход» по регистру «Остатки» и добавляет записи в регистр оборотов «Продажи». Для настройки этого щелкнем по кнопке «Конструктор движений». Появится запрос, на который надо ответить «Да».</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26</a:t>
            </a:fld>
            <a:endParaRPr lang="ru-RU" dirty="0"/>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222069" y="0"/>
            <a:ext cx="8634547" cy="10741402"/>
          </a:xfrm>
          <a:prstGeom prst="rect">
            <a:avLst/>
          </a:prstGeom>
        </p:spPr>
        <p:txBody>
          <a:bodyPr wrap="square">
            <a:spAutoFit/>
          </a:bodyPr>
          <a:lstStyle/>
          <a:p>
            <a:pPr algn="just"/>
            <a:r>
              <a:rPr lang="ru-RU" sz="2800" b="1"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Откроется окно конструктора движений регистров. В нем в левой верхней части добавим с помощью кнопки  «Добавить» регистр накопления «Остатки». Выберем тип движения регистра — «Расход». Табличную часть выберем — Товары. Щелкнем по кнопке «Заполнить выражения».</a:t>
            </a:r>
          </a:p>
          <a:p>
            <a:pPr algn="just"/>
            <a:r>
              <a:rPr lang="ru-RU" sz="2700" dirty="0" smtClean="0">
                <a:latin typeface="Times New Roman" pitchFamily="18" charset="0"/>
                <a:cs typeface="Times New Roman" pitchFamily="18" charset="0"/>
              </a:rPr>
              <a:t>	Теперь добавим регистр накопления «Продажи». Табличную часть выберем — Товары. Щелкнем дважды в правой час­ти окна по реквизиту «Покупатель». Щелкнем по кнопке «За­полнить выражения».</a:t>
            </a:r>
          </a:p>
          <a:p>
            <a:pPr algn="just"/>
            <a:r>
              <a:rPr lang="ru-RU" sz="2700" dirty="0" smtClean="0">
                <a:latin typeface="Times New Roman" pitchFamily="18" charset="0"/>
                <a:cs typeface="Times New Roman" pitchFamily="18" charset="0"/>
              </a:rPr>
              <a:t>	После нажатия на кнопку «ОК» конструктор движений сгенерирует текст программы на встроенном языке. Закроем окно модуля объекта и окно редактирования документа. Затем в окно редактирования документа.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27</a:t>
            </a:fld>
            <a:endParaRPr lang="ru-RU" dirty="0"/>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6"/>
          <p:cNvSpPr/>
          <p:nvPr/>
        </p:nvSpPr>
        <p:spPr>
          <a:xfrm>
            <a:off x="332964" y="412821"/>
            <a:ext cx="7818260" cy="2677656"/>
          </a:xfrm>
          <a:prstGeom prst="rect">
            <a:avLst/>
          </a:prstGeom>
        </p:spPr>
        <p:txBody>
          <a:bodyPr wrap="square">
            <a:spAutoFit/>
          </a:bodyPr>
          <a:lstStyle/>
          <a:p>
            <a:pPr algn="just"/>
            <a:endParaRPr lang="ru-RU" sz="2800" b="1" dirty="0" smtClean="0">
              <a:solidFill>
                <a:srgbClr val="1E2A5A"/>
              </a:solidFill>
              <a:latin typeface="Times New Roman" pitchFamily="18" charset="0"/>
              <a:cs typeface="Times New Roman" pitchFamily="18" charset="0"/>
            </a:endParaRPr>
          </a:p>
          <a:p>
            <a:pPr algn="just"/>
            <a:endParaRPr lang="ru-RU" sz="2800" b="1" dirty="0">
              <a:latin typeface="Times New Roman" pitchFamily="18" charset="0"/>
              <a:cs typeface="Times New Roman" pitchFamily="18" charset="0"/>
            </a:endParaRPr>
          </a:p>
          <a:p>
            <a:pPr marL="514350" lvl="0" indent="-514350" algn="just">
              <a:buFont typeface="+mj-lt"/>
              <a:buAutoNum type="arabicPeriod"/>
            </a:pPr>
            <a:r>
              <a:rPr lang="ru-RU" sz="2800" dirty="0" smtClean="0">
                <a:latin typeface="Times New Roman" pitchFamily="18" charset="0"/>
                <a:cs typeface="Times New Roman" pitchFamily="18" charset="0"/>
              </a:rPr>
              <a:t>Цель выполнения работы.</a:t>
            </a:r>
          </a:p>
          <a:p>
            <a:pPr marL="514350" lvl="0" indent="-514350" algn="just">
              <a:buFont typeface="+mj-lt"/>
              <a:buAutoNum type="arabicPeriod"/>
            </a:pPr>
            <a:r>
              <a:rPr lang="ru-RU" sz="2800" dirty="0" smtClean="0">
                <a:latin typeface="Times New Roman" pitchFamily="18" charset="0"/>
                <a:cs typeface="Times New Roman" pitchFamily="18" charset="0"/>
              </a:rPr>
              <a:t>Постановка задачи.</a:t>
            </a:r>
          </a:p>
          <a:p>
            <a:pPr marL="514350" lvl="0" indent="-514350" algn="just">
              <a:buFont typeface="+mj-lt"/>
              <a:buAutoNum type="arabicPeriod"/>
            </a:pPr>
            <a:r>
              <a:rPr lang="ru-RU" sz="2800" dirty="0" smtClean="0">
                <a:latin typeface="Times New Roman" pitchFamily="18" charset="0"/>
                <a:cs typeface="Times New Roman" pitchFamily="18" charset="0"/>
              </a:rPr>
              <a:t>Описание создания регистров.</a:t>
            </a:r>
          </a:p>
          <a:p>
            <a:pPr marL="514350" indent="-514350" algn="just">
              <a:buFont typeface="+mj-lt"/>
              <a:buAutoNum type="arabicPeriod"/>
            </a:pPr>
            <a:r>
              <a:rPr lang="ru-RU" sz="2800" dirty="0" smtClean="0">
                <a:latin typeface="Times New Roman" pitchFamily="18" charset="0"/>
                <a:cs typeface="Times New Roman" pitchFamily="18" charset="0"/>
              </a:rPr>
              <a:t>Результаты выполнения заданий.</a:t>
            </a:r>
            <a:endParaRPr lang="ru-RU" sz="2800" dirty="0">
              <a:latin typeface="Times New Roman" pitchFamily="18" charset="0"/>
              <a:cs typeface="Times New Roman" pitchFamily="18" charset="0"/>
            </a:endParaRPr>
          </a:p>
        </p:txBody>
      </p:sp>
      <p:sp>
        <p:nvSpPr>
          <p:cNvPr id="6" name="Title 1"/>
          <p:cNvSpPr txBox="1">
            <a:spLocks/>
          </p:cNvSpPr>
          <p:nvPr/>
        </p:nvSpPr>
        <p:spPr>
          <a:xfrm>
            <a:off x="489274" y="424362"/>
            <a:ext cx="7631144" cy="6811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000" dirty="0" smtClean="0">
                <a:ln w="13462">
                  <a:solidFill>
                    <a:srgbClr val="1E2A5A"/>
                  </a:solidFill>
                  <a:prstDash val="solid"/>
                </a:ln>
                <a:solidFill>
                  <a:srgbClr val="C00000"/>
                </a:solidFill>
                <a:latin typeface="Times New Roman" pitchFamily="18" charset="0"/>
                <a:cs typeface="Times New Roman" pitchFamily="18" charset="0"/>
              </a:rPr>
              <a:t/>
            </a:r>
            <a:br>
              <a:rPr lang="ru-RU" sz="3000" dirty="0" smtClean="0">
                <a:ln w="13462">
                  <a:solidFill>
                    <a:srgbClr val="1E2A5A"/>
                  </a:solidFill>
                  <a:prstDash val="solid"/>
                </a:ln>
                <a:solidFill>
                  <a:srgbClr val="C00000"/>
                </a:solidFill>
                <a:latin typeface="Times New Roman" pitchFamily="18" charset="0"/>
                <a:cs typeface="Times New Roman" pitchFamily="18" charset="0"/>
              </a:rPr>
            </a:br>
            <a:r>
              <a:rPr lang="ru-RU" sz="3000" dirty="0" smtClean="0">
                <a:ln w="13462">
                  <a:solidFill>
                    <a:srgbClr val="1E2A5A"/>
                  </a:solidFill>
                  <a:prstDash val="solid"/>
                </a:ln>
                <a:solidFill>
                  <a:srgbClr val="C00000"/>
                </a:solidFill>
                <a:latin typeface="Times New Roman" pitchFamily="18" charset="0"/>
                <a:cs typeface="Times New Roman" pitchFamily="18" charset="0"/>
              </a:rPr>
              <a:t>Содержание отчета</a:t>
            </a:r>
            <a:endParaRPr lang="en-US" sz="3000" dirty="0">
              <a:ln w="13462">
                <a:solidFill>
                  <a:srgbClr val="1E2A5A"/>
                </a:solidFill>
                <a:prstDash val="solid"/>
              </a:ln>
              <a:solidFill>
                <a:srgbClr val="C00000"/>
              </a:solidFill>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0837FF7-5919-41BF-8DD0-96FAEA1BD99B}" type="slidenum">
              <a:rPr lang="en-US" smtClean="0"/>
              <a:pPr/>
              <a:t>28</a:t>
            </a:fld>
            <a:endParaRPr lang="en-US"/>
          </a:p>
        </p:txBody>
      </p:sp>
    </p:spTree>
    <p:extLst>
      <p:ext uri="{BB962C8B-B14F-4D97-AF65-F5344CB8AC3E}">
        <p14:creationId xmlns:p14="http://schemas.microsoft.com/office/powerpoint/2010/main" xmlns="" val="1648579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6"/>
          <p:cNvSpPr/>
          <p:nvPr/>
        </p:nvSpPr>
        <p:spPr>
          <a:xfrm>
            <a:off x="182880" y="3388"/>
            <a:ext cx="8556171" cy="4370427"/>
          </a:xfrm>
          <a:prstGeom prst="rect">
            <a:avLst/>
          </a:prstGeom>
        </p:spPr>
        <p:txBody>
          <a:bodyPr wrap="square">
            <a:spAutoFit/>
          </a:bodyPr>
          <a:lstStyle/>
          <a:p>
            <a:pPr algn="just"/>
            <a:endParaRPr lang="ru-RU" sz="2800" b="1" dirty="0" smtClean="0">
              <a:solidFill>
                <a:srgbClr val="1E2A5A"/>
              </a:solidFill>
              <a:latin typeface="Times New Roman" pitchFamily="18" charset="0"/>
              <a:cs typeface="Times New Roman" pitchFamily="18" charset="0"/>
            </a:endParaRPr>
          </a:p>
          <a:p>
            <a:pPr algn="just"/>
            <a:endParaRPr lang="ru-RU" sz="2800" b="1" dirty="0">
              <a:solidFill>
                <a:srgbClr val="1E2A5A"/>
              </a:solidFill>
              <a:latin typeface="Times New Roman" pitchFamily="18" charset="0"/>
              <a:cs typeface="Times New Roman" pitchFamily="18" charset="0"/>
            </a:endParaRPr>
          </a:p>
          <a:p>
            <a:pPr marL="514350" lvl="0" indent="-514350">
              <a:buFont typeface="+mj-lt"/>
              <a:buAutoNum type="arabicPeriod"/>
            </a:pPr>
            <a:r>
              <a:rPr lang="ru-RU" sz="2800" dirty="0" smtClean="0">
                <a:latin typeface="Times New Roman" pitchFamily="18" charset="0"/>
                <a:cs typeface="Times New Roman" pitchFamily="18" charset="0"/>
              </a:rPr>
              <a:t>Что представляет собой регистр?</a:t>
            </a:r>
          </a:p>
          <a:p>
            <a:pPr marL="514350" lvl="0" indent="-514350">
              <a:buFont typeface="+mj-lt"/>
              <a:buAutoNum type="arabicPeriod"/>
            </a:pPr>
            <a:r>
              <a:rPr lang="ru-RU" sz="2800" dirty="0" smtClean="0">
                <a:latin typeface="Times New Roman" pitchFamily="18" charset="0"/>
                <a:cs typeface="Times New Roman" pitchFamily="18" charset="0"/>
              </a:rPr>
              <a:t>Что понимается под измерением в регистре?</a:t>
            </a:r>
          </a:p>
          <a:p>
            <a:pPr marL="514350" lvl="0" indent="-514350">
              <a:buFont typeface="+mj-lt"/>
              <a:buAutoNum type="arabicPeriod"/>
            </a:pPr>
            <a:r>
              <a:rPr lang="ru-RU" sz="2800" dirty="0" smtClean="0">
                <a:latin typeface="Times New Roman" pitchFamily="18" charset="0"/>
                <a:cs typeface="Times New Roman" pitchFamily="18" charset="0"/>
              </a:rPr>
              <a:t>Что такое ресурс регистра?</a:t>
            </a:r>
          </a:p>
          <a:p>
            <a:pPr marL="514350" lvl="0" indent="-514350">
              <a:buFont typeface="+mj-lt"/>
              <a:buAutoNum type="arabicPeriod"/>
            </a:pPr>
            <a:r>
              <a:rPr lang="ru-RU" sz="2800" dirty="0" smtClean="0">
                <a:latin typeface="Times New Roman" pitchFamily="18" charset="0"/>
                <a:cs typeface="Times New Roman" pitchFamily="18" charset="0"/>
              </a:rPr>
              <a:t>Опишите типы регистров.</a:t>
            </a:r>
          </a:p>
          <a:p>
            <a:pPr marL="514350" lvl="0" indent="-514350">
              <a:buFont typeface="+mj-lt"/>
              <a:buAutoNum type="arabicPeriod"/>
            </a:pPr>
            <a:r>
              <a:rPr lang="ru-RU" sz="2800" dirty="0" smtClean="0">
                <a:latin typeface="Times New Roman" pitchFamily="18" charset="0"/>
                <a:cs typeface="Times New Roman" pitchFamily="18" charset="0"/>
              </a:rPr>
              <a:t>Назначение регистров расчета.</a:t>
            </a:r>
          </a:p>
          <a:p>
            <a:pPr lvl="0" algn="just"/>
            <a:endParaRPr lang="ru-RU" sz="2800" dirty="0">
              <a:solidFill>
                <a:schemeClr val="accent5">
                  <a:lumMod val="50000"/>
                </a:schemeClr>
              </a:solidFill>
              <a:latin typeface="Times New Roman" pitchFamily="18" charset="0"/>
              <a:cs typeface="Times New Roman" pitchFamily="18" charset="0"/>
            </a:endParaRPr>
          </a:p>
          <a:p>
            <a:pPr lvl="0" algn="just"/>
            <a:endParaRPr lang="ru-RU" sz="2600" dirty="0" smtClean="0">
              <a:solidFill>
                <a:srgbClr val="002060"/>
              </a:solidFill>
              <a:latin typeface="Times New Roman" pitchFamily="18" charset="0"/>
              <a:cs typeface="Times New Roman" pitchFamily="18" charset="0"/>
            </a:endParaRPr>
          </a:p>
          <a:p>
            <a:r>
              <a:rPr lang="ru-RU" sz="2800" dirty="0" smtClean="0"/>
              <a:t> </a:t>
            </a:r>
            <a:endParaRPr lang="ru-RU" sz="2800" dirty="0"/>
          </a:p>
        </p:txBody>
      </p:sp>
      <p:sp>
        <p:nvSpPr>
          <p:cNvPr id="6" name="Title 1"/>
          <p:cNvSpPr txBox="1">
            <a:spLocks/>
          </p:cNvSpPr>
          <p:nvPr/>
        </p:nvSpPr>
        <p:spPr>
          <a:xfrm>
            <a:off x="352796" y="20424"/>
            <a:ext cx="7631144" cy="6811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000" dirty="0" smtClean="0">
                <a:ln w="13462">
                  <a:solidFill>
                    <a:srgbClr val="1E2A5A"/>
                  </a:solidFill>
                  <a:prstDash val="solid"/>
                </a:ln>
                <a:solidFill>
                  <a:srgbClr val="C00000"/>
                </a:solidFill>
                <a:latin typeface="Times New Roman" pitchFamily="18" charset="0"/>
                <a:cs typeface="Times New Roman" pitchFamily="18" charset="0"/>
              </a:rPr>
              <a:t/>
            </a:r>
            <a:br>
              <a:rPr lang="ru-RU" sz="3000" dirty="0" smtClean="0">
                <a:ln w="13462">
                  <a:solidFill>
                    <a:srgbClr val="1E2A5A"/>
                  </a:solidFill>
                  <a:prstDash val="solid"/>
                </a:ln>
                <a:solidFill>
                  <a:srgbClr val="C00000"/>
                </a:solidFill>
                <a:latin typeface="Times New Roman" pitchFamily="18" charset="0"/>
                <a:cs typeface="Times New Roman" pitchFamily="18" charset="0"/>
              </a:rPr>
            </a:br>
            <a:r>
              <a:rPr lang="ru-RU" sz="3000" dirty="0" smtClean="0">
                <a:ln w="13462">
                  <a:solidFill>
                    <a:srgbClr val="1E2A5A"/>
                  </a:solidFill>
                  <a:prstDash val="solid"/>
                </a:ln>
                <a:solidFill>
                  <a:srgbClr val="C00000"/>
                </a:solidFill>
                <a:latin typeface="Times New Roman" pitchFamily="18" charset="0"/>
                <a:cs typeface="Times New Roman" pitchFamily="18" charset="0"/>
              </a:rPr>
              <a:t>Контрольные вопросы</a:t>
            </a:r>
            <a:endParaRPr lang="en-US" sz="3000" dirty="0">
              <a:ln w="13462">
                <a:solidFill>
                  <a:srgbClr val="1E2A5A"/>
                </a:solidFill>
                <a:prstDash val="solid"/>
              </a:ln>
              <a:solidFill>
                <a:srgbClr val="C00000"/>
              </a:solidFill>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30837FF7-5919-41BF-8DD0-96FAEA1BD99B}" type="slidenum">
              <a:rPr lang="en-US" smtClean="0"/>
              <a:pPr/>
              <a:t>29</a:t>
            </a:fld>
            <a:endParaRPr lang="en-US"/>
          </a:p>
        </p:txBody>
      </p:sp>
      <p:pic>
        <p:nvPicPr>
          <p:cNvPr id="8" name="Рисунок 5"/>
          <p:cNvPicPr>
            <a:picLocks noChangeAspect="1"/>
          </p:cNvPicPr>
          <p:nvPr/>
        </p:nvPicPr>
        <p:blipFill>
          <a:blip r:embed="rId2" cstate="print"/>
          <a:srcRect/>
          <a:stretch>
            <a:fillRect/>
          </a:stretch>
        </p:blipFill>
        <p:spPr bwMode="auto">
          <a:xfrm>
            <a:off x="6400800" y="3500846"/>
            <a:ext cx="2217509" cy="2955766"/>
          </a:xfrm>
          <a:prstGeom prst="rect">
            <a:avLst/>
          </a:prstGeom>
          <a:noFill/>
          <a:ln w="9525">
            <a:noFill/>
            <a:miter lim="800000"/>
            <a:headEnd/>
            <a:tailEnd/>
          </a:ln>
        </p:spPr>
      </p:pic>
    </p:spTree>
    <p:extLst>
      <p:ext uri="{BB962C8B-B14F-4D97-AF65-F5344CB8AC3E}">
        <p14:creationId xmlns:p14="http://schemas.microsoft.com/office/powerpoint/2010/main" xmlns="" val="345300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509450" y="357110"/>
            <a:ext cx="8177349" cy="3016210"/>
          </a:xfrm>
          <a:prstGeom prst="rect">
            <a:avLst/>
          </a:prstGeom>
        </p:spPr>
        <p:txBody>
          <a:bodyPr wrap="square">
            <a:spAutoFit/>
          </a:bodyPr>
          <a:lstStyle/>
          <a:p>
            <a:pPr algn="just"/>
            <a:r>
              <a:rPr lang="ru-RU" sz="3200" b="1" dirty="0" smtClean="0">
                <a:solidFill>
                  <a:srgbClr val="C00000"/>
                </a:solidFill>
                <a:latin typeface="Times New Roman" pitchFamily="18" charset="0"/>
                <a:cs typeface="Times New Roman" pitchFamily="18" charset="0"/>
              </a:rPr>
              <a:t>Задание </a:t>
            </a:r>
            <a:r>
              <a:rPr lang="ru-RU" sz="3200" b="1" dirty="0">
                <a:solidFill>
                  <a:srgbClr val="C00000"/>
                </a:solidFill>
                <a:latin typeface="Times New Roman" pitchFamily="18" charset="0"/>
                <a:cs typeface="Times New Roman" pitchFamily="18" charset="0"/>
              </a:rPr>
              <a:t>1</a:t>
            </a:r>
          </a:p>
          <a:p>
            <a:pPr algn="just"/>
            <a:r>
              <a:rPr lang="ru-RU" sz="3200" dirty="0" smtClean="0">
                <a:latin typeface="Times New Roman" pitchFamily="18" charset="0"/>
                <a:cs typeface="Times New Roman" pitchFamily="18" charset="0"/>
              </a:rPr>
              <a:t>Создать Регистр накопления. </a:t>
            </a:r>
          </a:p>
          <a:p>
            <a:pPr algn="just"/>
            <a:r>
              <a:rPr lang="ru-RU" sz="3200" b="1" dirty="0" smtClean="0">
                <a:solidFill>
                  <a:srgbClr val="C00000"/>
                </a:solidFill>
                <a:latin typeface="Times New Roman" pitchFamily="18" charset="0"/>
                <a:cs typeface="Times New Roman" pitchFamily="18" charset="0"/>
              </a:rPr>
              <a:t>Задание 2</a:t>
            </a:r>
          </a:p>
          <a:p>
            <a:pPr algn="just"/>
            <a:r>
              <a:rPr lang="ru-RU" sz="3200" dirty="0" smtClean="0">
                <a:latin typeface="Times New Roman" pitchFamily="18" charset="0"/>
                <a:cs typeface="Times New Roman" pitchFamily="18" charset="0"/>
              </a:rPr>
              <a:t>Создать Регистр бухгалтерии.</a:t>
            </a: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3</a:t>
            </a:fld>
            <a:endParaRPr lang="ru-RU"/>
          </a:p>
        </p:txBody>
      </p:sp>
      <p:sp>
        <p:nvSpPr>
          <p:cNvPr id="7" name="Нижний колонтитул 6"/>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6"/>
          <p:cNvSpPr/>
          <p:nvPr/>
        </p:nvSpPr>
        <p:spPr>
          <a:xfrm>
            <a:off x="457199" y="412821"/>
            <a:ext cx="8125097" cy="3539430"/>
          </a:xfrm>
          <a:prstGeom prst="rect">
            <a:avLst/>
          </a:prstGeom>
        </p:spPr>
        <p:txBody>
          <a:bodyPr wrap="square">
            <a:spAutoFit/>
          </a:bodyPr>
          <a:lstStyle/>
          <a:p>
            <a:pPr algn="just"/>
            <a:endParaRPr lang="ru-RU" sz="2800" b="1" dirty="0" smtClean="0">
              <a:latin typeface="Times New Roman" pitchFamily="18" charset="0"/>
              <a:cs typeface="Times New Roman" pitchFamily="18" charset="0"/>
            </a:endParaRPr>
          </a:p>
          <a:p>
            <a:pPr algn="just"/>
            <a:endParaRPr lang="ru-RU" sz="2800" b="1" dirty="0">
              <a:latin typeface="Times New Roman" pitchFamily="18" charset="0"/>
              <a:cs typeface="Times New Roman" pitchFamily="18" charset="0"/>
            </a:endParaRPr>
          </a:p>
          <a:p>
            <a:pPr algn="just">
              <a:defRPr/>
            </a:pPr>
            <a:r>
              <a:rPr lang="en-US" altLang="ru-RU" sz="2800" dirty="0" smtClean="0">
                <a:latin typeface="Times New Roman" pitchFamily="18" charset="0"/>
                <a:cs typeface="Times New Roman" pitchFamily="18" charset="0"/>
              </a:rPr>
              <a:t>1.</a:t>
            </a:r>
            <a:r>
              <a:rPr lang="ru-RU" sz="2800" dirty="0" smtClean="0">
                <a:latin typeface="Times New Roman" pitchFamily="18" charset="0"/>
                <a:cs typeface="Times New Roman" pitchFamily="18" charset="0"/>
              </a:rPr>
              <a:t>Информатизация бизнеса: Концепции, технологии, системы. – М.: Финансы и статистика, 2014. - 621 с. </a:t>
            </a:r>
            <a:endParaRPr lang="en-US" sz="2800" dirty="0" smtClean="0">
              <a:latin typeface="Times New Roman" pitchFamily="18" charset="0"/>
              <a:cs typeface="Times New Roman" pitchFamily="18" charset="0"/>
            </a:endParaRPr>
          </a:p>
          <a:p>
            <a:pPr algn="just">
              <a:defRPr/>
            </a:pPr>
            <a:r>
              <a:rPr lang="en-US" sz="28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.1С:Предприятие 8.3. Практическое пособие разработчика. Примеры и типовые приемы</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М.Г. Радченко, Е.Ю. Хрусталева.1С-Паблишинг, 2013.</a:t>
            </a:r>
            <a:endParaRPr lang="ru-RU" sz="2800" dirty="0">
              <a:latin typeface="Times New Roman" pitchFamily="18" charset="0"/>
              <a:cs typeface="Times New Roman" pitchFamily="18" charset="0"/>
            </a:endParaRPr>
          </a:p>
        </p:txBody>
      </p:sp>
      <p:sp>
        <p:nvSpPr>
          <p:cNvPr id="6" name="Title 1"/>
          <p:cNvSpPr txBox="1">
            <a:spLocks/>
          </p:cNvSpPr>
          <p:nvPr/>
        </p:nvSpPr>
        <p:spPr>
          <a:xfrm>
            <a:off x="489274" y="424362"/>
            <a:ext cx="7631144" cy="6811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000" dirty="0" smtClean="0">
                <a:ln w="13462">
                  <a:solidFill>
                    <a:srgbClr val="1E2A5A"/>
                  </a:solidFill>
                  <a:prstDash val="solid"/>
                </a:ln>
                <a:solidFill>
                  <a:srgbClr val="C00000"/>
                </a:solidFill>
                <a:latin typeface="Times New Roman" pitchFamily="18" charset="0"/>
                <a:cs typeface="Times New Roman" pitchFamily="18" charset="0"/>
              </a:rPr>
              <a:t/>
            </a:r>
            <a:br>
              <a:rPr lang="ru-RU" sz="3000" dirty="0" smtClean="0">
                <a:ln w="13462">
                  <a:solidFill>
                    <a:srgbClr val="1E2A5A"/>
                  </a:solidFill>
                  <a:prstDash val="solid"/>
                </a:ln>
                <a:solidFill>
                  <a:srgbClr val="C00000"/>
                </a:solidFill>
                <a:latin typeface="Times New Roman" pitchFamily="18" charset="0"/>
                <a:cs typeface="Times New Roman" pitchFamily="18" charset="0"/>
              </a:rPr>
            </a:br>
            <a:r>
              <a:rPr lang="ru-RU" sz="3000" dirty="0" smtClean="0">
                <a:ln w="13462">
                  <a:solidFill>
                    <a:srgbClr val="1E2A5A"/>
                  </a:solidFill>
                  <a:prstDash val="solid"/>
                </a:ln>
                <a:solidFill>
                  <a:srgbClr val="C00000"/>
                </a:solidFill>
                <a:latin typeface="Times New Roman" pitchFamily="18" charset="0"/>
                <a:cs typeface="Times New Roman" pitchFamily="18" charset="0"/>
              </a:rPr>
              <a:t>Список рекомендуемой литературы</a:t>
            </a:r>
            <a:endParaRPr lang="en-US" sz="3000" dirty="0">
              <a:ln w="13462">
                <a:solidFill>
                  <a:srgbClr val="1E2A5A"/>
                </a:solidFill>
                <a:prstDash val="solid"/>
              </a:ln>
              <a:solidFill>
                <a:srgbClr val="C00000"/>
              </a:solidFill>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0837FF7-5919-41BF-8DD0-96FAEA1BD99B}" type="slidenum">
              <a:rPr lang="en-US" smtClean="0"/>
              <a:pPr/>
              <a:t>30</a:t>
            </a:fld>
            <a:endParaRPr lang="en-US"/>
          </a:p>
        </p:txBody>
      </p:sp>
      <p:pic>
        <p:nvPicPr>
          <p:cNvPr id="8" name="Picture 2" descr="http://t3.gstatic.com/images?q=tbn:ANd9GcS-hs1wowQcvQGICl_j_1jje70v7hj0Eb82MUjwsuVLYTvn1DEi"/>
          <p:cNvPicPr>
            <a:picLocks noChangeAspect="1" noChangeArrowheads="1"/>
          </p:cNvPicPr>
          <p:nvPr/>
        </p:nvPicPr>
        <p:blipFill>
          <a:blip r:embed="rId2" cstate="print"/>
          <a:srcRect/>
          <a:stretch>
            <a:fillRect/>
          </a:stretch>
        </p:blipFill>
        <p:spPr bwMode="auto">
          <a:xfrm>
            <a:off x="4069689" y="3922586"/>
            <a:ext cx="1756345" cy="2665992"/>
          </a:xfrm>
          <a:prstGeom prst="rect">
            <a:avLst/>
          </a:prstGeom>
          <a:noFill/>
          <a:ln w="9525">
            <a:noFill/>
            <a:miter lim="800000"/>
            <a:headEnd/>
            <a:tailEnd/>
          </a:ln>
        </p:spPr>
      </p:pic>
    </p:spTree>
    <p:extLst>
      <p:ext uri="{BB962C8B-B14F-4D97-AF65-F5344CB8AC3E}">
        <p14:creationId xmlns:p14="http://schemas.microsoft.com/office/powerpoint/2010/main" xmlns="" val="902959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60328" y="2587754"/>
            <a:ext cx="7450825" cy="3101217"/>
          </a:xfrm>
        </p:spPr>
        <p:txBody>
          <a:bodyPr>
            <a:normAutofit/>
          </a:bodyPr>
          <a:lstStyle/>
          <a:p>
            <a:pPr marL="0" indent="0" algn="ctr">
              <a:buNone/>
            </a:pPr>
            <a:r>
              <a:rPr lang="ru-RU" sz="5400" b="1" i="1" dirty="0" smtClean="0">
                <a:solidFill>
                  <a:srgbClr val="C00000"/>
                </a:solidFill>
                <a:latin typeface="Times New Roman" pitchFamily="18" charset="0"/>
                <a:cs typeface="Times New Roman" pitchFamily="18" charset="0"/>
              </a:rPr>
              <a:t>Спасибо за внимание!</a:t>
            </a:r>
            <a:endParaRPr lang="en-US" sz="5400" b="1" i="1" dirty="0">
              <a:solidFill>
                <a:srgbClr val="C00000"/>
              </a:solidFill>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0837FF7-5919-41BF-8DD0-96FAEA1BD99B}" type="slidenum">
              <a:rPr lang="en-US" smtClean="0"/>
              <a:pPr/>
              <a:t>31</a:t>
            </a:fld>
            <a:endParaRPr lang="en-US"/>
          </a:p>
        </p:txBody>
      </p:sp>
    </p:spTree>
    <p:extLst>
      <p:ext uri="{BB962C8B-B14F-4D97-AF65-F5344CB8AC3E}">
        <p14:creationId xmlns:p14="http://schemas.microsoft.com/office/powerpoint/2010/main" xmlns="" val="2425810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470261" y="169817"/>
            <a:ext cx="8177349" cy="6155531"/>
          </a:xfrm>
          <a:prstGeom prst="rect">
            <a:avLst/>
          </a:prstGeom>
        </p:spPr>
        <p:txBody>
          <a:bodyPr wrap="square">
            <a:spAutoFit/>
          </a:bodyPr>
          <a:lstStyle/>
          <a:p>
            <a:pPr algn="just"/>
            <a:r>
              <a:rPr lang="ru-RU" sz="2800" dirty="0" smtClean="0">
                <a:latin typeface="Times New Roman" pitchFamily="18" charset="0"/>
                <a:cs typeface="Times New Roman" pitchFamily="18" charset="0"/>
              </a:rPr>
              <a:t>	Для анализа остатков и движений средств в системе 1С:Предприятие используются регистры.</a:t>
            </a:r>
          </a:p>
          <a:p>
            <a:pPr algn="just"/>
            <a:r>
              <a:rPr lang="ru-RU" sz="2800" dirty="0" smtClean="0">
                <a:latin typeface="Times New Roman" pitchFamily="18" charset="0"/>
                <a:cs typeface="Times New Roman" pitchFamily="18" charset="0"/>
              </a:rPr>
              <a:t>	Регистр представляет собой многомерную систему хранения остатков или оборотов. </a:t>
            </a:r>
          </a:p>
          <a:p>
            <a:pPr algn="just"/>
            <a:r>
              <a:rPr lang="ru-RU" sz="2800" dirty="0" smtClean="0">
                <a:latin typeface="Times New Roman" pitchFamily="18" charset="0"/>
                <a:cs typeface="Times New Roman" pitchFamily="18" charset="0"/>
              </a:rPr>
              <a:t>	Каждый регистр на этапе конфигурации описывается набором </a:t>
            </a:r>
            <a:r>
              <a:rPr lang="ru-RU" sz="2800" i="1" dirty="0" smtClean="0">
                <a:latin typeface="Times New Roman" pitchFamily="18" charset="0"/>
                <a:cs typeface="Times New Roman" pitchFamily="18" charset="0"/>
              </a:rPr>
              <a:t>измерений к ресурсов.</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Под </a:t>
            </a:r>
            <a:r>
              <a:rPr lang="ru-RU" sz="2800" i="1" dirty="0" smtClean="0">
                <a:latin typeface="Times New Roman" pitchFamily="18" charset="0"/>
                <a:cs typeface="Times New Roman" pitchFamily="18" charset="0"/>
              </a:rPr>
              <a:t>измерением </a:t>
            </a:r>
            <a:r>
              <a:rPr lang="ru-RU" sz="2800" dirty="0" smtClean="0">
                <a:latin typeface="Times New Roman" pitchFamily="18" charset="0"/>
                <a:cs typeface="Times New Roman" pitchFamily="18" charset="0"/>
              </a:rPr>
              <a:t>понимается набор значений, которые детализируют движения средств и в разрезе которых хранятся остатки. </a:t>
            </a:r>
          </a:p>
          <a:p>
            <a:pPr algn="just"/>
            <a:r>
              <a:rPr lang="ru-RU" sz="2800" dirty="0" smtClean="0">
                <a:latin typeface="Times New Roman" pitchFamily="18" charset="0"/>
                <a:cs typeface="Times New Roman" pitchFamily="18" charset="0"/>
              </a:rPr>
              <a:t>	Под </a:t>
            </a:r>
            <a:r>
              <a:rPr lang="ru-RU" sz="2800" i="1" dirty="0" smtClean="0">
                <a:latin typeface="Times New Roman" pitchFamily="18" charset="0"/>
                <a:cs typeface="Times New Roman" pitchFamily="18" charset="0"/>
              </a:rPr>
              <a:t>ресурсом </a:t>
            </a:r>
            <a:r>
              <a:rPr lang="ru-RU" sz="2800" dirty="0" smtClean="0">
                <a:latin typeface="Times New Roman" pitchFamily="18" charset="0"/>
                <a:cs typeface="Times New Roman" pitchFamily="18" charset="0"/>
              </a:rPr>
              <a:t>понимается числовая величина, которая является количественным или суммовым значением, отражающим размер движения (остатка). </a:t>
            </a:r>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54034"/>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4</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692331" y="156754"/>
            <a:ext cx="7811589" cy="7078861"/>
          </a:xfrm>
          <a:prstGeom prst="rect">
            <a:avLst/>
          </a:prstGeom>
        </p:spPr>
        <p:txBody>
          <a:bodyPr wrap="square">
            <a:spAutoFit/>
          </a:bodyPr>
          <a:lstStyle/>
          <a:p>
            <a:pPr algn="just"/>
            <a:r>
              <a:rPr lang="ru-RU" sz="2800" dirty="0" smtClean="0">
                <a:latin typeface="Times New Roman" pitchFamily="18" charset="0"/>
                <a:cs typeface="Times New Roman" pitchFamily="18" charset="0"/>
              </a:rPr>
              <a:t>	 Изменение остатков и оборотов по регистрам производится движениями регистров. 	Движения регистров записываются документами в момент проведения и имеют четко определенное место на оси времени, определяемое датой и временем документа. 	Каждый документ может порождать неограниченное количество движений по регистрам любых видов. </a:t>
            </a:r>
          </a:p>
          <a:p>
            <a:pPr algn="just"/>
            <a:r>
              <a:rPr lang="ru-RU" sz="2800" dirty="0" smtClean="0">
                <a:latin typeface="Times New Roman" pitchFamily="18" charset="0"/>
                <a:cs typeface="Times New Roman" pitchFamily="18" charset="0"/>
              </a:rPr>
              <a:t>	Движения, записанные документом, принадлежат ему и будут автоматически удаляться или изменяться при удалении или </a:t>
            </a:r>
            <a:r>
              <a:rPr lang="ru-RU" sz="2800" dirty="0" err="1" smtClean="0">
                <a:latin typeface="Times New Roman" pitchFamily="18" charset="0"/>
                <a:cs typeface="Times New Roman" pitchFamily="18" charset="0"/>
              </a:rPr>
              <a:t>перепроведении</a:t>
            </a:r>
            <a:r>
              <a:rPr lang="ru-RU" sz="2800" dirty="0" smtClean="0">
                <a:latin typeface="Times New Roman" pitchFamily="18" charset="0"/>
                <a:cs typeface="Times New Roman" pitchFamily="18" charset="0"/>
              </a:rPr>
              <a:t> документа.</a:t>
            </a: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5</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13509" y="209006"/>
            <a:ext cx="8373291" cy="7509748"/>
          </a:xfrm>
          <a:prstGeom prst="rect">
            <a:avLst/>
          </a:prstGeom>
        </p:spPr>
        <p:txBody>
          <a:bodyPr wrap="square">
            <a:spAutoFit/>
          </a:bodyPr>
          <a:lstStyle/>
          <a:p>
            <a:pPr algn="just"/>
            <a:r>
              <a:rPr lang="ru-RU" sz="2800" dirty="0" smtClean="0">
                <a:latin typeface="Times New Roman" pitchFamily="18" charset="0"/>
                <a:cs typeface="Times New Roman" pitchFamily="18" charset="0"/>
              </a:rPr>
              <a:t>	 Для работы в реальном времени система поддерживает точку актуальности итогов. Она может быть установлена принудительно, но ее могут изменять проводимые в потоке документы.</a:t>
            </a:r>
          </a:p>
          <a:p>
            <a:pPr algn="just"/>
            <a:r>
              <a:rPr lang="ru-RU" sz="2800" dirty="0" smtClean="0">
                <a:latin typeface="Times New Roman" pitchFamily="18" charset="0"/>
                <a:cs typeface="Times New Roman" pitchFamily="18" charset="0"/>
              </a:rPr>
              <a:t>	Проводимые в потоке документы получают мгновенный доступ к актуальным итогам по всем регистрам, например для контроля складских остатков. </a:t>
            </a:r>
          </a:p>
          <a:p>
            <a:pPr algn="just"/>
            <a:r>
              <a:rPr lang="ru-RU" sz="2800" dirty="0" smtClean="0">
                <a:latin typeface="Times New Roman" pitchFamily="18" charset="0"/>
                <a:cs typeface="Times New Roman" pitchFamily="18" charset="0"/>
              </a:rPr>
              <a:t>	Хотя, разумеется, существует возможность проведения документа задним числом, с одной стороны, и получения итогов на любой момент — с другой.</a:t>
            </a:r>
          </a:p>
          <a:p>
            <a:pPr algn="just"/>
            <a:r>
              <a:rPr lang="ru-RU" sz="2800" dirty="0" smtClean="0"/>
              <a:t>	</a:t>
            </a:r>
            <a:r>
              <a:rPr lang="ru-RU" sz="2800" dirty="0" smtClean="0">
                <a:latin typeface="Times New Roman" pitchFamily="18" charset="0"/>
                <a:cs typeface="Times New Roman" pitchFamily="18" charset="0"/>
              </a:rPr>
              <a:t>Итоги по регистрам могут быть построены с любым набором разрезов, исходя из измерений регистра. </a:t>
            </a: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6</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640080" y="209006"/>
            <a:ext cx="8125098" cy="8802410"/>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Регистры сведений</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Регистры сведений предназначены для хранения любой информации об объектах в разрезе заданных измерений, например регистр сведений Адресный классификатор. Если требуется хранить историю изменения информации, то регистр сведений делается периодическим, например Курсы валют.</a:t>
            </a:r>
          </a:p>
          <a:p>
            <a:pPr algn="just"/>
            <a:r>
              <a:rPr lang="ru-RU" sz="2800" i="1" dirty="0" smtClean="0">
                <a:latin typeface="Times New Roman" pitchFamily="18" charset="0"/>
                <a:cs typeface="Times New Roman" pitchFamily="18" charset="0"/>
              </a:rPr>
              <a:t>	Регистры накопления</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Регистры накопления накапливают числовую информацию в разрезе заданных измерений, например, регистры Выпуск продукции и услуг, Сведения о доходах, Остатки товаров компании. Движения регистров накопления всегда связа­ны с документами (регистраторами) и обычно создаются в момент проведения документа.</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7</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274320" y="587829"/>
            <a:ext cx="8464731" cy="6217087"/>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Регистры бухгалтерии</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Регистры бухгалтерии хранят записи (проводки), основанные на определенном плане счетов, например регистр бухгалтерии хозрасчетный.</a:t>
            </a:r>
          </a:p>
          <a:p>
            <a:pPr algn="just"/>
            <a:r>
              <a:rPr lang="ru-RU" sz="2800" dirty="0" smtClean="0">
                <a:latin typeface="Times New Roman" pitchFamily="18" charset="0"/>
                <a:cs typeface="Times New Roman" pitchFamily="18" charset="0"/>
              </a:rPr>
              <a:t>	При редактировании регистра бухгалтерии разрабатывается структура регистра: создаются наборы измерений, ресурсов и реквизитов регистра. 	Отличительной особенностью регистра  бухгалтерии является его связь с планом счетов и поддержка механизма двойной записи. </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8</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274320" y="209006"/>
            <a:ext cx="8464731" cy="7509748"/>
          </a:xfrm>
          <a:prstGeom prst="rect">
            <a:avLst/>
          </a:prstGeom>
        </p:spPr>
        <p:txBody>
          <a:bodyPr wrap="square">
            <a:spAutoFit/>
          </a:bodyPr>
          <a:lstStyle/>
          <a:p>
            <a:pPr algn="just"/>
            <a:r>
              <a:rPr lang="ru-RU" sz="2800" dirty="0" smtClean="0">
                <a:latin typeface="Times New Roman" pitchFamily="18" charset="0"/>
                <a:cs typeface="Times New Roman" pitchFamily="18" charset="0"/>
              </a:rPr>
              <a:t>	Каждая запись регистра содержит обязательные реквизиты «Счет Дт» и  «Счет Кт» для регистров, поддерживающих корреспонденцию, и реквизит «Счет» - для не поддерживающих. </a:t>
            </a:r>
          </a:p>
          <a:p>
            <a:pPr algn="just"/>
            <a:r>
              <a:rPr lang="ru-RU" sz="2800" b="1" dirty="0" smtClean="0">
                <a:latin typeface="Times New Roman" pitchFamily="18" charset="0"/>
                <a:cs typeface="Times New Roman" pitchFamily="18" charset="0"/>
              </a:rPr>
              <a:t>	Измерений </a:t>
            </a:r>
            <a:r>
              <a:rPr lang="ru-RU" sz="2800" dirty="0" smtClean="0">
                <a:latin typeface="Times New Roman" pitchFamily="18" charset="0"/>
                <a:cs typeface="Times New Roman" pitchFamily="18" charset="0"/>
              </a:rPr>
              <a:t>у регистра бухгалтерии может быть несколько (например, Организация, подразделение). При определении структуры регистра создаются</a:t>
            </a:r>
            <a:r>
              <a:rPr lang="ru-RU" sz="2800" b="1" dirty="0" smtClean="0">
                <a:latin typeface="Times New Roman" pitchFamily="18" charset="0"/>
                <a:cs typeface="Times New Roman" pitchFamily="18" charset="0"/>
              </a:rPr>
              <a:t> ресурсы, </a:t>
            </a:r>
            <a:r>
              <a:rPr lang="ru-RU" sz="2800" dirty="0" smtClean="0">
                <a:latin typeface="Times New Roman" pitchFamily="18" charset="0"/>
                <a:cs typeface="Times New Roman" pitchFamily="18" charset="0"/>
              </a:rPr>
              <a:t>которые будут отражать числовую информацию (сумму проводки, количество). </a:t>
            </a:r>
          </a:p>
          <a:p>
            <a:pPr algn="just"/>
            <a:r>
              <a:rPr lang="ru-RU" sz="2800" dirty="0" smtClean="0">
                <a:latin typeface="Times New Roman" pitchFamily="18" charset="0"/>
                <a:cs typeface="Times New Roman" pitchFamily="18" charset="0"/>
              </a:rPr>
              <a:t>	У регистра бухгалтерии могут быть </a:t>
            </a:r>
            <a:r>
              <a:rPr lang="ru-RU" sz="2800" b="1" dirty="0" smtClean="0">
                <a:latin typeface="Times New Roman" pitchFamily="18" charset="0"/>
                <a:cs typeface="Times New Roman" pitchFamily="18" charset="0"/>
              </a:rPr>
              <a:t>реквизиты</a:t>
            </a:r>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В них содержится дополнительная информация (например, Комментарий).</a:t>
            </a:r>
            <a:r>
              <a:rPr lang="ru-RU" sz="28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000" dirty="0">
              <a:latin typeface="Times New Roman" pitchFamily="18" charset="0"/>
              <a:cs typeface="Times New Roman" pitchFamily="18" charset="0"/>
            </a:endParaRPr>
          </a:p>
        </p:txBody>
      </p:sp>
      <p:sp>
        <p:nvSpPr>
          <p:cNvPr id="5" name="Заголовок 1"/>
          <p:cNvSpPr txBox="1">
            <a:spLocks/>
          </p:cNvSpPr>
          <p:nvPr/>
        </p:nvSpPr>
        <p:spPr>
          <a:xfrm>
            <a:off x="809898" y="1240971"/>
            <a:ext cx="9147359" cy="898895"/>
          </a:xfrm>
          <a:prstGeom prst="rect">
            <a:avLst/>
          </a:prstGeom>
        </p:spPr>
        <p:txBody>
          <a:bodyPr vert="horz" lIns="91440" tIns="45720" rIns="91440" bIns="45720" rtlCol="0" anchor="ctr">
            <a:normAutofit/>
          </a:bodyPr>
          <a:lstStyle/>
          <a:p>
            <a:pPr marL="0" marR="0" lvl="0" indent="0" defTabSz="685800" rtl="0" eaLnBrk="1" fontAlgn="auto" latinLnBrk="0" hangingPunct="1">
              <a:lnSpc>
                <a:spcPct val="90000"/>
              </a:lnSpc>
              <a:spcBef>
                <a:spcPct val="0"/>
              </a:spcBef>
              <a:spcAft>
                <a:spcPts val="0"/>
              </a:spcAft>
              <a:buClrTx/>
              <a:buSzTx/>
              <a:buFontTx/>
              <a:buNone/>
              <a:tabLst/>
              <a:defRPr/>
            </a:pPr>
            <a:endParaRPr kumimoji="0" lang="ru-RU" sz="4400" b="1" i="1" u="none" strike="noStrike" kern="1200" cap="none" spc="0" normalizeH="0" baseline="0" noProof="0"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uLnTx/>
              <a:uFillTx/>
              <a:latin typeface="Times New Roman" pitchFamily="18" charset="0"/>
              <a:ea typeface="+mj-ea"/>
              <a:cs typeface="Times New Roman" pitchFamily="18" charset="0"/>
            </a:endParaRPr>
          </a:p>
        </p:txBody>
      </p:sp>
      <p:sp>
        <p:nvSpPr>
          <p:cNvPr id="6" name="Номер слайда 5"/>
          <p:cNvSpPr>
            <a:spLocks noGrp="1"/>
          </p:cNvSpPr>
          <p:nvPr>
            <p:ph type="sldNum" sz="quarter" idx="12"/>
          </p:nvPr>
        </p:nvSpPr>
        <p:spPr/>
        <p:txBody>
          <a:bodyPr/>
          <a:lstStyle/>
          <a:p>
            <a:fld id="{CC173F88-3387-453B-9303-AC0210B95CB8}" type="slidenum">
              <a:rPr lang="ru-RU" smtClean="0"/>
              <a:pPr/>
              <a:t>9</a:t>
            </a:fld>
            <a:endParaRPr lang="ru-RU"/>
          </a:p>
        </p:txBody>
      </p:sp>
      <p:sp>
        <p:nvSpPr>
          <p:cNvPr id="7" name="Нижний колонтитул 6"/>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237</Words>
  <Application>Microsoft Office PowerPoint</Application>
  <PresentationFormat>Экран (4:3)</PresentationFormat>
  <Paragraphs>262</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Office Theme</vt:lpstr>
      <vt:lpstr>Карагандинский технический университет Кафедра информационно-вычислительных систем     Лабораторная работа №4  Тема: Создание регистров в системе «1С:Предприятие 8» Дисциплина: Программирование в 1С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Мурлок</cp:lastModifiedBy>
  <cp:revision>58</cp:revision>
  <dcterms:created xsi:type="dcterms:W3CDTF">2020-01-15T14:01:23Z</dcterms:created>
  <dcterms:modified xsi:type="dcterms:W3CDTF">2021-10-03T12:18:36Z</dcterms:modified>
</cp:coreProperties>
</file>