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5" r:id="rId16"/>
    <p:sldId id="274" r:id="rId17"/>
    <p:sldId id="276" r:id="rId18"/>
    <p:sldId id="277" r:id="rId19"/>
    <p:sldId id="278" r:id="rId20"/>
    <p:sldId id="279" r:id="rId21"/>
    <p:sldId id="261" r:id="rId22"/>
    <p:sldId id="262" r:id="rId23"/>
    <p:sldId id="26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77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1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0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6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4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5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1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2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2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8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7B53C-28A2-4808-BE31-8F9390ED2DDA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53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v8.1c.ru/overview/Platform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v8.1c.ru/overview/Catalogs.htm" TargetMode="External"/><Relationship Id="rId2" Type="http://schemas.openxmlformats.org/officeDocument/2006/relationships/hyperlink" Target="http://v8.1c.ru/overview/Platform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8.1c.ru/overview/AccountingReg.htm" TargetMode="External"/><Relationship Id="rId5" Type="http://schemas.openxmlformats.org/officeDocument/2006/relationships/hyperlink" Target="http://v8.1c.ru/overview/InformationReg.htm" TargetMode="External"/><Relationship Id="rId4" Type="http://schemas.openxmlformats.org/officeDocument/2006/relationships/hyperlink" Target="http://v8.1c.ru/overview/Documents.htm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3800123"/>
            <a:ext cx="8686799" cy="1390931"/>
          </a:xfrm>
        </p:spPr>
        <p:txBody>
          <a:bodyPr>
            <a:normAutofit fontScale="90000"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Карагандинский технический университет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Кафедра информационно-вычислительных систем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Лабораторная работа №1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Создание констант и  справочников в системе «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1С:Предпр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ятие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8»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Дисциплина: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Программирование в 1С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690063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spc="50" dirty="0" smtClean="0">
                <a:ln w="9525" cmpd="sng">
                  <a:solidFill>
                    <a:srgbClr val="02315D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spc="50" dirty="0" smtClean="0">
                <a:ln w="9525" cmpd="sng">
                  <a:solidFill>
                    <a:srgbClr val="02315D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50" dirty="0" smtClean="0">
                <a:ln w="9525" cmpd="sng">
                  <a:solidFill>
                    <a:srgbClr val="02315D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pc="50" dirty="0" smtClean="0">
                <a:ln w="9525" cmpd="sng">
                  <a:solidFill>
                    <a:srgbClr val="02315D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50" dirty="0" smtClean="0">
                <a:ln w="9525" cmpd="sng">
                  <a:solidFill>
                    <a:srgbClr val="02315D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pc="50" dirty="0" smtClean="0">
                <a:ln w="9525" cmpd="sng">
                  <a:solidFill>
                    <a:srgbClr val="02315D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04949" y="5709931"/>
            <a:ext cx="7537268" cy="5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Автор: ст.преподаватель кафедры ИВС Савченко Н.К.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912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6"/>
          <p:cNvSpPr/>
          <p:nvPr/>
        </p:nvSpPr>
        <p:spPr>
          <a:xfrm>
            <a:off x="332963" y="412821"/>
            <a:ext cx="8448571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такого взаимодействия разрабатывается специалистом, осуществляющим конфигурирование системы 1С: Предприятие, и определяется, в основном, типом объекта конфигурации. Для разработки форм в Конфигураторе применяется комплексный редактор форм, позволяющий редактировать все компоненты формы во взаимосвязи. Каждый объект может иметь несколько форм.</a:t>
            </a: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098" name="Object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2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Object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Object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4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Object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48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Object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0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Object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Object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63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Object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6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15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6"/>
          <p:cNvSpPr/>
          <p:nvPr/>
        </p:nvSpPr>
        <p:spPr>
          <a:xfrm>
            <a:off x="332963" y="412821"/>
            <a:ext cx="8448571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Макеты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табличные документы, предназначенные для формирования печатных форм объекта.</a:t>
            </a:r>
          </a:p>
          <a:p>
            <a:pPr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графы журнала документов. </a:t>
            </a:r>
          </a:p>
          <a:p>
            <a:pPr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kk-K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объекты конфигурации, данные о которых учитываются в регистре. </a:t>
            </a:r>
          </a:p>
          <a:p>
            <a:pPr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данные, учитываемые в регистре.</a:t>
            </a:r>
          </a:p>
          <a:p>
            <a:pPr algn="just"/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подчиненных объектов не удаляются и не имеют редактируемых свойств.</a:t>
            </a: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122" name="Object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2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Object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Object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4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Object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48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Object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0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Object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Object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63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Object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6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0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6"/>
          <p:cNvSpPr/>
          <p:nvPr/>
        </p:nvSpPr>
        <p:spPr>
          <a:xfrm>
            <a:off x="332963" y="412821"/>
            <a:ext cx="8448571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Основные виды объектов конфигурации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Все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конфигурации, которые существуют в систе­ме 1С:Предприятие, образуют несколько основных видов. Каж­дый вид объектов представляет собой как раз т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«строительные элементы», из которых будет создаваться конфигурация.</a:t>
            </a:r>
          </a:p>
          <a:p>
            <a:pPr algn="just"/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Формально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конфигурации объединяются в виды в дереве конфигурации. Названия видов пользователь видит на первом уровне дерева конфигурации, когда открывает окно «Конфигурация» в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Конфигураторе. 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146" name="Object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2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Object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Object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4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Object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48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Object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0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Object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Object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63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Object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6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481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3511" y="1134234"/>
            <a:ext cx="3749711" cy="5016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84173" y="405740"/>
            <a:ext cx="61124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Окно конфигурации</a:t>
            </a:r>
            <a:r>
              <a:rPr lang="kk-K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«Конфигуратор»</a:t>
            </a:r>
            <a:endParaRPr lang="ru-RU" sz="2800" dirty="0"/>
          </a:p>
        </p:txBody>
      </p:sp>
      <p:pic>
        <p:nvPicPr>
          <p:cNvPr id="7170" name="Object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2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Object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Object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4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Object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48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Object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0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Object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Object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63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Object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6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45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337751" y="228600"/>
            <a:ext cx="846849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800" b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Константы</a:t>
            </a:r>
            <a:r>
              <a:rPr lang="ru-RU" sz="28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— постоянные (условно-постоянные) величины. </a:t>
            </a:r>
            <a:r>
              <a:rPr lang="ru-RU" sz="2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константах хранятся редко изменяемые значения. Наиболее часто используют такие константы, как «Наименование пред­приятия», «ФИО главного бухгалтера» и др. В системе может быть описано неограниченное количество констант. На этапе </a:t>
            </a:r>
            <a:r>
              <a:rPr lang="ru-RU" sz="28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конфигурирования задается список констант и описываются их </a:t>
            </a:r>
            <a:r>
              <a:rPr lang="ru-RU" sz="2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характеристики.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Свойства константы редактируются при помощи палитры </a:t>
            </a:r>
            <a:r>
              <a:rPr lang="ru-RU" sz="28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свойств «Свойства: Константа». Для каждой константы нужно </a:t>
            </a:r>
            <a:r>
              <a:rPr lang="ru-RU" sz="2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обязательно указать ее имя и тип данных</a:t>
            </a:r>
            <a:r>
              <a:rPr lang="ru-RU" sz="2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Кроме того, желательно указы­вать синоним, комментарий и перечень подсистем, </a:t>
            </a:r>
            <a:r>
              <a:rPr lang="ru-RU" sz="2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которые она входит.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194" name="Object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2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Object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Object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4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Object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48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Object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0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Object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Object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63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Object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6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09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337751" y="228600"/>
            <a:ext cx="846849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редактирования значений констант рекомендуется  создавать отдельную экранную форму. Для создания такой формы мы надо щелкнуть правой кнопкой мыши по ветви «Константы» и выбрать пункт «Создать форму констант». Откроется конструктор общих форм, в котором в первом окне надо задать имя и синоним формы и включить опцию «Назначить форму основной». В следующем окне конструктора выбираются поля которые будут выводиться в форме. Данная форма является общей формой,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ее можно увидеть также в ветви «Общие»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«Общие формы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Object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2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Object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Object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4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Object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48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Object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0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Object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Object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63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9" name="Object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6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66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 t="12000" r="59927" b="5550"/>
          <a:stretch>
            <a:fillRect/>
          </a:stretch>
        </p:blipFill>
        <p:spPr bwMode="auto">
          <a:xfrm>
            <a:off x="2084173" y="1052406"/>
            <a:ext cx="4165771" cy="5027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84173" y="405740"/>
            <a:ext cx="61124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Окно конфигурации</a:t>
            </a:r>
            <a:r>
              <a:rPr lang="kk-K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«Константы»</a:t>
            </a:r>
            <a:endParaRPr lang="ru-RU" sz="2800" dirty="0"/>
          </a:p>
        </p:txBody>
      </p:sp>
      <p:pic>
        <p:nvPicPr>
          <p:cNvPr id="9218" name="Object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2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Object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Object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4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Object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48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Object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0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Object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Object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63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Object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6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58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337751" y="228600"/>
            <a:ext cx="846849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Справочники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условно-постоянной информацией с некото­рым множеством значений в системе используются объекты типа «Справочник».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Справочники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списки однородных элементов данных. Они предназначены для хранения нормативно-справочной инфор­мации.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Обычно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справочниками являются списки материалов, то­варов, организаций, валют, сотрудников и др. Такие сведения обычно характеризуются кодом и наименованием.</a:t>
            </a:r>
          </a:p>
        </p:txBody>
      </p:sp>
    </p:spTree>
    <p:extLst>
      <p:ext uri="{BB962C8B-B14F-4D97-AF65-F5344CB8AC3E}">
        <p14:creationId xmlns:p14="http://schemas.microsoft.com/office/powerpoint/2010/main" val="112642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337751" y="228600"/>
            <a:ext cx="846849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Механизм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справочников позволяет спроектиро­вать и поддерживать самые различные справочники. На этапе конфигурирования можно описать, какими свойствами обла­дает каждый конкретный справочник. К настраиваемым свой­ствам относятся, например, длина и тип кода, количество уров­ней, поддержка уникальности кодов, набор реквизитов спра­вочника.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Помимо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кода и наименования, механизм работы со спра­вочниками позволяет создавать набор реквизитов для хране­ния любой дополнительной информации об элементе справоч­ника.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справочника может быть задано несколько форм просмотра и редактирования.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00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255373" y="426308"/>
            <a:ext cx="846849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описания соподчиненных сущностей можно использо­вать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многоуровневость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справочника, а подчиненность спра­вочников. В этом случае в подчиненном справочнике каждый объект относится к определенному объекту справочника-хозя­ина.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конкретной конфигурации создается необходимое количество справочников, исполь­зуемых при автоматизации данной предметной области. На­пример, это могут быть справочники «Организации», «Номен­клатура», «Физические лица» и т.д.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57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31073" y="775123"/>
            <a:ext cx="817734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работы: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формирование представления об основных объектах и механизмах системы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1С:Предприятие 8</a:t>
            </a:r>
          </a:p>
          <a:p>
            <a:pPr lvl="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/>
              <a:t> </a:t>
            </a:r>
            <a:r>
              <a:rPr lang="ru-RU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работы: 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констант и  справочников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программном комплексе «1С:Предпрятие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8»</a:t>
            </a:r>
          </a:p>
          <a:p>
            <a:pPr algn="just"/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4971" y="4023360"/>
            <a:ext cx="3779520" cy="283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7" name="Нижний колонтитул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255373" y="426308"/>
            <a:ext cx="846849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описания соподчиненных сущностей можно использо­вать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многоуровневость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справочника, а подчиненность спра­вочников. В этом случае в подчиненном справочнике каждый объект относится к определенному объекту справочника-хозя­ина.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конкретной конфигурации создается необходимое количество справочников, исполь­зуемых при автоматизации данной предметной области. На­пример, это могут быть справочники «Организации», «Номен­клатура», «Физические лица» и т.д.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69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6"/>
          <p:cNvSpPr/>
          <p:nvPr/>
        </p:nvSpPr>
        <p:spPr>
          <a:xfrm>
            <a:off x="182880" y="3388"/>
            <a:ext cx="8556171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dirty="0" smtClean="0">
              <a:solidFill>
                <a:srgbClr val="1E2A5A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dirty="0">
              <a:solidFill>
                <a:srgbClr val="1E2A5A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Перечислите основные возможности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BPwin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Охарактеризуйте основные элементы рабочего интерфейса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BPwin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Какую методологию поддерживает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BPwin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Укажите назначение каждой из дуг изображенных на рисунке. </a:t>
            </a:r>
          </a:p>
          <a:p>
            <a:pPr marL="514350" lvl="0" indent="-514350" algn="just">
              <a:buFont typeface="+mj-lt"/>
              <a:buAutoNum type="arabicPeriod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Назовите основные этапы построения модели.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Какой процесс можно назвать функциональной декомпозицией?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Перечислите элементы контекстной диаграммы.</a:t>
            </a:r>
          </a:p>
          <a:p>
            <a:pPr lvl="0" algn="just"/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/>
              <a:t> </a:t>
            </a:r>
            <a:endParaRPr lang="ru-RU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2796" y="20424"/>
            <a:ext cx="7631144" cy="681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Контрольные вопросы</a:t>
            </a:r>
            <a:endParaRPr lang="en-US" sz="3000" dirty="0">
              <a:ln w="13462">
                <a:solidFill>
                  <a:srgbClr val="1E2A5A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8148" y="3272871"/>
            <a:ext cx="2978331" cy="167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300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6"/>
          <p:cNvSpPr/>
          <p:nvPr/>
        </p:nvSpPr>
        <p:spPr>
          <a:xfrm>
            <a:off x="332964" y="412821"/>
            <a:ext cx="804676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Злобин В.Н.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Нейросети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нейрокомпьютеры: учебное пособие для студентов вузов,. - СПб.: БХВ - Петербург, 2017. </a:t>
            </a:r>
          </a:p>
          <a:p>
            <a:pPr marL="514350" lvl="0" indent="-514350" algn="just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Рыбина Г.В. Основы построения интеллектуальных систем - Финансы и статистика,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Инфра-М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2016. </a:t>
            </a:r>
          </a:p>
          <a:p>
            <a:pPr marL="514350" lvl="0" indent="-514350" algn="just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«Принятие решений при зависимостях и обратных связях» Аналитические сети. //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Т.Л. // М.: Издательство ЛКИ. 2017. </a:t>
            </a:r>
          </a:p>
          <a:p>
            <a:pPr marL="514350" lvl="0" indent="-514350" algn="just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Проектирование интеллектуальных систем, Шакирова Ю.К.,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Мухаметжанова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Б.О., 2016.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9274" y="424362"/>
            <a:ext cx="7631144" cy="681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Список рекомендуемой литературы</a:t>
            </a:r>
            <a:endParaRPr lang="en-US" sz="3000" dirty="0">
              <a:ln w="13462">
                <a:solidFill>
                  <a:srgbClr val="1E2A5A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5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328" y="2587754"/>
            <a:ext cx="7450825" cy="3101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en-US" sz="5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09450" y="357110"/>
            <a:ext cx="817734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Создать новую конфигурацию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2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Скопировать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план счетов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3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Создать  константы и справочники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по варианту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6"/>
          <p:cNvSpPr/>
          <p:nvPr/>
        </p:nvSpPr>
        <p:spPr>
          <a:xfrm>
            <a:off x="332964" y="412821"/>
            <a:ext cx="78182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dirty="0" smtClean="0">
              <a:solidFill>
                <a:srgbClr val="1E2A5A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 выполнения работы.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Постановка задачи.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Описание создания констант и справочников.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Результаты выполнения заданий.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9274" y="424362"/>
            <a:ext cx="7631144" cy="681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отчета</a:t>
            </a:r>
            <a:endParaRPr lang="en-US" sz="3000" dirty="0">
              <a:ln w="13462">
                <a:solidFill>
                  <a:srgbClr val="1E2A5A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7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6"/>
          <p:cNvSpPr/>
          <p:nvPr/>
        </p:nvSpPr>
        <p:spPr>
          <a:xfrm>
            <a:off x="332963" y="412821"/>
            <a:ext cx="8448571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dirty="0" smtClean="0">
              <a:solidFill>
                <a:srgbClr val="1E2A5A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/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«1С Предприятия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является основной действующей программой для формы 1С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прикладное решение в 1С:Предприятии имеет в своей основе набор проблемно-ориентированных объектов, поддерживаемых на уровне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технологической платформы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большому счету задача разработчика заключается в том, чтобы собрать из этих объектов, как из конструктора, необходимую структуру прикладного решения и затем описать специфические алгоритмы функционирования и взаимодействия этих объектов, отличающиеся от их типового поведения.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9274" y="424362"/>
            <a:ext cx="7631144" cy="681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i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3000" i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конфигурации</a:t>
            </a:r>
          </a:p>
          <a:p>
            <a:endParaRPr lang="en-US" sz="3000" dirty="0">
              <a:ln w="13462">
                <a:solidFill>
                  <a:srgbClr val="1E2A5A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6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6"/>
          <p:cNvSpPr/>
          <p:nvPr/>
        </p:nvSpPr>
        <p:spPr>
          <a:xfrm>
            <a:off x="332963" y="412821"/>
            <a:ext cx="844857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объектов,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поддерживаемых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технологической платформой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является результатом анализа предметных областей использования 1С:Предприятия, и выделения и классификации используемых в этих областях бизнес-сущностей. В результате этого анализа разработчик может оперировать такими объектами как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справочники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документы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регистры сведений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планы счетов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пр.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Ниже приведена краткая характеристика основных видов объектов конфигурации системы 1С: Предприятие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(таблиц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1). 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3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6"/>
          <p:cNvSpPr/>
          <p:nvPr/>
        </p:nvSpPr>
        <p:spPr>
          <a:xfrm>
            <a:off x="332963" y="412821"/>
            <a:ext cx="84485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 Характеристика объектов конфигурации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5" name="Рисунок 24"/>
          <p:cNvPicPr/>
          <p:nvPr/>
        </p:nvPicPr>
        <p:blipFill rotWithShape="1">
          <a:blip r:embed="rId2" cstate="print"/>
          <a:srcRect l="34348" t="18529" r="31563" b="23033"/>
          <a:stretch/>
        </p:blipFill>
        <p:spPr bwMode="auto">
          <a:xfrm>
            <a:off x="1112107" y="988541"/>
            <a:ext cx="6746789" cy="5791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2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4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48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0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63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6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01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6"/>
          <p:cNvSpPr/>
          <p:nvPr/>
        </p:nvSpPr>
        <p:spPr>
          <a:xfrm>
            <a:off x="332963" y="412821"/>
            <a:ext cx="844857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Подчиненные группы объектов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вида объекта конфигурации объект может иметь различные подчиненные группы объекты. Виды таких подчиненных объектов представлены в таблице 2.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2 – Виды подчиненных объектов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208674"/>
              </p:ext>
            </p:extLst>
          </p:nvPr>
        </p:nvGraphicFramePr>
        <p:xfrm>
          <a:off x="123566" y="3173391"/>
          <a:ext cx="8839201" cy="3260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2"/>
                <a:gridCol w="6095999"/>
              </a:tblGrid>
              <a:tr h="5927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Подчиненная группа объектов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объектов, которым принадлежит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2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Реквизиты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Справочники, Документы, Регистры, Отчеты, Обработки, Табличные части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63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Табличные части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Справочники, Документы, Отчеты, Обработки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2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Справочники, Документы, Журналы, Отчеты, Обработки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2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Макеты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Справочники, Документы, Журналы, Отчеты, Обработки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63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Графы Измерения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Журналы Последовательности, Регистры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63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Регистры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0" name="Object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2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Object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Object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4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Object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48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Object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0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Object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Object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63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Object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6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37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6"/>
          <p:cNvSpPr/>
          <p:nvPr/>
        </p:nvSpPr>
        <p:spPr>
          <a:xfrm>
            <a:off x="332963" y="412821"/>
            <a:ext cx="844857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дополнительная информация об объекте, доступная только в пределах этого объекта.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Табличные части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наборы дополнительной информации об объекте, представленной в виде таблицы.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форма используется для ввода, просмотра и редактирования информации, хранящейся в объекте конфигурации, содержит модуль формы — программу на встроенном языке системы 1С: Предприятие. Способность иметь визуальное представление позволяет объекту конфигурации организовать интерактивное взаимодействие с пользователем.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074" name="Object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2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Object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Object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4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Object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48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Object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0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Object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Object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63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Object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6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05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580</Words>
  <Application>Microsoft Office PowerPoint</Application>
  <PresentationFormat>Экран (4:3)</PresentationFormat>
  <Paragraphs>123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Symbol</vt:lpstr>
      <vt:lpstr>Times New Roman</vt:lpstr>
      <vt:lpstr>Office Theme</vt:lpstr>
      <vt:lpstr>Карагандинский технический университет Кафедра информационно-вычислительных систем     Лабораторная работа №1  Тема: Создание констант и  справочников в системе «1С:Предприятие 8» Дисциплина: Программирование в 1С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Admin</cp:lastModifiedBy>
  <cp:revision>29</cp:revision>
  <dcterms:created xsi:type="dcterms:W3CDTF">2020-01-15T14:01:23Z</dcterms:created>
  <dcterms:modified xsi:type="dcterms:W3CDTF">2022-01-24T12:00:43Z</dcterms:modified>
</cp:coreProperties>
</file>