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68" r:id="rId2"/>
    <p:sldId id="257" r:id="rId3"/>
    <p:sldId id="269" r:id="rId4"/>
    <p:sldId id="258" r:id="rId5"/>
    <p:sldId id="259" r:id="rId6"/>
    <p:sldId id="260" r:id="rId7"/>
    <p:sldId id="270" r:id="rId8"/>
    <p:sldId id="264" r:id="rId9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705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855B0-93C8-36CD-B69B-70104648B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E4694B-C654-F05C-75E0-848FE4A313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63729C-7608-62D3-EBD3-58BF509674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10DB3C-078E-6B70-1371-FDD341070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524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7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7346" y="141398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79708" y="1787155"/>
            <a:ext cx="7581573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en-US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Инновационные геотехнологии для рационального использования ресурсов недр</a:t>
            </a:r>
            <a:endParaRPr lang="en-US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19" y="3326978"/>
            <a:ext cx="4004965" cy="19050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6F89910-7FC5-3756-D675-EDBBF0AC061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89A0AC95-725F-B4F4-8E65-F56829722076}"/>
              </a:ext>
            </a:extLst>
          </p:cNvPr>
          <p:cNvSpPr/>
          <p:nvPr/>
        </p:nvSpPr>
        <p:spPr>
          <a:xfrm>
            <a:off x="540023" y="463680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ь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и план лекции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">
            <a:extLst>
              <a:ext uri="{FF2B5EF4-FFF2-40B4-BE49-F238E27FC236}">
                <a16:creationId xmlns:a16="http://schemas.microsoft.com/office/drawing/2014/main" id="{E00B3B25-898A-0E83-0B3E-E2A4197AB830}"/>
              </a:ext>
            </a:extLst>
          </p:cNvPr>
          <p:cNvSpPr/>
          <p:nvPr/>
        </p:nvSpPr>
        <p:spPr>
          <a:xfrm>
            <a:off x="540023" y="1041728"/>
            <a:ext cx="806395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400" b="1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Цель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познакомить обучающихся с перспективными способами добычи и переработки, позволяющими извлекать ресурсы с минимальными потерями и воздействием.</a:t>
            </a:r>
          </a:p>
        </p:txBody>
      </p:sp>
      <p:sp>
        <p:nvSpPr>
          <p:cNvPr id="16" name="Text 2">
            <a:extLst>
              <a:ext uri="{FF2B5EF4-FFF2-40B4-BE49-F238E27FC236}">
                <a16:creationId xmlns:a16="http://schemas.microsoft.com/office/drawing/2014/main" id="{34A312E5-8E86-722D-6EE8-FB7A492DDF36}"/>
              </a:ext>
            </a:extLst>
          </p:cNvPr>
          <p:cNvSpPr/>
          <p:nvPr/>
        </p:nvSpPr>
        <p:spPr>
          <a:xfrm>
            <a:off x="540023" y="2059566"/>
            <a:ext cx="30859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01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494BD6E6-12C2-0971-E8A9-195B6F140054}"/>
              </a:ext>
            </a:extLst>
          </p:cNvPr>
          <p:cNvSpPr/>
          <p:nvPr/>
        </p:nvSpPr>
        <p:spPr>
          <a:xfrm>
            <a:off x="540024" y="2417945"/>
            <a:ext cx="1753725" cy="3857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Скважинная гидродобыча </a:t>
            </a:r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7D03F188-2919-E3CB-65BA-9E4C80BB6F54}"/>
              </a:ext>
            </a:extLst>
          </p:cNvPr>
          <p:cNvSpPr/>
          <p:nvPr/>
        </p:nvSpPr>
        <p:spPr>
          <a:xfrm>
            <a:off x="540024" y="2854234"/>
            <a:ext cx="1753725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для глубоких руд и техногенных образований</a:t>
            </a:r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1C431651-71BA-4D60-36F6-5CA010F566AA}"/>
              </a:ext>
            </a:extLst>
          </p:cNvPr>
          <p:cNvSpPr/>
          <p:nvPr/>
        </p:nvSpPr>
        <p:spPr>
          <a:xfrm>
            <a:off x="2483764" y="2059566"/>
            <a:ext cx="229543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Shape 7">
            <a:extLst>
              <a:ext uri="{FF2B5EF4-FFF2-40B4-BE49-F238E27FC236}">
                <a16:creationId xmlns:a16="http://schemas.microsoft.com/office/drawing/2014/main" id="{988D0B6B-32BD-FCC6-8A77-33A91B49DFED}"/>
              </a:ext>
            </a:extLst>
          </p:cNvPr>
          <p:cNvSpPr/>
          <p:nvPr/>
        </p:nvSpPr>
        <p:spPr>
          <a:xfrm>
            <a:off x="2483765" y="2302752"/>
            <a:ext cx="1922922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36E60F6D-33EE-74E4-EE12-68767BB55F6E}"/>
              </a:ext>
            </a:extLst>
          </p:cNvPr>
          <p:cNvSpPr/>
          <p:nvPr/>
        </p:nvSpPr>
        <p:spPr>
          <a:xfrm>
            <a:off x="2468267" y="2417945"/>
            <a:ext cx="1922922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Подземное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выщелачивание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урана, меди, золота </a:t>
            </a: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8D4CDB9F-8048-C77B-A2CC-D49DC0CC78A2}"/>
              </a:ext>
            </a:extLst>
          </p:cNvPr>
          <p:cNvSpPr/>
          <p:nvPr/>
        </p:nvSpPr>
        <p:spPr>
          <a:xfrm>
            <a:off x="2483765" y="3093542"/>
            <a:ext cx="1922922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Условия применимости, минимизация потерь</a:t>
            </a:r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BD99D779-B18C-F9BD-29AA-EF9EDB5973C2}"/>
              </a:ext>
            </a:extLst>
          </p:cNvPr>
          <p:cNvSpPr/>
          <p:nvPr/>
        </p:nvSpPr>
        <p:spPr>
          <a:xfrm>
            <a:off x="4530055" y="2059566"/>
            <a:ext cx="23512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03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11">
            <a:extLst>
              <a:ext uri="{FF2B5EF4-FFF2-40B4-BE49-F238E27FC236}">
                <a16:creationId xmlns:a16="http://schemas.microsoft.com/office/drawing/2014/main" id="{4761F384-C510-0187-ACC8-41F63C06F6F4}"/>
              </a:ext>
            </a:extLst>
          </p:cNvPr>
          <p:cNvSpPr/>
          <p:nvPr/>
        </p:nvSpPr>
        <p:spPr>
          <a:xfrm>
            <a:off x="4530055" y="2302752"/>
            <a:ext cx="1969634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6" name="Text 12">
            <a:extLst>
              <a:ext uri="{FF2B5EF4-FFF2-40B4-BE49-F238E27FC236}">
                <a16:creationId xmlns:a16="http://schemas.microsoft.com/office/drawing/2014/main" id="{32471CE0-9161-123E-E813-D05ABAB6BB87}"/>
              </a:ext>
            </a:extLst>
          </p:cNvPr>
          <p:cNvSpPr/>
          <p:nvPr/>
        </p:nvSpPr>
        <p:spPr>
          <a:xfrm>
            <a:off x="4530055" y="2417945"/>
            <a:ext cx="196963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Физико-техническая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геотехнология</a:t>
            </a:r>
          </a:p>
        </p:txBody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7009D329-79CD-1F94-C9FC-6FA52A26EF71}"/>
              </a:ext>
            </a:extLst>
          </p:cNvPr>
          <p:cNvSpPr/>
          <p:nvPr/>
        </p:nvSpPr>
        <p:spPr>
          <a:xfrm>
            <a:off x="4530055" y="2850628"/>
            <a:ext cx="2121298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Использование выемочных модулей без крепления, камерная разработка с закладкой</a:t>
            </a:r>
            <a:endParaRPr lang="en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26CC3384-2D5E-616D-5F8B-F6E8246170AA}"/>
              </a:ext>
            </a:extLst>
          </p:cNvPr>
          <p:cNvSpPr/>
          <p:nvPr/>
        </p:nvSpPr>
        <p:spPr>
          <a:xfrm>
            <a:off x="540023" y="2306621"/>
            <a:ext cx="1828559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2" name="Text 10">
            <a:extLst>
              <a:ext uri="{FF2B5EF4-FFF2-40B4-BE49-F238E27FC236}">
                <a16:creationId xmlns:a16="http://schemas.microsoft.com/office/drawing/2014/main" id="{E261D490-33F7-39A5-578B-7B15AD59A000}"/>
              </a:ext>
            </a:extLst>
          </p:cNvPr>
          <p:cNvSpPr/>
          <p:nvPr/>
        </p:nvSpPr>
        <p:spPr>
          <a:xfrm>
            <a:off x="6751479" y="2056986"/>
            <a:ext cx="23512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0</a:t>
            </a:r>
            <a:r>
              <a:rPr lang="ru-RU" sz="1400" dirty="0">
                <a:solidFill>
                  <a:srgbClr val="383838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11">
            <a:extLst>
              <a:ext uri="{FF2B5EF4-FFF2-40B4-BE49-F238E27FC236}">
                <a16:creationId xmlns:a16="http://schemas.microsoft.com/office/drawing/2014/main" id="{B2DB1B52-B6BF-3BA5-04F1-456C9B636914}"/>
              </a:ext>
            </a:extLst>
          </p:cNvPr>
          <p:cNvSpPr/>
          <p:nvPr/>
        </p:nvSpPr>
        <p:spPr>
          <a:xfrm>
            <a:off x="6751479" y="2300172"/>
            <a:ext cx="1969634" cy="19050"/>
          </a:xfrm>
          <a:prstGeom prst="rect">
            <a:avLst/>
          </a:prstGeom>
          <a:solidFill>
            <a:srgbClr val="CCCCCC"/>
          </a:solidFill>
          <a:ln/>
        </p:spPr>
      </p:sp>
      <p:sp>
        <p:nvSpPr>
          <p:cNvPr id="6" name="Text 12">
            <a:extLst>
              <a:ext uri="{FF2B5EF4-FFF2-40B4-BE49-F238E27FC236}">
                <a16:creationId xmlns:a16="http://schemas.microsoft.com/office/drawing/2014/main" id="{6A2193B0-B9E7-DA71-040B-E89D29F0ED6B}"/>
              </a:ext>
            </a:extLst>
          </p:cNvPr>
          <p:cNvSpPr/>
          <p:nvPr/>
        </p:nvSpPr>
        <p:spPr>
          <a:xfrm>
            <a:off x="6751479" y="2415365"/>
            <a:ext cx="196963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Роботизированные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комплексы и беспилотная </a:t>
            </a:r>
          </a:p>
          <a:p>
            <a:pPr marL="0" indent="0" algn="l">
              <a:lnSpc>
                <a:spcPct val="104000"/>
              </a:lnSpc>
              <a:buNone/>
            </a:pPr>
            <a:r>
              <a:rPr lang="ru-RU" sz="1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техника </a:t>
            </a:r>
          </a:p>
        </p:txBody>
      </p:sp>
      <p:sp>
        <p:nvSpPr>
          <p:cNvPr id="7" name="Text 13">
            <a:extLst>
              <a:ext uri="{FF2B5EF4-FFF2-40B4-BE49-F238E27FC236}">
                <a16:creationId xmlns:a16="http://schemas.microsoft.com/office/drawing/2014/main" id="{96BC2A3E-3819-D834-07D2-798A383FC3ED}"/>
              </a:ext>
            </a:extLst>
          </p:cNvPr>
          <p:cNvSpPr/>
          <p:nvPr/>
        </p:nvSpPr>
        <p:spPr>
          <a:xfrm>
            <a:off x="6751482" y="3066380"/>
            <a:ext cx="2121298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ru-RU" sz="14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Снижение разубоживания за счёт точной выемки</a:t>
            </a:r>
            <a:endParaRPr lang="en" sz="14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6FD4DA-21DF-52E3-0642-15C87F448F3B}"/>
              </a:ext>
            </a:extLst>
          </p:cNvPr>
          <p:cNvSpPr txBox="1"/>
          <p:nvPr/>
        </p:nvSpPr>
        <p:spPr>
          <a:xfrm>
            <a:off x="236025" y="244607"/>
            <a:ext cx="872021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1) Скважинная гидродобыча </a:t>
            </a:r>
            <a:endParaRPr lang="en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ctr"/>
            <a:endParaRPr lang="ru-RU" sz="2400" b="1" dirty="0">
              <a:solidFill>
                <a:srgbClr val="27349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8BF50F-06C0-ADA1-B824-67B43FA68DEC}"/>
              </a:ext>
            </a:extLst>
          </p:cNvPr>
          <p:cNvSpPr/>
          <p:nvPr/>
        </p:nvSpPr>
        <p:spPr>
          <a:xfrm>
            <a:off x="7966129" y="4680488"/>
            <a:ext cx="1177871" cy="4630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1D95634-CCE5-EE17-F93B-5D0EE96B78F5}"/>
              </a:ext>
            </a:extLst>
          </p:cNvPr>
          <p:cNvSpPr/>
          <p:nvPr/>
        </p:nvSpPr>
        <p:spPr>
          <a:xfrm>
            <a:off x="540023" y="449387"/>
            <a:ext cx="4634954" cy="6508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sp>
        <p:nvSpPr>
          <p:cNvPr id="11" name="Shape 3">
            <a:extLst>
              <a:ext uri="{FF2B5EF4-FFF2-40B4-BE49-F238E27FC236}">
                <a16:creationId xmlns:a16="http://schemas.microsoft.com/office/drawing/2014/main" id="{A3E2521A-DE07-5A29-76B8-E99771C47998}"/>
              </a:ext>
            </a:extLst>
          </p:cNvPr>
          <p:cNvSpPr/>
          <p:nvPr/>
        </p:nvSpPr>
        <p:spPr>
          <a:xfrm>
            <a:off x="565685" y="2109246"/>
            <a:ext cx="9525" cy="364257"/>
          </a:xfrm>
          <a:prstGeom prst="roundRect">
            <a:avLst>
              <a:gd name="adj" fmla="val 50000"/>
            </a:avLst>
          </a:prstGeom>
          <a:solidFill>
            <a:srgbClr val="CCCCCC"/>
          </a:solidFill>
          <a:ln/>
        </p:spPr>
      </p:sp>
      <p:sp>
        <p:nvSpPr>
          <p:cNvPr id="5" name="fb217fbe-fde8-4152-809d-72ba8477c3fc">
            <a:extLst>
              <a:ext uri="{FF2B5EF4-FFF2-40B4-BE49-F238E27FC236}">
                <a16:creationId xmlns:a16="http://schemas.microsoft.com/office/drawing/2014/main" id="{66041960-2729-B10B-B3D8-437C8C872354}"/>
              </a:ext>
            </a:extLst>
          </p:cNvPr>
          <p:cNvSpPr/>
          <p:nvPr/>
        </p:nvSpPr>
        <p:spPr>
          <a:xfrm>
            <a:off x="285750" y="849502"/>
            <a:ext cx="4524698" cy="11644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834"/>
              </a:lnSpc>
              <a:buNone/>
            </a:pPr>
            <a:r>
              <a:rPr lang="en-US" sz="1130" b="1" dirty="0">
                <a:solidFill>
                  <a:srgbClr val="1F2937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Скважинная гидродобыча (СГД)</a:t>
            </a:r>
            <a:r>
              <a:rPr lang="en-US" sz="1130" dirty="0">
                <a:solidFill>
                  <a:srgbClr val="1F2937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130" dirty="0">
                <a:solidFill>
                  <a:srgbClr val="1F2937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130" dirty="0">
                <a:solidFill>
                  <a:srgbClr val="1F2937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130" dirty="0" err="1">
                <a:solidFill>
                  <a:srgbClr val="1F2937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это</a:t>
            </a:r>
            <a:r>
              <a:rPr lang="en-US" sz="1130" dirty="0">
                <a:solidFill>
                  <a:srgbClr val="1F2937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инновационная геотехнология, предназначенная для извлечения полезных ископаемых без присутствия людей в очистном пространстве. Она представляет собой метод подземной разработки, при котором доступ к залежи осуществляется через скважины, пробуренные с поверхности.</a:t>
            </a:r>
            <a:endParaRPr lang="en-US" sz="113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25348c3e-8d68-4cfa-8d08-73337d116734">
            <a:extLst>
              <a:ext uri="{FF2B5EF4-FFF2-40B4-BE49-F238E27FC236}">
                <a16:creationId xmlns:a16="http://schemas.microsoft.com/office/drawing/2014/main" id="{AABAB9E2-B949-E8AD-D003-E4759E6EADCF}"/>
              </a:ext>
            </a:extLst>
          </p:cNvPr>
          <p:cNvSpPr/>
          <p:nvPr/>
        </p:nvSpPr>
        <p:spPr>
          <a:xfrm>
            <a:off x="285750" y="4078477"/>
            <a:ext cx="4524698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75"/>
              </a:lnSpc>
              <a:buNone/>
            </a:pPr>
            <a:r>
              <a:rPr lang="en-US" sz="1200" i="1" dirty="0">
                <a:solidFill>
                  <a:srgbClr val="27349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Технология СГД рассматривается как ключевой инструмент рационального использования недр, позволяющий вовлекать в отработку запасы, которые ранее считались технически недоступными.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830ffb05-3123-4299-9e5b-d1a984a2010c">
            <a:extLst>
              <a:ext uri="{FF2B5EF4-FFF2-40B4-BE49-F238E27FC236}">
                <a16:creationId xmlns:a16="http://schemas.microsoft.com/office/drawing/2014/main" id="{8B11F303-F5E8-FF03-C86C-1E3CFBC81673}"/>
              </a:ext>
            </a:extLst>
          </p:cNvPr>
          <p:cNvSpPr/>
          <p:nvPr/>
        </p:nvSpPr>
        <p:spPr>
          <a:xfrm>
            <a:off x="187758" y="2198455"/>
            <a:ext cx="4537832" cy="228600"/>
          </a:xfrm>
          <a:prstGeom prst="rect">
            <a:avLst/>
          </a:prstGeom>
          <a:noFill/>
          <a:ln/>
        </p:spPr>
        <p:txBody>
          <a:bodyPr wrap="none" lIns="142875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F2937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Основная концепция СГД</a:t>
            </a:r>
            <a:endParaRPr lang="en-US" sz="13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bcdf6a55-a92c-437b-8258-42d979070aee">
            <a:extLst>
              <a:ext uri="{FF2B5EF4-FFF2-40B4-BE49-F238E27FC236}">
                <a16:creationId xmlns:a16="http://schemas.microsoft.com/office/drawing/2014/main" id="{4BCA25F4-C0C7-AF39-0F4E-81F53985CF49}"/>
              </a:ext>
            </a:extLst>
          </p:cNvPr>
          <p:cNvSpPr/>
          <p:nvPr/>
        </p:nvSpPr>
        <p:spPr>
          <a:xfrm>
            <a:off x="285750" y="2535427"/>
            <a:ext cx="452469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80010" indent="-80010">
              <a:lnSpc>
                <a:spcPts val="1519"/>
              </a:lnSpc>
              <a:buSzPct val="100000"/>
              <a:buChar char="•"/>
            </a:pPr>
            <a:r>
              <a:rPr lang="en-US" sz="1100" b="1" dirty="0">
                <a:solidFill>
                  <a:srgbClr val="1F2937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Целевые объекты:</a:t>
            </a:r>
            <a:r>
              <a:rPr lang="en-US" sz="1100" dirty="0">
                <a:solidFill>
                  <a:srgbClr val="1F2937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Глубокозалегающие месторождения, рыхлые и слабосцементированные породы. 
</a:t>
            </a:r>
            <a:r>
              <a:rPr lang="en-US" sz="1100" b="1" dirty="0">
                <a:solidFill>
                  <a:srgbClr val="1F2937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Метод воздействия:</a:t>
            </a:r>
            <a:r>
              <a:rPr lang="en-US" sz="1100" dirty="0">
                <a:solidFill>
                  <a:srgbClr val="1F2937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Использование гидравлической энергии для перевода твердого ископаемого в подвижное состояние. 
</a:t>
            </a:r>
            <a:r>
              <a:rPr lang="en-US" sz="1100" b="1" dirty="0">
                <a:solidFill>
                  <a:srgbClr val="1F2937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Экологический аспект:</a:t>
            </a:r>
            <a:r>
              <a:rPr lang="en-US" sz="1100" dirty="0">
                <a:solidFill>
                  <a:srgbClr val="1F2937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Минимизация нарушения земной поверхности по сравнению с открытыми карьерами. </a:t>
            </a: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80a8dee9-ebe5-43b9-a39a-844a3dec4aec">
            <a:extLst>
              <a:ext uri="{FF2B5EF4-FFF2-40B4-BE49-F238E27FC236}">
                <a16:creationId xmlns:a16="http://schemas.microsoft.com/office/drawing/2014/main" id="{D79C8486-1B3D-53A0-A0E2-91B6C211C2D2}"/>
              </a:ext>
            </a:extLst>
          </p:cNvPr>
          <p:cNvSpPr/>
          <p:nvPr/>
        </p:nvSpPr>
        <p:spPr>
          <a:xfrm>
            <a:off x="4868851" y="798404"/>
            <a:ext cx="9787584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5DDF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Механика гидравлической экстракции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6d62c7d4-39bf-4a25-a910-a6f79ff86107">
            <a:extLst>
              <a:ext uri="{FF2B5EF4-FFF2-40B4-BE49-F238E27FC236}">
                <a16:creationId xmlns:a16="http://schemas.microsoft.com/office/drawing/2014/main" id="{84B06BBD-8C25-43AB-3DD1-126FD5BB2856}"/>
              </a:ext>
            </a:extLst>
          </p:cNvPr>
          <p:cNvSpPr/>
          <p:nvPr/>
        </p:nvSpPr>
        <p:spPr>
          <a:xfrm>
            <a:off x="4868851" y="1103531"/>
            <a:ext cx="3888670" cy="1200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75"/>
              </a:lnSpc>
              <a:buNone/>
            </a:pPr>
            <a:r>
              <a:rPr lang="en-US" sz="1130" dirty="0">
                <a:solidFill>
                  <a:srgbClr val="1F2937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Процесс СГД основан на превращении энергии струи воды высокого давления в механическую работу по разрушению горной массы. Весь цикл от разрушения до выдачи на поверхность происходит в пределах одной технологической системы.</a:t>
            </a:r>
            <a:endParaRPr lang="en-US" sz="113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9b8c37b-0925-431b-b10b-f61c59073a19">
            <a:extLst>
              <a:ext uri="{FF2B5EF4-FFF2-40B4-BE49-F238E27FC236}">
                <a16:creationId xmlns:a16="http://schemas.microsoft.com/office/drawing/2014/main" id="{96199A26-1375-B166-5991-E9B2BD11D4DA}"/>
              </a:ext>
            </a:extLst>
          </p:cNvPr>
          <p:cNvSpPr/>
          <p:nvPr/>
        </p:nvSpPr>
        <p:spPr>
          <a:xfrm>
            <a:off x="4868851" y="2082832"/>
            <a:ext cx="390514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Технологический цикл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group-ITa7KhxIIB-yV_5Vm2sTe">
            <a:extLst>
              <a:ext uri="{FF2B5EF4-FFF2-40B4-BE49-F238E27FC236}">
                <a16:creationId xmlns:a16="http://schemas.microsoft.com/office/drawing/2014/main" id="{27FAD7A4-2CDE-3A08-CD14-1C4C1197F440}"/>
              </a:ext>
            </a:extLst>
          </p:cNvPr>
          <p:cNvGrpSpPr/>
          <p:nvPr/>
        </p:nvGrpSpPr>
        <p:grpSpPr>
          <a:xfrm>
            <a:off x="4868851" y="2482882"/>
            <a:ext cx="3872193" cy="744887"/>
            <a:chOff x="342900" y="2686050"/>
            <a:chExt cx="3357563" cy="842963"/>
          </a:xfrm>
        </p:grpSpPr>
        <p:sp>
          <p:nvSpPr>
            <p:cNvPr id="16" name="82ab18fe-71e7-4183-9290-240b7c3fa013">
              <a:extLst>
                <a:ext uri="{FF2B5EF4-FFF2-40B4-BE49-F238E27FC236}">
                  <a16:creationId xmlns:a16="http://schemas.microsoft.com/office/drawing/2014/main" id="{D40B7195-7B1A-3439-9D6D-D3569CC2730C}"/>
                </a:ext>
              </a:extLst>
            </p:cNvPr>
            <p:cNvSpPr/>
            <p:nvPr/>
          </p:nvSpPr>
          <p:spPr>
            <a:xfrm>
              <a:off x="342900" y="2686050"/>
              <a:ext cx="3357563" cy="842963"/>
            </a:xfrm>
            <a:prstGeom prst="roundRect">
              <a:avLst>
                <a:gd name="adj" fmla="val 10169"/>
              </a:avLst>
            </a:prstGeom>
            <a:solidFill>
              <a:srgbClr val="FFFFFF"/>
            </a:solidFill>
            <a:ln w="7144">
              <a:solidFill>
                <a:srgbClr val="E3E4E6"/>
              </a:solidFill>
            </a:ln>
            <a:effectLst>
              <a:outerShdw blurRad="25400" dist="12700" dir="5400000" algn="bl" rotWithShape="0">
                <a:srgbClr val="000000">
                  <a:alpha val="10000"/>
                </a:srgbClr>
              </a:outerShdw>
            </a:effectLst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12f09179-1469-4919-b66b-6bcf521353b4">
              <a:extLst>
                <a:ext uri="{FF2B5EF4-FFF2-40B4-BE49-F238E27FC236}">
                  <a16:creationId xmlns:a16="http://schemas.microsoft.com/office/drawing/2014/main" id="{4B5641DC-1A92-B40F-235E-F37B5E1FE513}"/>
                </a:ext>
              </a:extLst>
            </p:cNvPr>
            <p:cNvSpPr/>
            <p:nvPr/>
          </p:nvSpPr>
          <p:spPr>
            <a:xfrm>
              <a:off x="464344" y="2807494"/>
              <a:ext cx="228600" cy="228600"/>
            </a:xfrm>
            <a:prstGeom prst="roundRect">
              <a:avLst>
                <a:gd name="adj" fmla="val 50000"/>
              </a:avLst>
            </a:prstGeom>
            <a:solidFill>
              <a:srgbClr val="0D5DDF"/>
            </a:solidFill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ts val="1350"/>
                </a:lnSpc>
                <a:buNone/>
              </a:pPr>
              <a:r>
                <a:rPr lang="en-US" sz="900" b="1" dirty="0">
                  <a:solidFill>
                    <a:srgbClr val="FFFFFF"/>
                  </a:solidFill>
                  <a:latin typeface="Times New Roman" panose="02020603050405020304" pitchFamily="18" charset="0"/>
                  <a:ea typeface="DM Sans" pitchFamily="34" charset="-122"/>
                  <a:cs typeface="Times New Roman" panose="02020603050405020304" pitchFamily="18" charset="0"/>
                </a:rPr>
                <a:t>1</a:t>
              </a:r>
              <a:endParaRPr lang="en-US" sz="9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a3ffcde2-fba2-4f6d-a8af-5393a024f969">
              <a:extLst>
                <a:ext uri="{FF2B5EF4-FFF2-40B4-BE49-F238E27FC236}">
                  <a16:creationId xmlns:a16="http://schemas.microsoft.com/office/drawing/2014/main" id="{D92D6DD7-FFF3-2B94-279D-29FAD3663906}"/>
                </a:ext>
              </a:extLst>
            </p:cNvPr>
            <p:cNvSpPr/>
            <p:nvPr/>
          </p:nvSpPr>
          <p:spPr>
            <a:xfrm>
              <a:off x="807244" y="2807494"/>
              <a:ext cx="2786063" cy="60179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lnSpc>
                  <a:spcPts val="1579"/>
                </a:lnSpc>
                <a:buNone/>
              </a:pPr>
              <a:r>
                <a:rPr lang="en-US" sz="1010" b="1" dirty="0">
                  <a:solidFill>
                    <a:srgbClr val="1F2937"/>
                  </a:solidFill>
                  <a:latin typeface="Times New Roman" panose="02020603050405020304" pitchFamily="18" charset="0"/>
                  <a:ea typeface="DM Sans" pitchFamily="34" charset="-122"/>
                  <a:cs typeface="Times New Roman" panose="02020603050405020304" pitchFamily="18" charset="0"/>
                </a:rPr>
                <a:t>Разрушение:</a:t>
              </a:r>
              <a:r>
                <a:rPr lang="en-US" sz="1010" dirty="0">
                  <a:solidFill>
                    <a:srgbClr val="1F2937"/>
                  </a:solidFill>
                  <a:latin typeface="Times New Roman" panose="02020603050405020304" pitchFamily="18" charset="0"/>
                  <a:ea typeface="DM Sans" pitchFamily="34" charset="-122"/>
                  <a:cs typeface="Times New Roman" panose="02020603050405020304" pitchFamily="18" charset="0"/>
                </a:rPr>
                <a:t> Гидромониторная струя воздействует на массив, отделяя частицы руды от пласта.</a:t>
              </a:r>
              <a:endParaRPr 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group-itQCrL6e_oddC1upCUJ7W">
            <a:extLst>
              <a:ext uri="{FF2B5EF4-FFF2-40B4-BE49-F238E27FC236}">
                <a16:creationId xmlns:a16="http://schemas.microsoft.com/office/drawing/2014/main" id="{3BC5559E-1D3E-08AA-D205-C7BE63555720}"/>
              </a:ext>
            </a:extLst>
          </p:cNvPr>
          <p:cNvGrpSpPr/>
          <p:nvPr/>
        </p:nvGrpSpPr>
        <p:grpSpPr>
          <a:xfrm>
            <a:off x="4868851" y="3355245"/>
            <a:ext cx="3872193" cy="723232"/>
            <a:chOff x="342900" y="3643314"/>
            <a:chExt cx="3357563" cy="723232"/>
          </a:xfrm>
        </p:grpSpPr>
        <p:sp>
          <p:nvSpPr>
            <p:cNvPr id="31" name="b16d9deb-5d99-4af2-9c71-41c1f0daad51">
              <a:extLst>
                <a:ext uri="{FF2B5EF4-FFF2-40B4-BE49-F238E27FC236}">
                  <a16:creationId xmlns:a16="http://schemas.microsoft.com/office/drawing/2014/main" id="{0E5D4898-E3BB-F6E6-D360-4A3D316F719C}"/>
                </a:ext>
              </a:extLst>
            </p:cNvPr>
            <p:cNvSpPr/>
            <p:nvPr/>
          </p:nvSpPr>
          <p:spPr>
            <a:xfrm>
              <a:off x="342900" y="3643314"/>
              <a:ext cx="3357563" cy="638332"/>
            </a:xfrm>
            <a:prstGeom prst="roundRect">
              <a:avLst>
                <a:gd name="adj" fmla="val 10169"/>
              </a:avLst>
            </a:prstGeom>
            <a:solidFill>
              <a:srgbClr val="FFFFFF"/>
            </a:solidFill>
            <a:ln w="7144">
              <a:solidFill>
                <a:srgbClr val="E3E4E6"/>
              </a:solidFill>
            </a:ln>
            <a:effectLst>
              <a:outerShdw blurRad="25400" dist="12700" dir="5400000" algn="bl" rotWithShape="0">
                <a:srgbClr val="000000">
                  <a:alpha val="10000"/>
                </a:srgbClr>
              </a:outerShdw>
            </a:effectLst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eecd7463-8975-436c-90f3-d3f7353cffb3">
              <a:extLst>
                <a:ext uri="{FF2B5EF4-FFF2-40B4-BE49-F238E27FC236}">
                  <a16:creationId xmlns:a16="http://schemas.microsoft.com/office/drawing/2014/main" id="{7B1DFD68-C9D7-9DCA-5BE5-62CAF8FAE901}"/>
                </a:ext>
              </a:extLst>
            </p:cNvPr>
            <p:cNvSpPr/>
            <p:nvPr/>
          </p:nvSpPr>
          <p:spPr>
            <a:xfrm>
              <a:off x="464344" y="3764756"/>
              <a:ext cx="228600" cy="228600"/>
            </a:xfrm>
            <a:prstGeom prst="roundRect">
              <a:avLst>
                <a:gd name="adj" fmla="val 50000"/>
              </a:avLst>
            </a:prstGeom>
            <a:solidFill>
              <a:srgbClr val="0D5DDF"/>
            </a:solidFill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ts val="1350"/>
                </a:lnSpc>
                <a:buNone/>
              </a:pPr>
              <a:r>
                <a:rPr lang="en-US" sz="900" b="1" dirty="0">
                  <a:solidFill>
                    <a:srgbClr val="FFFFFF"/>
                  </a:solidFill>
                  <a:latin typeface="Times New Roman" panose="02020603050405020304" pitchFamily="18" charset="0"/>
                  <a:ea typeface="DM Sans" pitchFamily="34" charset="-122"/>
                  <a:cs typeface="Times New Roman" panose="02020603050405020304" pitchFamily="18" charset="0"/>
                </a:rPr>
                <a:t>2</a:t>
              </a:r>
              <a:endParaRPr lang="en-US" sz="9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31a8a997-8abd-438b-94be-99dbbe24cb3a">
              <a:extLst>
                <a:ext uri="{FF2B5EF4-FFF2-40B4-BE49-F238E27FC236}">
                  <a16:creationId xmlns:a16="http://schemas.microsoft.com/office/drawing/2014/main" id="{4A0A17D6-78EE-0F3B-D6D1-F5716EC49C58}"/>
                </a:ext>
              </a:extLst>
            </p:cNvPr>
            <p:cNvSpPr/>
            <p:nvPr/>
          </p:nvSpPr>
          <p:spPr>
            <a:xfrm>
              <a:off x="807244" y="3764756"/>
              <a:ext cx="2786063" cy="60179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lnSpc>
                  <a:spcPts val="1579"/>
                </a:lnSpc>
                <a:buNone/>
              </a:pPr>
              <a:r>
                <a:rPr lang="en-US" sz="1010" b="1" dirty="0">
                  <a:solidFill>
                    <a:srgbClr val="1F2937"/>
                  </a:solidFill>
                  <a:latin typeface="Times New Roman" panose="02020603050405020304" pitchFamily="18" charset="0"/>
                  <a:ea typeface="DM Sans" pitchFamily="34" charset="-122"/>
                  <a:cs typeface="Times New Roman" panose="02020603050405020304" pitchFamily="18" charset="0"/>
                </a:rPr>
                <a:t>Пульпирование:</a:t>
              </a:r>
              <a:r>
                <a:rPr lang="en-US" sz="1010" dirty="0">
                  <a:solidFill>
                    <a:srgbClr val="1F2937"/>
                  </a:solidFill>
                  <a:latin typeface="Times New Roman" panose="02020603050405020304" pitchFamily="18" charset="0"/>
                  <a:ea typeface="DM Sans" pitchFamily="34" charset="-122"/>
                  <a:cs typeface="Times New Roman" panose="02020603050405020304" pitchFamily="18" charset="0"/>
                </a:rPr>
                <a:t> Смешивание разрушенной породы с водой для образования гидросмеси (пульпы).</a:t>
              </a:r>
              <a:endParaRPr 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4" name="group-vMK_PBl5-F-Z-2Y7vi9Gm">
            <a:extLst>
              <a:ext uri="{FF2B5EF4-FFF2-40B4-BE49-F238E27FC236}">
                <a16:creationId xmlns:a16="http://schemas.microsoft.com/office/drawing/2014/main" id="{4C9BC716-AD06-A55F-9EB6-9673DA3D80FA}"/>
              </a:ext>
            </a:extLst>
          </p:cNvPr>
          <p:cNvGrpSpPr/>
          <p:nvPr/>
        </p:nvGrpSpPr>
        <p:grpSpPr>
          <a:xfrm>
            <a:off x="4868851" y="4126191"/>
            <a:ext cx="3872193" cy="723233"/>
            <a:chOff x="342900" y="4600576"/>
            <a:chExt cx="3357563" cy="723233"/>
          </a:xfrm>
        </p:grpSpPr>
        <p:sp>
          <p:nvSpPr>
            <p:cNvPr id="35" name="159ce239-f60f-4d2b-abf9-8cf7595a5c32">
              <a:extLst>
                <a:ext uri="{FF2B5EF4-FFF2-40B4-BE49-F238E27FC236}">
                  <a16:creationId xmlns:a16="http://schemas.microsoft.com/office/drawing/2014/main" id="{74B132E7-A220-EC02-5651-3965102F8798}"/>
                </a:ext>
              </a:extLst>
            </p:cNvPr>
            <p:cNvSpPr/>
            <p:nvPr/>
          </p:nvSpPr>
          <p:spPr>
            <a:xfrm>
              <a:off x="342900" y="4600576"/>
              <a:ext cx="3357563" cy="638332"/>
            </a:xfrm>
            <a:prstGeom prst="roundRect">
              <a:avLst>
                <a:gd name="adj" fmla="val 10169"/>
              </a:avLst>
            </a:prstGeom>
            <a:solidFill>
              <a:srgbClr val="FFFFFF"/>
            </a:solidFill>
            <a:ln w="7144">
              <a:solidFill>
                <a:srgbClr val="E3E4E6"/>
              </a:solidFill>
            </a:ln>
            <a:effectLst>
              <a:outerShdw blurRad="25400" dist="12700" dir="5400000" algn="bl" rotWithShape="0">
                <a:srgbClr val="000000">
                  <a:alpha val="10000"/>
                </a:srgbClr>
              </a:outerShdw>
            </a:effectLst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25aaf6b7-e8ac-4265-a3fb-cfffa7aec7b4">
              <a:extLst>
                <a:ext uri="{FF2B5EF4-FFF2-40B4-BE49-F238E27FC236}">
                  <a16:creationId xmlns:a16="http://schemas.microsoft.com/office/drawing/2014/main" id="{A4F114F7-3FE4-2DC5-4CD6-B9CB1050994A}"/>
                </a:ext>
              </a:extLst>
            </p:cNvPr>
            <p:cNvSpPr/>
            <p:nvPr/>
          </p:nvSpPr>
          <p:spPr>
            <a:xfrm>
              <a:off x="464344" y="4722019"/>
              <a:ext cx="228600" cy="228600"/>
            </a:xfrm>
            <a:prstGeom prst="roundRect">
              <a:avLst>
                <a:gd name="adj" fmla="val 50000"/>
              </a:avLst>
            </a:prstGeom>
            <a:solidFill>
              <a:srgbClr val="0D5DDF"/>
            </a:solidFill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ts val="1350"/>
                </a:lnSpc>
                <a:buNone/>
              </a:pPr>
              <a:r>
                <a:rPr lang="en-US" sz="900" b="1" dirty="0">
                  <a:solidFill>
                    <a:srgbClr val="FFFFFF"/>
                  </a:solidFill>
                  <a:latin typeface="Times New Roman" panose="02020603050405020304" pitchFamily="18" charset="0"/>
                  <a:ea typeface="DM Sans" pitchFamily="34" charset="-122"/>
                  <a:cs typeface="Times New Roman" panose="02020603050405020304" pitchFamily="18" charset="0"/>
                </a:rPr>
                <a:t>3</a:t>
              </a:r>
              <a:endParaRPr lang="en-US" sz="9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990a8cb5-3bf5-4bde-883a-f1d72712b9a2">
              <a:extLst>
                <a:ext uri="{FF2B5EF4-FFF2-40B4-BE49-F238E27FC236}">
                  <a16:creationId xmlns:a16="http://schemas.microsoft.com/office/drawing/2014/main" id="{DACF8702-4B9F-0541-7639-60AB3A509A8F}"/>
                </a:ext>
              </a:extLst>
            </p:cNvPr>
            <p:cNvSpPr/>
            <p:nvPr/>
          </p:nvSpPr>
          <p:spPr>
            <a:xfrm>
              <a:off x="807244" y="4722019"/>
              <a:ext cx="2786063" cy="60179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lnSpc>
                  <a:spcPts val="1579"/>
                </a:lnSpc>
                <a:buNone/>
              </a:pPr>
              <a:r>
                <a:rPr lang="en-US" sz="1010" b="1" dirty="0">
                  <a:solidFill>
                    <a:srgbClr val="1F2937"/>
                  </a:solidFill>
                  <a:latin typeface="Times New Roman" panose="02020603050405020304" pitchFamily="18" charset="0"/>
                  <a:ea typeface="DM Sans" pitchFamily="34" charset="-122"/>
                  <a:cs typeface="Times New Roman" panose="02020603050405020304" pitchFamily="18" charset="0"/>
                </a:rPr>
                <a:t>Транспортировка:</a:t>
              </a:r>
              <a:r>
                <a:rPr lang="en-US" sz="1010" dirty="0">
                  <a:solidFill>
                    <a:srgbClr val="1F2937"/>
                  </a:solidFill>
                  <a:latin typeface="Times New Roman" panose="02020603050405020304" pitchFamily="18" charset="0"/>
                  <a:ea typeface="DM Sans" pitchFamily="34" charset="-122"/>
                  <a:cs typeface="Times New Roman" panose="02020603050405020304" pitchFamily="18" charset="0"/>
                </a:rPr>
                <a:t> Подъем пульпы на поверхность по скважине с помощью эрлифтов или гидроэлеваторов.</a:t>
              </a:r>
              <a:endParaRPr 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870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8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36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44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4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35000">
                                          <p:val>
                                            <p:strVal val="#ppt_x"/>
                                          </p:val>
                                        </p:tav>
                                        <p:tav tm="65000">
                                          <p:val>
                                            <p:strVal val="#ppt_x"/>
                                          </p:val>
                                        </p:tav>
                                        <p:tav tm="8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4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0047"/>
                                          </p:val>
                                        </p:tav>
                                        <p:tav tm="65000">
                                          <p:val>
                                            <p:strVal val="#ppt_y-0.0048"/>
                                          </p:val>
                                        </p:tav>
                                        <p:tav tm="80000">
                                          <p:val>
                                            <p:strVal val="#ppt_y-0.0026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4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16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35000">
                                          <p:val>
                                            <p:strVal val="#ppt_x"/>
                                          </p:val>
                                        </p:tav>
                                        <p:tav tm="65000">
                                          <p:val>
                                            <p:strVal val="#ppt_x"/>
                                          </p:val>
                                        </p:tav>
                                        <p:tav tm="8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0078"/>
                                          </p:val>
                                        </p:tav>
                                        <p:tav tm="65000">
                                          <p:val>
                                            <p:strVal val="#ppt_y-0.0031"/>
                                          </p:val>
                                        </p:tav>
                                        <p:tav tm="80000">
                                          <p:val>
                                            <p:strVal val="#ppt_y-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35000">
                                          <p:val>
                                            <p:strVal val="#ppt_x"/>
                                          </p:val>
                                        </p:tav>
                                        <p:tav tm="65000">
                                          <p:val>
                                            <p:strVal val="#ppt_x"/>
                                          </p:val>
                                        </p:tav>
                                        <p:tav tm="8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0068"/>
                                          </p:val>
                                        </p:tav>
                                        <p:tav tm="65000">
                                          <p:val>
                                            <p:strVal val="#ppt_y-0.0037"/>
                                          </p:val>
                                        </p:tav>
                                        <p:tav tm="80000">
                                          <p:val>
                                            <p:strVal val="#ppt_y-0.002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26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35000">
                                          <p:val>
                                            <p:strVal val="#ppt_x"/>
                                          </p:val>
                                        </p:tav>
                                        <p:tav tm="65000">
                                          <p:val>
                                            <p:strVal val="#ppt_x"/>
                                          </p:val>
                                        </p:tav>
                                        <p:tav tm="8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0068"/>
                                          </p:val>
                                        </p:tav>
                                        <p:tav tm="65000">
                                          <p:val>
                                            <p:strVal val="#ppt_y-0.0037"/>
                                          </p:val>
                                        </p:tav>
                                        <p:tav tm="80000">
                                          <p:val>
                                            <p:strVal val="#ppt_y-0.002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32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4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35000">
                                          <p:val>
                                            <p:strVal val="#ppt_x"/>
                                          </p:val>
                                        </p:tav>
                                        <p:tav tm="65000">
                                          <p:val>
                                            <p:strVal val="#ppt_x"/>
                                          </p:val>
                                        </p:tav>
                                        <p:tav tm="8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4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0068"/>
                                          </p:val>
                                        </p:tav>
                                        <p:tav tm="65000">
                                          <p:val>
                                            <p:strVal val="#ppt_y-0.0037"/>
                                          </p:val>
                                        </p:tav>
                                        <p:tav tm="80000">
                                          <p:val>
                                            <p:strVal val="#ppt_y-0.002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3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35000">
                                          <p:val>
                                            <p:strVal val="#ppt_x"/>
                                          </p:val>
                                        </p:tav>
                                        <p:tav tm="65000">
                                          <p:val>
                                            <p:strVal val="#ppt_x"/>
                                          </p:val>
                                        </p:tav>
                                        <p:tav tm="8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3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07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0078"/>
                                          </p:val>
                                        </p:tav>
                                        <p:tav tm="65000">
                                          <p:val>
                                            <p:strVal val="#ppt_y-0.0031"/>
                                          </p:val>
                                        </p:tav>
                                        <p:tav tm="80000">
                                          <p:val>
                                            <p:strVal val="#ppt_y-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3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/>
      <p:bldP spid="30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641E4-6BEE-3672-2518-33201F422CC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81F2C66B-91C3-B521-4563-F49E729B2126}"/>
              </a:ext>
            </a:extLst>
          </p:cNvPr>
          <p:cNvSpPr/>
          <p:nvPr/>
        </p:nvSpPr>
        <p:spPr>
          <a:xfrm>
            <a:off x="-4840039" y="1406781"/>
            <a:ext cx="9525" cy="333375"/>
          </a:xfrm>
          <a:prstGeom prst="roundRect">
            <a:avLst>
              <a:gd name="adj" fmla="val 50000"/>
            </a:avLst>
          </a:prstGeom>
          <a:solidFill>
            <a:srgbClr val="CCCCCC"/>
          </a:solidFill>
          <a:ln/>
        </p:spPr>
      </p:sp>
      <p:sp>
        <p:nvSpPr>
          <p:cNvPr id="9" name="Text 0">
            <a:extLst>
              <a:ext uri="{FF2B5EF4-FFF2-40B4-BE49-F238E27FC236}">
                <a16:creationId xmlns:a16="http://schemas.microsoft.com/office/drawing/2014/main" id="{E1C39157-0B26-33C1-C848-7CB25AA15AE4}"/>
              </a:ext>
            </a:extLst>
          </p:cNvPr>
          <p:cNvSpPr/>
          <p:nvPr/>
        </p:nvSpPr>
        <p:spPr>
          <a:xfrm>
            <a:off x="301115" y="309122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Перепрофилирование техногенных формаций</a:t>
            </a:r>
          </a:p>
        </p:txBody>
      </p:sp>
      <p:sp>
        <p:nvSpPr>
          <p:cNvPr id="12" name="e8d7b1c5-336a-4404-a22a-980441a26feb">
            <a:extLst>
              <a:ext uri="{FF2B5EF4-FFF2-40B4-BE49-F238E27FC236}">
                <a16:creationId xmlns:a16="http://schemas.microsoft.com/office/drawing/2014/main" id="{0252E6FB-B30D-ADD2-3355-A03D2054FB1E}"/>
              </a:ext>
            </a:extLst>
          </p:cNvPr>
          <p:cNvSpPr/>
          <p:nvPr/>
        </p:nvSpPr>
        <p:spPr>
          <a:xfrm>
            <a:off x="342900" y="1009325"/>
            <a:ext cx="8472488" cy="600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75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Технология СГД находит эффективное применение не только в первичных месторождениях, но и при переработке техногенных </a:t>
            </a:r>
            <a:r>
              <a:rPr lang="en-US" sz="16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образований</a:t>
            </a:r>
            <a:r>
              <a:rPr lang="en-US" sz="16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хвостов</a:t>
            </a:r>
            <a:r>
              <a:rPr lang="en-US" sz="1600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 обогащения, отвалов и шламохранилищ.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-PWSnlM0mjN--U9Pdz2jvB">
            <a:extLst>
              <a:ext uri="{FF2B5EF4-FFF2-40B4-BE49-F238E27FC236}">
                <a16:creationId xmlns:a16="http://schemas.microsoft.com/office/drawing/2014/main" id="{542D68E8-4689-954A-BD14-96D0338951E0}"/>
              </a:ext>
            </a:extLst>
          </p:cNvPr>
          <p:cNvGrpSpPr/>
          <p:nvPr/>
        </p:nvGrpSpPr>
        <p:grpSpPr>
          <a:xfrm>
            <a:off x="342900" y="1743075"/>
            <a:ext cx="2671763" cy="2443163"/>
            <a:chOff x="342900" y="1743075"/>
            <a:chExt cx="2671763" cy="2443163"/>
          </a:xfrm>
        </p:grpSpPr>
        <p:sp>
          <p:nvSpPr>
            <p:cNvPr id="18" name="ee12a4de-f353-45bb-8732-d786e9001d1a">
              <a:extLst>
                <a:ext uri="{FF2B5EF4-FFF2-40B4-BE49-F238E27FC236}">
                  <a16:creationId xmlns:a16="http://schemas.microsoft.com/office/drawing/2014/main" id="{D35E5DA9-E7DD-FB1D-975F-B88CD1CD68C3}"/>
                </a:ext>
              </a:extLst>
            </p:cNvPr>
            <p:cNvSpPr/>
            <p:nvPr/>
          </p:nvSpPr>
          <p:spPr>
            <a:xfrm>
              <a:off x="342900" y="1743075"/>
              <a:ext cx="2671763" cy="2443163"/>
            </a:xfrm>
            <a:prstGeom prst="roundRect">
              <a:avLst>
                <a:gd name="adj" fmla="val 7018"/>
              </a:avLst>
            </a:prstGeom>
            <a:solidFill>
              <a:srgbClr val="FFFFFF">
                <a:alpha val="80000"/>
              </a:srgbClr>
            </a:solidFill>
            <a:ln w="7144">
              <a:solidFill>
                <a:srgbClr val="695AD8">
                  <a:alpha val="20000"/>
                </a:srgbClr>
              </a:solidFill>
            </a:ln>
            <a:effectLst>
              <a:outerShdw blurRad="101600" dist="76200" dir="5400000" algn="bl" rotWithShape="0">
                <a:srgbClr val="000000">
                  <a:alpha val="10000"/>
                </a:srgbClr>
              </a:outerShdw>
            </a:effectLst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slidesai_jAVz3GV-::icon-4">
              <a:extLst>
                <a:ext uri="{FF2B5EF4-FFF2-40B4-BE49-F238E27FC236}">
                  <a16:creationId xmlns:a16="http://schemas.microsoft.com/office/drawing/2014/main" id="{A7B37EC7-5C03-0672-E66A-DF946AFEB428}"/>
                </a:ext>
              </a:extLst>
            </p:cNvPr>
            <p:cNvSpPr/>
            <p:nvPr/>
          </p:nvSpPr>
          <p:spPr>
            <a:xfrm>
              <a:off x="578644" y="1978819"/>
              <a:ext cx="400050" cy="400050"/>
            </a:xfrm>
            <a:prstGeom prst="ellipse">
              <a:avLst/>
            </a:prstGeom>
            <a:solidFill>
              <a:srgbClr val="695AD8"/>
            </a:solidFill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6b94d573-c6a2-404a-acef-5b14cf5514ed">
              <a:extLst>
                <a:ext uri="{FF2B5EF4-FFF2-40B4-BE49-F238E27FC236}">
                  <a16:creationId xmlns:a16="http://schemas.microsoft.com/office/drawing/2014/main" id="{2386E9B3-B89C-5FE8-BF0D-2733BAA3676C}"/>
                </a:ext>
              </a:extLst>
            </p:cNvPr>
            <p:cNvSpPr/>
            <p:nvPr/>
          </p:nvSpPr>
          <p:spPr>
            <a:xfrm>
              <a:off x="578644" y="2550319"/>
              <a:ext cx="2228850" cy="228600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marL="0" indent="0">
                <a:buNone/>
              </a:pPr>
              <a:r>
                <a:rPr lang="en-US" sz="1600" b="1" dirty="0">
                  <a:latin typeface="Times New Roman" panose="02020603050405020304" pitchFamily="18" charset="0"/>
                  <a:ea typeface="DM Sans" pitchFamily="34" charset="-122"/>
                  <a:cs typeface="Times New Roman" panose="02020603050405020304" pitchFamily="18" charset="0"/>
                </a:rPr>
                <a:t>Извлечение остатков</a:t>
              </a:r>
              <a:endParaRPr 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9c6ee5c5-7c3c-4a32-918a-d3178a2e5485">
              <a:extLst>
                <a:ext uri="{FF2B5EF4-FFF2-40B4-BE49-F238E27FC236}">
                  <a16:creationId xmlns:a16="http://schemas.microsoft.com/office/drawing/2014/main" id="{27CAB7B1-A006-BA97-9AA9-34CEA6193F11}"/>
                </a:ext>
              </a:extLst>
            </p:cNvPr>
            <p:cNvSpPr/>
            <p:nvPr/>
          </p:nvSpPr>
          <p:spPr>
            <a:xfrm>
              <a:off x="578644" y="2893219"/>
              <a:ext cx="2214563" cy="82867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lnSpc>
                  <a:spcPts val="1650"/>
                </a:lnSpc>
                <a:buNone/>
              </a:pPr>
              <a:r>
                <a:rPr lang="en-US" sz="1200" dirty="0">
                  <a:latin typeface="Times New Roman" panose="02020603050405020304" pitchFamily="18" charset="0"/>
                  <a:ea typeface="DM Sans" pitchFamily="34" charset="-122"/>
                  <a:cs typeface="Times New Roman" panose="02020603050405020304" pitchFamily="18" charset="0"/>
                </a:rPr>
                <a:t>Возможность доизвлечения ценных компонентов, которые были потеряны при первичной обработке.</a:t>
              </a:r>
              <a:endParaRPr 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group-uO_Fn8fDX23Guk-sOws4_">
            <a:extLst>
              <a:ext uri="{FF2B5EF4-FFF2-40B4-BE49-F238E27FC236}">
                <a16:creationId xmlns:a16="http://schemas.microsoft.com/office/drawing/2014/main" id="{08B1BF5B-9AAD-7638-B1DC-5866A1450C7C}"/>
              </a:ext>
            </a:extLst>
          </p:cNvPr>
          <p:cNvGrpSpPr/>
          <p:nvPr/>
        </p:nvGrpSpPr>
        <p:grpSpPr>
          <a:xfrm>
            <a:off x="3236119" y="1743075"/>
            <a:ext cx="2671763" cy="2443163"/>
            <a:chOff x="3236119" y="1743075"/>
            <a:chExt cx="2671763" cy="2443163"/>
          </a:xfrm>
        </p:grpSpPr>
        <p:sp>
          <p:nvSpPr>
            <p:cNvPr id="25" name="09bc17c5-a1ad-49dd-aed6-197c39780d82">
              <a:extLst>
                <a:ext uri="{FF2B5EF4-FFF2-40B4-BE49-F238E27FC236}">
                  <a16:creationId xmlns:a16="http://schemas.microsoft.com/office/drawing/2014/main" id="{19D78D19-5277-11F4-258A-81C96CAA6EB5}"/>
                </a:ext>
              </a:extLst>
            </p:cNvPr>
            <p:cNvSpPr/>
            <p:nvPr/>
          </p:nvSpPr>
          <p:spPr>
            <a:xfrm>
              <a:off x="3236119" y="1743075"/>
              <a:ext cx="2671763" cy="2443163"/>
            </a:xfrm>
            <a:prstGeom prst="roundRect">
              <a:avLst>
                <a:gd name="adj" fmla="val 7018"/>
              </a:avLst>
            </a:prstGeom>
            <a:solidFill>
              <a:srgbClr val="FFFFFF">
                <a:alpha val="80000"/>
              </a:srgbClr>
            </a:solidFill>
            <a:ln w="7144">
              <a:solidFill>
                <a:srgbClr val="695AD8">
                  <a:alpha val="20000"/>
                </a:srgbClr>
              </a:solidFill>
            </a:ln>
            <a:effectLst>
              <a:outerShdw blurRad="101600" dist="76200" dir="5400000" algn="bl" rotWithShape="0">
                <a:srgbClr val="000000">
                  <a:alpha val="10000"/>
                </a:srgbClr>
              </a:outerShdw>
            </a:effectLst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slidesai_jAVz3GV-::icon-5">
              <a:extLst>
                <a:ext uri="{FF2B5EF4-FFF2-40B4-BE49-F238E27FC236}">
                  <a16:creationId xmlns:a16="http://schemas.microsoft.com/office/drawing/2014/main" id="{872BF6E3-70AD-4DF9-7D4C-E4ED1047E0DF}"/>
                </a:ext>
              </a:extLst>
            </p:cNvPr>
            <p:cNvSpPr/>
            <p:nvPr/>
          </p:nvSpPr>
          <p:spPr>
            <a:xfrm>
              <a:off x="3471863" y="1978819"/>
              <a:ext cx="400050" cy="400050"/>
            </a:xfrm>
            <a:prstGeom prst="ellipse">
              <a:avLst/>
            </a:prstGeom>
            <a:solidFill>
              <a:srgbClr val="695AD8"/>
            </a:solidFill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32aba2ec-86ec-4007-ad5d-b35c23eababa">
              <a:extLst>
                <a:ext uri="{FF2B5EF4-FFF2-40B4-BE49-F238E27FC236}">
                  <a16:creationId xmlns:a16="http://schemas.microsoft.com/office/drawing/2014/main" id="{8E5DB351-6BFC-708A-12C9-CEC797C92DDB}"/>
                </a:ext>
              </a:extLst>
            </p:cNvPr>
            <p:cNvSpPr/>
            <p:nvPr/>
          </p:nvSpPr>
          <p:spPr>
            <a:xfrm>
              <a:off x="3471863" y="2550319"/>
              <a:ext cx="2436019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lnSpc>
                  <a:spcPts val="1795"/>
                </a:lnSpc>
                <a:buNone/>
              </a:pPr>
              <a:r>
                <a:rPr lang="en-US" sz="1600" b="1" dirty="0">
                  <a:latin typeface="Times New Roman" panose="02020603050405020304" pitchFamily="18" charset="0"/>
                  <a:ea typeface="DM Sans" pitchFamily="34" charset="-122"/>
                  <a:cs typeface="Times New Roman" panose="02020603050405020304" pitchFamily="18" charset="0"/>
                </a:rPr>
                <a:t>Отсутствие капитальных выработок</a:t>
              </a:r>
              <a:endParaRPr 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9d50484e-5d6e-4da6-8a31-91d62f03edce">
              <a:extLst>
                <a:ext uri="{FF2B5EF4-FFF2-40B4-BE49-F238E27FC236}">
                  <a16:creationId xmlns:a16="http://schemas.microsoft.com/office/drawing/2014/main" id="{11646E5C-3CFD-F7F1-7123-F51199B239E0}"/>
                </a:ext>
              </a:extLst>
            </p:cNvPr>
            <p:cNvSpPr/>
            <p:nvPr/>
          </p:nvSpPr>
          <p:spPr>
            <a:xfrm>
              <a:off x="3471863" y="3121819"/>
              <a:ext cx="2214563" cy="82867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lnSpc>
                  <a:spcPts val="1650"/>
                </a:lnSpc>
                <a:buNone/>
              </a:pPr>
              <a:r>
                <a:rPr lang="en-US" sz="1200" dirty="0">
                  <a:latin typeface="Times New Roman" panose="02020603050405020304" pitchFamily="18" charset="0"/>
                  <a:ea typeface="DM Sans" pitchFamily="34" charset="-122"/>
                  <a:cs typeface="Times New Roman" panose="02020603050405020304" pitchFamily="18" charset="0"/>
                </a:rPr>
                <a:t>Нет необходимости строить дорогостоящую подземную инфраструктуру для доступа к вторичному сырью.</a:t>
              </a:r>
              <a:endParaRPr 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group-ml9DZHE47Jjhe0XbF8BJf">
            <a:extLst>
              <a:ext uri="{FF2B5EF4-FFF2-40B4-BE49-F238E27FC236}">
                <a16:creationId xmlns:a16="http://schemas.microsoft.com/office/drawing/2014/main" id="{089AB770-7000-F9E6-AB13-D922226C8C3B}"/>
              </a:ext>
            </a:extLst>
          </p:cNvPr>
          <p:cNvGrpSpPr/>
          <p:nvPr/>
        </p:nvGrpSpPr>
        <p:grpSpPr>
          <a:xfrm>
            <a:off x="6136481" y="1743075"/>
            <a:ext cx="2671763" cy="2443163"/>
            <a:chOff x="6136481" y="1743075"/>
            <a:chExt cx="2671763" cy="2443163"/>
          </a:xfrm>
        </p:grpSpPr>
        <p:sp>
          <p:nvSpPr>
            <p:cNvPr id="33" name="047f57bf-dd23-4d7d-aa2a-98f1c93ffec6">
              <a:extLst>
                <a:ext uri="{FF2B5EF4-FFF2-40B4-BE49-F238E27FC236}">
                  <a16:creationId xmlns:a16="http://schemas.microsoft.com/office/drawing/2014/main" id="{ADD19392-7DD6-CFF3-373F-8C96070086BE}"/>
                </a:ext>
              </a:extLst>
            </p:cNvPr>
            <p:cNvSpPr/>
            <p:nvPr/>
          </p:nvSpPr>
          <p:spPr>
            <a:xfrm>
              <a:off x="6136481" y="1743075"/>
              <a:ext cx="2671763" cy="2443163"/>
            </a:xfrm>
            <a:prstGeom prst="roundRect">
              <a:avLst>
                <a:gd name="adj" fmla="val 7018"/>
              </a:avLst>
            </a:prstGeom>
            <a:solidFill>
              <a:srgbClr val="FFFFFF">
                <a:alpha val="80000"/>
              </a:srgbClr>
            </a:solidFill>
            <a:ln w="7144">
              <a:solidFill>
                <a:srgbClr val="695AD8">
                  <a:alpha val="20000"/>
                </a:srgbClr>
              </a:solidFill>
            </a:ln>
            <a:effectLst>
              <a:outerShdw blurRad="101600" dist="76200" dir="5400000" algn="bl" rotWithShape="0">
                <a:srgbClr val="000000">
                  <a:alpha val="10000"/>
                </a:srgbClr>
              </a:outerShdw>
            </a:effectLst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slidesai_jAVz3GV-::icon-6">
              <a:extLst>
                <a:ext uri="{FF2B5EF4-FFF2-40B4-BE49-F238E27FC236}">
                  <a16:creationId xmlns:a16="http://schemas.microsoft.com/office/drawing/2014/main" id="{76205BB7-9FB4-B500-D443-72B929EEB521}"/>
                </a:ext>
              </a:extLst>
            </p:cNvPr>
            <p:cNvSpPr/>
            <p:nvPr/>
          </p:nvSpPr>
          <p:spPr>
            <a:xfrm>
              <a:off x="6372225" y="1978819"/>
              <a:ext cx="400050" cy="400050"/>
            </a:xfrm>
            <a:prstGeom prst="ellipse">
              <a:avLst/>
            </a:prstGeom>
            <a:solidFill>
              <a:srgbClr val="695AD8"/>
            </a:solidFill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8dd4fca1-aafc-4410-b46a-9bc91458e20a">
              <a:extLst>
                <a:ext uri="{FF2B5EF4-FFF2-40B4-BE49-F238E27FC236}">
                  <a16:creationId xmlns:a16="http://schemas.microsoft.com/office/drawing/2014/main" id="{380010C5-B8E8-B1FC-8412-03CD6BC30C7D}"/>
                </a:ext>
              </a:extLst>
            </p:cNvPr>
            <p:cNvSpPr/>
            <p:nvPr/>
          </p:nvSpPr>
          <p:spPr>
            <a:xfrm>
              <a:off x="6372225" y="2550319"/>
              <a:ext cx="2214563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lnSpc>
                  <a:spcPts val="1795"/>
                </a:lnSpc>
                <a:buNone/>
              </a:pPr>
              <a:r>
                <a:rPr lang="en-US" sz="1600" b="1" dirty="0">
                  <a:latin typeface="Times New Roman" panose="02020603050405020304" pitchFamily="18" charset="0"/>
                  <a:ea typeface="DM Sans" pitchFamily="34" charset="-122"/>
                  <a:cs typeface="Times New Roman" panose="02020603050405020304" pitchFamily="18" charset="0"/>
                </a:rPr>
                <a:t>Экологическая реабилитация</a:t>
              </a:r>
              <a:endParaRPr 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043f7e4f-f2ff-47e9-9481-912fc40f61e1">
              <a:extLst>
                <a:ext uri="{FF2B5EF4-FFF2-40B4-BE49-F238E27FC236}">
                  <a16:creationId xmlns:a16="http://schemas.microsoft.com/office/drawing/2014/main" id="{7191E42F-F524-50EB-1B38-EED051202CA5}"/>
                </a:ext>
              </a:extLst>
            </p:cNvPr>
            <p:cNvSpPr/>
            <p:nvPr/>
          </p:nvSpPr>
          <p:spPr>
            <a:xfrm>
              <a:off x="6372225" y="3121819"/>
              <a:ext cx="2214563" cy="62879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lnSpc>
                  <a:spcPts val="1650"/>
                </a:lnSpc>
                <a:buNone/>
              </a:pPr>
              <a:r>
                <a:rPr lang="en-US" sz="1200" dirty="0">
                  <a:latin typeface="Times New Roman" panose="02020603050405020304" pitchFamily="18" charset="0"/>
                  <a:ea typeface="DM Sans" pitchFamily="34" charset="-122"/>
                  <a:cs typeface="Times New Roman" panose="02020603050405020304" pitchFamily="18" charset="0"/>
                </a:rPr>
                <a:t>Переработка старых отвалов способствует очистке территорий и снижению экологической нагрузки.</a:t>
              </a:r>
              <a:endParaRPr 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9" name="f024f1d3-e78b-4218-a54d-890914071c41">
            <a:extLst>
              <a:ext uri="{FF2B5EF4-FFF2-40B4-BE49-F238E27FC236}">
                <a16:creationId xmlns:a16="http://schemas.microsoft.com/office/drawing/2014/main" id="{47817109-0B1B-463D-40CD-F25BBE603E19}"/>
              </a:ext>
            </a:extLst>
          </p:cNvPr>
          <p:cNvSpPr/>
          <p:nvPr/>
        </p:nvSpPr>
        <p:spPr>
          <a:xfrm>
            <a:off x="342900" y="4343400"/>
            <a:ext cx="84724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795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СГД позволяет превращать "отходы" в ценный ресурс, обеспечивая замкнутый цикл минерального сырья.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2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8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67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82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/>
      <p:bldP spid="24" grpId="0"/>
      <p:bldP spid="32" grpId="0"/>
      <p:bldP spid="3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55B26E-8211-1CB2-8609-1059A83545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5e2b07fc-7f77-4211-8e4a-769ab2c5807f">
            <a:extLst>
              <a:ext uri="{FF2B5EF4-FFF2-40B4-BE49-F238E27FC236}">
                <a16:creationId xmlns:a16="http://schemas.microsoft.com/office/drawing/2014/main" id="{3F1B82D9-BBC1-73E0-240B-74697EEA1E4F}"/>
              </a:ext>
            </a:extLst>
          </p:cNvPr>
          <p:cNvSpPr/>
          <p:nvPr/>
        </p:nvSpPr>
        <p:spPr>
          <a:xfrm>
            <a:off x="342900" y="342900"/>
            <a:ext cx="8486775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DM Sans" pitchFamily="34" charset="-122"/>
                <a:cs typeface="Times New Roman" panose="02020603050405020304" pitchFamily="18" charset="0"/>
              </a:rPr>
              <a:t>Экономические преимущества поверхностной добычи</a:t>
            </a:r>
            <a:endParaRPr lang="en-US" sz="2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group-Veaj3d-LBHSjvvyEIeRKW">
            <a:extLst>
              <a:ext uri="{FF2B5EF4-FFF2-40B4-BE49-F238E27FC236}">
                <a16:creationId xmlns:a16="http://schemas.microsoft.com/office/drawing/2014/main" id="{7D387605-0C4A-1DA0-8B8B-2C7DFAE2F0BD}"/>
              </a:ext>
            </a:extLst>
          </p:cNvPr>
          <p:cNvGrpSpPr/>
          <p:nvPr/>
        </p:nvGrpSpPr>
        <p:grpSpPr>
          <a:xfrm>
            <a:off x="342900" y="3998563"/>
            <a:ext cx="8458200" cy="902050"/>
            <a:chOff x="342900" y="3998563"/>
            <a:chExt cx="8458200" cy="902050"/>
          </a:xfrm>
        </p:grpSpPr>
        <p:sp>
          <p:nvSpPr>
            <p:cNvPr id="22" name="f30ed01e-d29f-4024-a6d7-8f750bd50748">
              <a:extLst>
                <a:ext uri="{FF2B5EF4-FFF2-40B4-BE49-F238E27FC236}">
                  <a16:creationId xmlns:a16="http://schemas.microsoft.com/office/drawing/2014/main" id="{3F4EEB42-F389-4F63-B63C-7A11929CD667}"/>
                </a:ext>
              </a:extLst>
            </p:cNvPr>
            <p:cNvSpPr/>
            <p:nvPr/>
          </p:nvSpPr>
          <p:spPr>
            <a:xfrm>
              <a:off x="342900" y="3998563"/>
              <a:ext cx="8458200" cy="902050"/>
            </a:xfrm>
            <a:prstGeom prst="roundRect">
              <a:avLst>
                <a:gd name="adj" fmla="val 13953"/>
              </a:avLst>
            </a:prstGeom>
            <a:solidFill>
              <a:srgbClr val="EFE9F5"/>
            </a:solidFill>
            <a:ln w="14288">
              <a:solidFill>
                <a:srgbClr val="D0B8E8"/>
              </a:solidFill>
              <a:prstDash val="dash"/>
            </a:ln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f7088930-a44f-4de8-a6c3-87279a1a38bd">
              <a:extLst>
                <a:ext uri="{FF2B5EF4-FFF2-40B4-BE49-F238E27FC236}">
                  <a16:creationId xmlns:a16="http://schemas.microsoft.com/office/drawing/2014/main" id="{B64B4A56-260E-F80D-5867-C0372793CC61}"/>
                </a:ext>
              </a:extLst>
            </p:cNvPr>
            <p:cNvSpPr/>
            <p:nvPr/>
          </p:nvSpPr>
          <p:spPr>
            <a:xfrm>
              <a:off x="900113" y="4077504"/>
              <a:ext cx="3278981" cy="221456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/>
            <a:lstStyle/>
            <a:p>
              <a:pPr marL="0" indent="0">
                <a:buNone/>
              </a:pPr>
              <a:r>
                <a:rPr lang="en-US" sz="1350" b="1" dirty="0">
                  <a:solidFill>
                    <a:srgbClr val="9256CF"/>
                  </a:solidFill>
                  <a:latin typeface="Times New Roman" panose="02020603050405020304" pitchFamily="18" charset="0"/>
                  <a:ea typeface="DM Sans" pitchFamily="34" charset="-122"/>
                  <a:cs typeface="Times New Roman" panose="02020603050405020304" pitchFamily="18" charset="0"/>
                </a:rPr>
                <a:t>Ключевой экономический фактор</a:t>
              </a:r>
              <a:endParaRPr lang="en-US" sz="13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9e8a8da9-8af0-42e4-a2a0-e027e1626f1a">
              <a:extLst>
                <a:ext uri="{FF2B5EF4-FFF2-40B4-BE49-F238E27FC236}">
                  <a16:creationId xmlns:a16="http://schemas.microsoft.com/office/drawing/2014/main" id="{4AB1127B-D2FB-C10C-DAFF-CF64E8A40136}"/>
                </a:ext>
              </a:extLst>
            </p:cNvPr>
            <p:cNvSpPr/>
            <p:nvPr/>
          </p:nvSpPr>
          <p:spPr>
            <a:xfrm>
              <a:off x="585788" y="4420404"/>
              <a:ext cx="7986713" cy="40005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lnSpc>
                  <a:spcPts val="1575"/>
                </a:lnSpc>
                <a:buNone/>
              </a:pPr>
              <a:r>
                <a:rPr lang="en-US" sz="1130" dirty="0">
                  <a:solidFill>
                    <a:srgbClr val="1F2937"/>
                  </a:solidFill>
                  <a:latin typeface="Times New Roman" panose="02020603050405020304" pitchFamily="18" charset="0"/>
                  <a:ea typeface="DM Sans" pitchFamily="34" charset="-122"/>
                  <a:cs typeface="Times New Roman" panose="02020603050405020304" pitchFamily="18" charset="0"/>
                </a:rPr>
                <a:t>Основная экономия достигается за счет </a:t>
              </a:r>
              <a:r>
                <a:rPr lang="en-US" sz="1130" b="1" dirty="0">
                  <a:solidFill>
                    <a:srgbClr val="1F2937"/>
                  </a:solidFill>
                  <a:latin typeface="Times New Roman" panose="02020603050405020304" pitchFamily="18" charset="0"/>
                  <a:ea typeface="DM Sans" pitchFamily="34" charset="-122"/>
                  <a:cs typeface="Times New Roman" panose="02020603050405020304" pitchFamily="18" charset="0"/>
                </a:rPr>
                <a:t>устранения необходимости строительства дорогостоящих подземных выработок</a:t>
              </a:r>
              <a:r>
                <a:rPr lang="en-US" sz="1130" dirty="0">
                  <a:solidFill>
                    <a:srgbClr val="1F2937"/>
                  </a:solidFill>
                  <a:latin typeface="Times New Roman" panose="02020603050405020304" pitchFamily="18" charset="0"/>
                  <a:ea typeface="DM Sans" pitchFamily="34" charset="-122"/>
                  <a:cs typeface="Times New Roman" panose="02020603050405020304" pitchFamily="18" charset="0"/>
                </a:rPr>
                <a:t>. Это позволяет рентабельно отрабатывать даже небольшие или изолированные участки рудных тел.</a:t>
              </a:r>
              <a:endParaRPr lang="en-US" sz="113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9f1035f9-e36d-45af-b07b-3b81a35e73b6">
              <a:extLst>
                <a:ext uri="{FF2B5EF4-FFF2-40B4-BE49-F238E27FC236}">
                  <a16:creationId xmlns:a16="http://schemas.microsoft.com/office/drawing/2014/main" id="{7823A908-B23C-2F2B-1D37-3FC082D8628D}"/>
                </a:ext>
              </a:extLst>
            </p:cNvPr>
            <p:cNvSpPr/>
            <p:nvPr/>
          </p:nvSpPr>
          <p:spPr>
            <a:xfrm>
              <a:off x="585788" y="4077504"/>
              <a:ext cx="228600" cy="228600"/>
            </a:xfrm>
            <a:prstGeom prst="ellipse">
              <a:avLst/>
            </a:prstGeom>
            <a:solidFill>
              <a:srgbClr val="9256CF"/>
            </a:solidFill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790" b="1" dirty="0">
                  <a:solidFill>
                    <a:srgbClr val="FFFFFF"/>
                  </a:solidFill>
                  <a:latin typeface="Times New Roman" panose="02020603050405020304" pitchFamily="18" charset="0"/>
                  <a:ea typeface="DM Sans" pitchFamily="34" charset="-122"/>
                  <a:cs typeface="Times New Roman" panose="02020603050405020304" pitchFamily="18" charset="0"/>
                </a:rPr>
                <a:t>!</a:t>
              </a:r>
              <a:endParaRPr lang="en-US" sz="79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26" name="a5eaba02-9aa2-4c48-9910-d1eded6983d5">
            <a:extLst>
              <a:ext uri="{FF2B5EF4-FFF2-40B4-BE49-F238E27FC236}">
                <a16:creationId xmlns:a16="http://schemas.microsoft.com/office/drawing/2014/main" id="{0354ADFE-0ECF-61E9-DC89-90F1C4E5C7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170314"/>
              </p:ext>
            </p:extLst>
          </p:nvPr>
        </p:nvGraphicFramePr>
        <p:xfrm>
          <a:off x="350044" y="864394"/>
          <a:ext cx="8443912" cy="3002280"/>
        </p:xfrm>
        <a:graphic>
          <a:graphicData uri="http://schemas.openxmlformats.org/drawingml/2006/table">
            <a:tbl>
              <a:tblPr/>
              <a:tblGrid>
                <a:gridCol w="2132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88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2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DM Sans" pitchFamily="34" charset="-122"/>
                          <a:cs typeface="Times New Roman" panose="02020603050405020304" pitchFamily="18" charset="0"/>
                        </a:rPr>
                        <a:t>Параметр сравнения</a:t>
                      </a:r>
                      <a:endParaRPr lang="en-US" sz="1400" dirty="0">
                        <a:latin typeface="Times New Roman" panose="02020603050405020304" pitchFamily="18" charset="0"/>
                        <a:ea typeface="DM Sans" charset="0"/>
                        <a:cs typeface="Times New Roman" panose="02020603050405020304" pitchFamily="18" charset="0"/>
                      </a:endParaRPr>
                    </a:p>
                  </a:txBody>
                  <a:tcPr marL="177800" marR="177800" marT="139700" marB="139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7112" cap="flat" cmpd="sng" algn="ctr">
                      <a:solidFill>
                        <a:srgbClr val="256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5DD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DM Sans" pitchFamily="34" charset="-122"/>
                          <a:cs typeface="Times New Roman" panose="02020603050405020304" pitchFamily="18" charset="0"/>
                        </a:rPr>
                        <a:t>Традиционная шахта</a:t>
                      </a:r>
                      <a:endParaRPr lang="en-US" sz="1400" dirty="0">
                        <a:latin typeface="Times New Roman" panose="02020603050405020304" pitchFamily="18" charset="0"/>
                        <a:ea typeface="DM Sans" charset="0"/>
                        <a:cs typeface="Times New Roman" panose="02020603050405020304" pitchFamily="18" charset="0"/>
                      </a:endParaRPr>
                    </a:p>
                  </a:txBody>
                  <a:tcPr marL="177800" marR="177800" marT="139700" marB="139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7112" cap="flat" cmpd="sng" algn="ctr">
                      <a:solidFill>
                        <a:srgbClr val="256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5DD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DM Sans" pitchFamily="34" charset="-122"/>
                          <a:cs typeface="Times New Roman" panose="02020603050405020304" pitchFamily="18" charset="0"/>
                        </a:rPr>
                        <a:t>Скважинная гидродобыча (СГД)</a:t>
                      </a:r>
                      <a:endParaRPr lang="en-US" sz="1400" dirty="0">
                        <a:latin typeface="Times New Roman" panose="02020603050405020304" pitchFamily="18" charset="0"/>
                        <a:ea typeface="DM Sans" charset="0"/>
                        <a:cs typeface="Times New Roman" panose="02020603050405020304" pitchFamily="18" charset="0"/>
                      </a:endParaRPr>
                    </a:p>
                  </a:txBody>
                  <a:tcPr marL="177800" marR="177800" marT="139700" marB="1397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7112" cap="flat" cmpd="sng" algn="ctr">
                      <a:solidFill>
                        <a:srgbClr val="256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5D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1F2937"/>
                          </a:solidFill>
                          <a:latin typeface="Times New Roman" panose="02020603050405020304" pitchFamily="18" charset="0"/>
                          <a:ea typeface="DM Sans" pitchFamily="34" charset="-122"/>
                          <a:cs typeface="Times New Roman" panose="02020603050405020304" pitchFamily="18" charset="0"/>
                        </a:rPr>
                        <a:t>Капитальные вложения</a:t>
                      </a:r>
                      <a:endParaRPr lang="en-US" sz="1400" dirty="0">
                        <a:latin typeface="Times New Roman" panose="02020603050405020304" pitchFamily="18" charset="0"/>
                        <a:ea typeface="DM Sans" charset="0"/>
                        <a:cs typeface="Times New Roman" panose="02020603050405020304" pitchFamily="18" charset="0"/>
                      </a:endParaRPr>
                    </a:p>
                  </a:txBody>
                  <a:tcPr marL="177800" marR="177800" marT="152400" marB="152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7112" cap="flat" cmpd="sng" algn="ctr">
                      <a:solidFill>
                        <a:srgbClr val="256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DF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F2937"/>
                          </a:solidFill>
                          <a:latin typeface="Times New Roman" panose="02020603050405020304" pitchFamily="18" charset="0"/>
                          <a:ea typeface="DM Sans" pitchFamily="34" charset="-122"/>
                          <a:cs typeface="Times New Roman" panose="02020603050405020304" pitchFamily="18" charset="0"/>
                        </a:rPr>
                        <a:t>Высокие (стволы, квершлаги, штреки)</a:t>
                      </a:r>
                      <a:endParaRPr lang="en-US" sz="1400" dirty="0">
                        <a:latin typeface="Times New Roman" panose="02020603050405020304" pitchFamily="18" charset="0"/>
                        <a:ea typeface="DM Sans" charset="0"/>
                        <a:cs typeface="Times New Roman" panose="02020603050405020304" pitchFamily="18" charset="0"/>
                      </a:endParaRPr>
                    </a:p>
                  </a:txBody>
                  <a:tcPr marL="177800" marR="177800" marT="152400" marB="152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7112" cap="flat" cmpd="sng" algn="ctr">
                      <a:solidFill>
                        <a:srgbClr val="256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E9EA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0D5DDF"/>
                          </a:solidFill>
                          <a:latin typeface="Times New Roman" panose="02020603050405020304" pitchFamily="18" charset="0"/>
                          <a:ea typeface="DM Sans" pitchFamily="34" charset="-122"/>
                          <a:cs typeface="Times New Roman" panose="02020603050405020304" pitchFamily="18" charset="0"/>
                        </a:rPr>
                        <a:t>Низкие (бурение скважин)</a:t>
                      </a:r>
                      <a:endParaRPr lang="en-US" sz="1400" dirty="0">
                        <a:latin typeface="Times New Roman" panose="02020603050405020304" pitchFamily="18" charset="0"/>
                        <a:ea typeface="DM Sans" charset="0"/>
                        <a:cs typeface="Times New Roman" panose="02020603050405020304" pitchFamily="18" charset="0"/>
                      </a:endParaRPr>
                    </a:p>
                  </a:txBody>
                  <a:tcPr marL="177800" marR="177800" marT="152400" marB="152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7112" cap="flat" cmpd="sng" algn="ctr">
                      <a:solidFill>
                        <a:srgbClr val="256D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E9EA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1F2937"/>
                          </a:solidFill>
                          <a:latin typeface="Times New Roman" panose="02020603050405020304" pitchFamily="18" charset="0"/>
                          <a:ea typeface="DM Sans" pitchFamily="34" charset="-122"/>
                          <a:cs typeface="Times New Roman" panose="02020603050405020304" pitchFamily="18" charset="0"/>
                        </a:rPr>
                        <a:t>Срок запуска</a:t>
                      </a:r>
                      <a:endParaRPr lang="en-US" sz="1400" dirty="0">
                        <a:latin typeface="Times New Roman" panose="02020603050405020304" pitchFamily="18" charset="0"/>
                        <a:ea typeface="DM Sans" charset="0"/>
                        <a:cs typeface="Times New Roman" panose="02020603050405020304" pitchFamily="18" charset="0"/>
                      </a:endParaRPr>
                    </a:p>
                  </a:txBody>
                  <a:tcPr marL="177800" marR="177800" marT="152400" marB="152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7112" cap="flat" cmpd="sng" algn="ctr">
                      <a:solidFill>
                        <a:srgbClr val="DF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DF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F2937"/>
                          </a:solidFill>
                          <a:latin typeface="Times New Roman" panose="02020603050405020304" pitchFamily="18" charset="0"/>
                          <a:ea typeface="DM Sans" pitchFamily="34" charset="-122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400" dirty="0">
                          <a:solidFill>
                            <a:srgbClr val="1F2937"/>
                          </a:solidFill>
                          <a:latin typeface="Times New Roman" panose="02020603050405020304" pitchFamily="18" charset="0"/>
                          <a:ea typeface="DM Sans" pitchFamily="34" charset="-122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400" dirty="0">
                          <a:solidFill>
                            <a:srgbClr val="1F2937"/>
                          </a:solidFill>
                          <a:latin typeface="Times New Roman" panose="02020603050405020304" pitchFamily="18" charset="0"/>
                          <a:ea typeface="DM Sans" pitchFamily="34" charset="-122"/>
                          <a:cs typeface="Times New Roman" panose="02020603050405020304" pitchFamily="18" charset="0"/>
                        </a:rPr>
                        <a:t>10 лет</a:t>
                      </a:r>
                      <a:endParaRPr lang="en-US" sz="1400" dirty="0">
                        <a:latin typeface="Times New Roman" panose="02020603050405020304" pitchFamily="18" charset="0"/>
                        <a:ea typeface="DM Sans" charset="0"/>
                        <a:cs typeface="Times New Roman" panose="02020603050405020304" pitchFamily="18" charset="0"/>
                      </a:endParaRPr>
                    </a:p>
                  </a:txBody>
                  <a:tcPr marL="177800" marR="177800" marT="152400" marB="152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7112" cap="flat" cmpd="sng" algn="ctr">
                      <a:solidFill>
                        <a:srgbClr val="E9EA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E9EA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0D5DDF"/>
                          </a:solidFill>
                          <a:latin typeface="Times New Roman" panose="02020603050405020304" pitchFamily="18" charset="0"/>
                          <a:ea typeface="DM Sans" pitchFamily="34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b="1" dirty="0">
                          <a:solidFill>
                            <a:srgbClr val="0D5DDF"/>
                          </a:solidFill>
                          <a:latin typeface="Times New Roman" panose="02020603050405020304" pitchFamily="18" charset="0"/>
                          <a:ea typeface="DM Sans" pitchFamily="34" charset="-122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400" b="1" dirty="0">
                          <a:solidFill>
                            <a:srgbClr val="0D5DDF"/>
                          </a:solidFill>
                          <a:latin typeface="Times New Roman" panose="02020603050405020304" pitchFamily="18" charset="0"/>
                          <a:ea typeface="DM Sans" pitchFamily="34" charset="-122"/>
                          <a:cs typeface="Times New Roman" panose="02020603050405020304" pitchFamily="18" charset="0"/>
                        </a:rPr>
                        <a:t>2 года</a:t>
                      </a:r>
                      <a:endParaRPr lang="en-US" sz="1400" dirty="0">
                        <a:latin typeface="Times New Roman" panose="02020603050405020304" pitchFamily="18" charset="0"/>
                        <a:ea typeface="DM Sans" charset="0"/>
                        <a:cs typeface="Times New Roman" panose="02020603050405020304" pitchFamily="18" charset="0"/>
                      </a:endParaRPr>
                    </a:p>
                  </a:txBody>
                  <a:tcPr marL="177800" marR="177800" marT="152400" marB="152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7112" cap="flat" cmpd="sng" algn="ctr">
                      <a:solidFill>
                        <a:srgbClr val="E9EA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E9EA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1F2937"/>
                          </a:solidFill>
                          <a:latin typeface="Times New Roman" panose="02020603050405020304" pitchFamily="18" charset="0"/>
                          <a:ea typeface="DM Sans" pitchFamily="34" charset="-122"/>
                          <a:cs typeface="Times New Roman" panose="02020603050405020304" pitchFamily="18" charset="0"/>
                        </a:rPr>
                        <a:t>Безопасность</a:t>
                      </a:r>
                      <a:endParaRPr lang="en-US" sz="1400" dirty="0">
                        <a:latin typeface="Times New Roman" panose="02020603050405020304" pitchFamily="18" charset="0"/>
                        <a:ea typeface="DM Sans" charset="0"/>
                        <a:cs typeface="Times New Roman" panose="02020603050405020304" pitchFamily="18" charset="0"/>
                      </a:endParaRPr>
                    </a:p>
                  </a:txBody>
                  <a:tcPr marL="177800" marR="177800" marT="152400" marB="152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7112" cap="flat" cmpd="sng" algn="ctr">
                      <a:solidFill>
                        <a:srgbClr val="DF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DF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F2937"/>
                          </a:solidFill>
                          <a:latin typeface="Times New Roman" panose="02020603050405020304" pitchFamily="18" charset="0"/>
                          <a:ea typeface="DM Sans" pitchFamily="34" charset="-122"/>
                          <a:cs typeface="Times New Roman" panose="02020603050405020304" pitchFamily="18" charset="0"/>
                        </a:rPr>
                        <a:t>Высокий риск (люди под землей)</a:t>
                      </a:r>
                      <a:endParaRPr lang="en-US" sz="1400" dirty="0">
                        <a:latin typeface="Times New Roman" panose="02020603050405020304" pitchFamily="18" charset="0"/>
                        <a:ea typeface="DM Sans" charset="0"/>
                        <a:cs typeface="Times New Roman" panose="02020603050405020304" pitchFamily="18" charset="0"/>
                      </a:endParaRPr>
                    </a:p>
                  </a:txBody>
                  <a:tcPr marL="177800" marR="177800" marT="152400" marB="152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7112" cap="flat" cmpd="sng" algn="ctr">
                      <a:solidFill>
                        <a:srgbClr val="E9EA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E9EA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 err="1">
                          <a:solidFill>
                            <a:srgbClr val="0D5DDF"/>
                          </a:solidFill>
                          <a:latin typeface="Times New Roman" panose="02020603050405020304" pitchFamily="18" charset="0"/>
                          <a:ea typeface="DM Sans" pitchFamily="34" charset="-122"/>
                          <a:cs typeface="Times New Roman" panose="02020603050405020304" pitchFamily="18" charset="0"/>
                        </a:rPr>
                        <a:t>Максимальная</a:t>
                      </a:r>
                      <a:r>
                        <a:rPr lang="en-US" sz="1400" b="1" dirty="0">
                          <a:solidFill>
                            <a:srgbClr val="0D5DDF"/>
                          </a:solidFill>
                          <a:latin typeface="Times New Roman" panose="02020603050405020304" pitchFamily="18" charset="0"/>
                          <a:ea typeface="DM Sans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b="1" dirty="0">
                        <a:solidFill>
                          <a:srgbClr val="0D5DDF"/>
                        </a:solidFill>
                        <a:latin typeface="Times New Roman" panose="02020603050405020304" pitchFamily="18" charset="0"/>
                        <a:ea typeface="DM Sans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0D5DDF"/>
                          </a:solidFill>
                          <a:latin typeface="Times New Roman" panose="02020603050405020304" pitchFamily="18" charset="0"/>
                          <a:ea typeface="DM Sans" pitchFamily="34" charset="-122"/>
                          <a:cs typeface="Times New Roman" panose="02020603050405020304" pitchFamily="18" charset="0"/>
                        </a:rPr>
                        <a:t>(дистанционное управление)</a:t>
                      </a:r>
                      <a:endParaRPr lang="en-US" sz="1400" dirty="0">
                        <a:latin typeface="Times New Roman" panose="02020603050405020304" pitchFamily="18" charset="0"/>
                        <a:ea typeface="DM Sans" charset="0"/>
                        <a:cs typeface="Times New Roman" panose="02020603050405020304" pitchFamily="18" charset="0"/>
                      </a:endParaRPr>
                    </a:p>
                  </a:txBody>
                  <a:tcPr marL="177800" marR="177800" marT="152400" marB="152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7112" cap="flat" cmpd="sng" algn="ctr">
                      <a:solidFill>
                        <a:srgbClr val="E9EA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E9EA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1F2937"/>
                          </a:solidFill>
                          <a:latin typeface="Times New Roman" panose="02020603050405020304" pitchFamily="18" charset="0"/>
                          <a:ea typeface="DM Sans" pitchFamily="34" charset="-122"/>
                          <a:cs typeface="Times New Roman" panose="02020603050405020304" pitchFamily="18" charset="0"/>
                        </a:rPr>
                        <a:t>Гибкость</a:t>
                      </a:r>
                      <a:endParaRPr lang="en-US" sz="1400" dirty="0">
                        <a:latin typeface="Times New Roman" panose="02020603050405020304" pitchFamily="18" charset="0"/>
                        <a:ea typeface="DM Sans" charset="0"/>
                        <a:cs typeface="Times New Roman" panose="02020603050405020304" pitchFamily="18" charset="0"/>
                      </a:endParaRPr>
                    </a:p>
                  </a:txBody>
                  <a:tcPr marL="177800" marR="177800" marT="152400" marB="152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7112" cap="flat" cmpd="sng" algn="ctr">
                      <a:solidFill>
                        <a:srgbClr val="DFE0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F4F4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dirty="0">
                          <a:solidFill>
                            <a:srgbClr val="1F2937"/>
                          </a:solidFill>
                          <a:latin typeface="Times New Roman" panose="02020603050405020304" pitchFamily="18" charset="0"/>
                          <a:ea typeface="DM Sans" pitchFamily="34" charset="-122"/>
                          <a:cs typeface="Times New Roman" panose="02020603050405020304" pitchFamily="18" charset="0"/>
                        </a:rPr>
                        <a:t>Низкая (привязка к выработкам)</a:t>
                      </a:r>
                      <a:endParaRPr lang="en-US" sz="1400" dirty="0">
                        <a:latin typeface="Times New Roman" panose="02020603050405020304" pitchFamily="18" charset="0"/>
                        <a:ea typeface="DM Sans" charset="0"/>
                        <a:cs typeface="Times New Roman" panose="02020603050405020304" pitchFamily="18" charset="0"/>
                      </a:endParaRPr>
                    </a:p>
                  </a:txBody>
                  <a:tcPr marL="177800" marR="177800" marT="152400" marB="152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7112" cap="flat" cmpd="sng" algn="ctr">
                      <a:solidFill>
                        <a:srgbClr val="E9EA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400" b="1" dirty="0">
                          <a:solidFill>
                            <a:srgbClr val="0D5DDF"/>
                          </a:solidFill>
                          <a:latin typeface="Times New Roman" panose="02020603050405020304" pitchFamily="18" charset="0"/>
                          <a:ea typeface="DM Sans" pitchFamily="34" charset="-122"/>
                          <a:cs typeface="Times New Roman" panose="02020603050405020304" pitchFamily="18" charset="0"/>
                        </a:rPr>
                        <a:t>Высокая (мобильные установки)</a:t>
                      </a:r>
                      <a:endParaRPr lang="en-US" sz="1400" dirty="0">
                        <a:latin typeface="Times New Roman" panose="02020603050405020304" pitchFamily="18" charset="0"/>
                        <a:ea typeface="DM Sans" charset="0"/>
                        <a:cs typeface="Times New Roman" panose="02020603050405020304" pitchFamily="18" charset="0"/>
                      </a:endParaRPr>
                    </a:p>
                  </a:txBody>
                  <a:tcPr marL="177800" marR="177800" marT="152400" marB="152400" anchor="ctr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7112" cap="flat" cmpd="sng" algn="ctr">
                      <a:solidFill>
                        <a:srgbClr val="E9EA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1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4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8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B4D3996-939C-09CE-AE2F-083A7E350381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FE3CBF0-E20D-B728-B0EF-FDCB11C921F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4375" y="286720"/>
            <a:ext cx="7715250" cy="441701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C59B5-E4C2-4E93-07BB-D5BA0175A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43481B6-65F6-544B-F0A4-2854317354D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9BE69A6-4D2E-FAAF-57A6-4B3D41E87D0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6" y="1"/>
            <a:ext cx="7715249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03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7151FD-EF4E-FE50-F3DD-39DDB9C7A703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472901" y="377056"/>
            <a:ext cx="8202960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Контрольные вопросы и литература</a:t>
            </a:r>
          </a:p>
        </p:txBody>
      </p:sp>
      <p:sp>
        <p:nvSpPr>
          <p:cNvPr id="17" name="Text 1">
            <a:extLst>
              <a:ext uri="{FF2B5EF4-FFF2-40B4-BE49-F238E27FC236}">
                <a16:creationId xmlns:a16="http://schemas.microsoft.com/office/drawing/2014/main" id="{07FDF736-C36E-3B63-A530-ECFFAE1943E6}"/>
              </a:ext>
            </a:extLst>
          </p:cNvPr>
          <p:cNvSpPr/>
          <p:nvPr/>
        </p:nvSpPr>
        <p:spPr>
          <a:xfrm>
            <a:off x="540023" y="879632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Вопросы для самопроверки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2">
            <a:extLst>
              <a:ext uri="{FF2B5EF4-FFF2-40B4-BE49-F238E27FC236}">
                <a16:creationId xmlns:a16="http://schemas.microsoft.com/office/drawing/2014/main" id="{6C2BE282-90D5-B8B0-8DE2-7CDAB1E25739}"/>
              </a:ext>
            </a:extLst>
          </p:cNvPr>
          <p:cNvSpPr/>
          <p:nvPr/>
        </p:nvSpPr>
        <p:spPr>
          <a:xfrm>
            <a:off x="540023" y="1264813"/>
            <a:ext cx="3846686" cy="26202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 В чём сущность скважинной гидродобычи (СГД)? Каковы условия её применения и основные преимущества?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 Каковы условия применимости подземного выщелачивания? Для каких металлов этот метод наиболее эффективен?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3. В чём преимущества камерной системы разработки с закладкой? Какие типы закладки применяются?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4. Как роботизированные комплексы и беспилотная техника способствуют снижению разубоживания? 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5. В чём сущность комбинированного (открыто-подземного) способа разработки? Каковы его преимущества?</a:t>
            </a: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6. Что такое цифровой двойник рудника и как он помогает оптимизировать использование запасов?</a:t>
            </a: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endParaRPr lang="ru-RU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Text 3">
            <a:extLst>
              <a:ext uri="{FF2B5EF4-FFF2-40B4-BE49-F238E27FC236}">
                <a16:creationId xmlns:a16="http://schemas.microsoft.com/office/drawing/2014/main" id="{A93319E7-045C-D7AD-2538-71C786378602}"/>
              </a:ext>
            </a:extLst>
          </p:cNvPr>
          <p:cNvSpPr/>
          <p:nvPr/>
        </p:nvSpPr>
        <p:spPr>
          <a:xfrm>
            <a:off x="4762054" y="886743"/>
            <a:ext cx="3846686" cy="1898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Рекомендуемая литература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2B009AE5-EBE5-9B30-640A-3815C0247256}"/>
              </a:ext>
            </a:extLst>
          </p:cNvPr>
          <p:cNvSpPr/>
          <p:nvPr/>
        </p:nvSpPr>
        <p:spPr>
          <a:xfrm>
            <a:off x="4572000" y="1226070"/>
            <a:ext cx="4031977" cy="21380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1.</a:t>
            </a:r>
            <a:r>
              <a:rPr lang="en-US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Маркшейдерское обеспечение недропользования при скважинной гидродобыче богатых железных руд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kz.dissercat.com</a:t>
            </a: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2.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Скважинная гидродобыча из неоднородных залежей полезных ископаемых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cyberleninka.ru</a:t>
            </a: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3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Выщелачивание подземное //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mining-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enc.ru</a:t>
            </a: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4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Critical parameters in the dump and heap leaching of gold, silver, copper and uranium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inis.iaea.org</a:t>
            </a: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5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Физико-технические проблемы разработки полезных ископаемых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sibran.ru</a:t>
            </a: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6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Обоснование применения подэтажно-камерной системы разработки с закладкой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sibran.ru</a:t>
            </a: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  <a:p>
            <a:pPr algn="l">
              <a:lnSpc>
                <a:spcPct val="132000"/>
              </a:lnSpc>
              <a:buSzPct val="100000"/>
            </a:pP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7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.</a:t>
            </a:r>
            <a:r>
              <a:rPr lang="ru-RU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 Беспилотная техника перевезла более миллиона тонн горной массы на угольном месторождении </a:t>
            </a:r>
            <a:r>
              <a:rPr lang="en" sz="1200" dirty="0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ERG // </a:t>
            </a:r>
            <a:r>
              <a:rPr lang="en" sz="1200" dirty="0" err="1">
                <a:latin typeface="Times New Roman" panose="02020603050405020304" pitchFamily="18" charset="0"/>
                <a:ea typeface="Patrick Hand" pitchFamily="34" charset="-122"/>
                <a:cs typeface="Times New Roman" panose="02020603050405020304" pitchFamily="18" charset="0"/>
              </a:rPr>
              <a:t>erg.kz</a:t>
            </a:r>
            <a:endParaRPr lang="en" sz="1200" dirty="0">
              <a:latin typeface="Times New Roman" panose="02020603050405020304" pitchFamily="18" charset="0"/>
              <a:ea typeface="Patrick Hand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1648</TotalTime>
  <Words>688</Words>
  <Application>Microsoft Macintosh PowerPoint</Application>
  <PresentationFormat>Экран (16:9)</PresentationFormat>
  <Paragraphs>98</Paragraphs>
  <Slides>8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48</cp:revision>
  <dcterms:created xsi:type="dcterms:W3CDTF">2026-05-17T11:18:59Z</dcterms:created>
  <dcterms:modified xsi:type="dcterms:W3CDTF">2026-08-10T13:39:17Z</dcterms:modified>
</cp:coreProperties>
</file>