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70" r:id="rId8"/>
    <p:sldId id="261" r:id="rId9"/>
    <p:sldId id="272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55B0-93C8-36CD-B69B-70104648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E4694B-C654-F05C-75E0-848FE4A31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63729C-7608-62D3-EBD3-58BF50967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DB3C-078E-6B70-1371-FDD341070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24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FB223-154D-22D7-25F2-BDF3EF416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23CF8B-6B82-43AC-5985-379683238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E90042-EAFC-6425-3EE9-815B2110AC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EF371-A825-AE5E-95B2-604DEBD853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2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87155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Энергоэффективность и сокращение углеродного следа в горном деле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Какие технологические процессы являются наиболее энергоёмкими на горных предприятиях? Какова их доля в общем энергопотреблении?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чём сущность высоковольтной электроимпульсной дезинтеграции и каковы её преимущества перед традиционными методами дробления и измельчения?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Какие энергосберегающие технологии позволяют снизить энергопотребление при измельчении руды? На сколько процентов вертикальные мельницы экономичнее шаровых?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Какие источники тепла могут быть использованы для рекуперации на горных предприятиях? Приведите примеры практической реализации.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Как возобновляемые источники энергии (СЭС, ВЭС) могут быть интегрированы в энергоснабжение горных предприятий? 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031977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Energy efficiency in the minerals industry: best practices and research directions // Springer, 2025.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Influence of Electrode Size on the Fragmentation Process of Rocks with Different Heterogeneities under High-Voltage Pulses // Rock Mechanics and Rock Engineering, 2025.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High-Voltage Pulse Fragmentation (HVPF) // HAL Science, 2025.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Вертикальные мельницы с перемешиванием мелющей среды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citicheavyindustries.ru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 ТОФ вводятся в эксплуатацию новые вертикальные мельницы //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mining-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portal.ru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6. Metso and Loesche unveil VRM dry grinding solution // Australian Mining, 2026.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Повышение энергоэффективности получения тепла при утилизации шахтного метана в газопоршневых электростанциях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ugolinfo.ru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2024. 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463680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979736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изучить методы снижения энергопотребления и парниковых выбросов при производстве минерального сырья, а также провести комплексный обзор технологий, стратегий и практических решений для повышения энергоэффективности и снижения углеродного следа на горных предприятиях.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059566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2417945"/>
            <a:ext cx="175372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Структура энергопотребления</a:t>
            </a: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2854234"/>
            <a:ext cx="175372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Дробление, измельчение, транспортировка, водоотлив</a:t>
            </a: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2483764" y="2059566"/>
            <a:ext cx="22954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2483765" y="2302752"/>
            <a:ext cx="1922922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2468267" y="2417945"/>
            <a:ext cx="192292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энергосберегающие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технологии 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2483765" y="3093542"/>
            <a:ext cx="192292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Высоковольтная электроимпульсная дезинтеграция, вертикальные мельницы, рекуперация тепла</a:t>
            </a: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4530055" y="2059566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4530055" y="2302752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4530055" y="2417945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Возобновляемые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источники энергии для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горных предприятий 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4530055" y="3098599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СЭС, ВЭС на отвалах карьеров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2306621"/>
            <a:ext cx="182855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E261D490-33F7-39A5-578B-7B15AD59A000}"/>
              </a:ext>
            </a:extLst>
          </p:cNvPr>
          <p:cNvSpPr/>
          <p:nvPr/>
        </p:nvSpPr>
        <p:spPr>
          <a:xfrm>
            <a:off x="6751479" y="2056986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DB1B52-B6BF-3BA5-04F1-456C9B636914}"/>
              </a:ext>
            </a:extLst>
          </p:cNvPr>
          <p:cNvSpPr/>
          <p:nvPr/>
        </p:nvSpPr>
        <p:spPr>
          <a:xfrm>
            <a:off x="6751479" y="2300172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6A2193B0-B9E7-DA71-040B-E89D29F0ED6B}"/>
              </a:ext>
            </a:extLst>
          </p:cNvPr>
          <p:cNvSpPr/>
          <p:nvPr/>
        </p:nvSpPr>
        <p:spPr>
          <a:xfrm>
            <a:off x="6751479" y="2415365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Управление выбросами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метана при угледобыче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96BC2A3E-3819-D834-07D2-798A383FC3ED}"/>
              </a:ext>
            </a:extLst>
          </p:cNvPr>
          <p:cNvSpPr/>
          <p:nvPr/>
        </p:nvSpPr>
        <p:spPr>
          <a:xfrm>
            <a:off x="6751482" y="2857156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Дегазация, утилизация метана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236025" y="244607"/>
            <a:ext cx="87202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Структура энергопотребления на горных предприятиях</a:t>
            </a:r>
            <a:endParaRPr lang="en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A3E2521A-DE07-5A29-76B8-E99771C47998}"/>
              </a:ext>
            </a:extLst>
          </p:cNvPr>
          <p:cNvSpPr/>
          <p:nvPr/>
        </p:nvSpPr>
        <p:spPr>
          <a:xfrm>
            <a:off x="565685" y="2109246"/>
            <a:ext cx="9525" cy="364257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01FFAFE7-5100-3ED8-6948-04D3B125E03A}"/>
              </a:ext>
            </a:extLst>
          </p:cNvPr>
          <p:cNvSpPr/>
          <p:nvPr/>
        </p:nvSpPr>
        <p:spPr>
          <a:xfrm>
            <a:off x="603796" y="961281"/>
            <a:ext cx="7936409" cy="3458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Энергопотребление на горных предприятиях распределяется между несколькими основными технологическими процессами, каждый из которых имеет свою специфику и потенциал для повышения энергоэффективности.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6EEA770C-6CE0-9956-DDCB-B753980A5055}"/>
              </a:ext>
            </a:extLst>
          </p:cNvPr>
          <p:cNvSpPr/>
          <p:nvPr/>
        </p:nvSpPr>
        <p:spPr>
          <a:xfrm>
            <a:off x="517178" y="1802433"/>
            <a:ext cx="3349649" cy="2891680"/>
          </a:xfrm>
          <a:prstGeom prst="roundRect">
            <a:avLst>
              <a:gd name="adj" fmla="val 2657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48B32CAD-0006-ADF6-3B69-2A04D29B85E6}"/>
              </a:ext>
            </a:extLst>
          </p:cNvPr>
          <p:cNvSpPr/>
          <p:nvPr/>
        </p:nvSpPr>
        <p:spPr>
          <a:xfrm>
            <a:off x="637431" y="1898279"/>
            <a:ext cx="3754189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Дробление и измельчение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3FAB90FD-6AAC-27B5-7BCB-3316B9034CE2}"/>
              </a:ext>
            </a:extLst>
          </p:cNvPr>
          <p:cNvSpPr/>
          <p:nvPr/>
        </p:nvSpPr>
        <p:spPr>
          <a:xfrm>
            <a:off x="637432" y="2144515"/>
            <a:ext cx="3147978" cy="3458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Потребляют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50</a:t>
            </a:r>
            <a:r>
              <a:rPr lang="ru-RU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70%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всей электроэнергии на обогатительной фабрике. Энергозатраты зависят от: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F0E73B7A-3DD6-CDE7-51CD-A26C765A15C8}"/>
              </a:ext>
            </a:extLst>
          </p:cNvPr>
          <p:cNvSpPr/>
          <p:nvPr/>
        </p:nvSpPr>
        <p:spPr>
          <a:xfrm>
            <a:off x="637432" y="2793611"/>
            <a:ext cx="3147978" cy="7922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Твёрдости и хрупкости пород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Крупности исходного материала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Требуемой тонкости помола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Типа применяемого оборудования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132267AA-D934-3522-37EB-10F79951B30D}"/>
              </a:ext>
            </a:extLst>
          </p:cNvPr>
          <p:cNvSpPr/>
          <p:nvPr/>
        </p:nvSpPr>
        <p:spPr>
          <a:xfrm>
            <a:off x="4147980" y="1658060"/>
            <a:ext cx="4396987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Транспортировка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541A09F2-394B-CCEF-2128-FE892B3B0D9D}"/>
              </a:ext>
            </a:extLst>
          </p:cNvPr>
          <p:cNvSpPr/>
          <p:nvPr/>
        </p:nvSpPr>
        <p:spPr>
          <a:xfrm>
            <a:off x="4079124" y="1904296"/>
            <a:ext cx="4923043" cy="172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Открытые горные работы: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86375D41-0B4C-A2F3-8097-260C00A4DC23}"/>
              </a:ext>
            </a:extLst>
          </p:cNvPr>
          <p:cNvSpPr/>
          <p:nvPr/>
        </p:nvSpPr>
        <p:spPr>
          <a:xfrm>
            <a:off x="4147980" y="2163480"/>
            <a:ext cx="4396987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Карьерные самосвалы (дизельное топливо)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Конвейерные линии (электроэнергия)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Железнодорожный транспорт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79ABA336-36AA-BFEF-6AA7-C76A4AD8BCD6}"/>
              </a:ext>
            </a:extLst>
          </p:cNvPr>
          <p:cNvSpPr/>
          <p:nvPr/>
        </p:nvSpPr>
        <p:spPr>
          <a:xfrm>
            <a:off x="4079124" y="2835513"/>
            <a:ext cx="4923043" cy="172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Подземные рудники: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E8107DC6-9EE8-1A7E-6622-B755A6A45EF2}"/>
              </a:ext>
            </a:extLst>
          </p:cNvPr>
          <p:cNvSpPr/>
          <p:nvPr/>
        </p:nvSpPr>
        <p:spPr>
          <a:xfrm>
            <a:off x="4147980" y="3094698"/>
            <a:ext cx="4396987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Подъёмные установки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Скиповые и клетевые подъёмы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0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Локомотивная откатка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11">
            <a:extLst>
              <a:ext uri="{FF2B5EF4-FFF2-40B4-BE49-F238E27FC236}">
                <a16:creationId xmlns:a16="http://schemas.microsoft.com/office/drawing/2014/main" id="{9FC3C123-7C2C-C71A-EAF1-465E3C6B6365}"/>
              </a:ext>
            </a:extLst>
          </p:cNvPr>
          <p:cNvSpPr/>
          <p:nvPr/>
        </p:nvSpPr>
        <p:spPr>
          <a:xfrm>
            <a:off x="4147980" y="3818374"/>
            <a:ext cx="4396987" cy="14288"/>
          </a:xfrm>
          <a:prstGeom prst="roundRect">
            <a:avLst>
              <a:gd name="adj" fmla="val 49998"/>
            </a:avLst>
          </a:prstGeom>
          <a:solidFill>
            <a:srgbClr val="383838">
              <a:alpha val="50000"/>
            </a:srgbClr>
          </a:solidFill>
          <a:ln/>
        </p:spPr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D24DCC57-5C0C-5E84-F4D7-477D2278F15B}"/>
              </a:ext>
            </a:extLst>
          </p:cNvPr>
          <p:cNvSpPr/>
          <p:nvPr/>
        </p:nvSpPr>
        <p:spPr>
          <a:xfrm>
            <a:off x="4147980" y="3970551"/>
            <a:ext cx="4396987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Водоотлив и водоснабжение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A1108B2-FFC8-ECF7-2793-8038B473D24B}"/>
              </a:ext>
            </a:extLst>
          </p:cNvPr>
          <p:cNvSpPr/>
          <p:nvPr/>
        </p:nvSpPr>
        <p:spPr>
          <a:xfrm>
            <a:off x="4147980" y="4216787"/>
            <a:ext cx="4396987" cy="5188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Один из наиболее энергозатратных процессов на подземных рудниках, особенно при большой глубине разработки. Энергозатраты возрастают 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нелинейно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 ростом глубины.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1F2C66B-91C3-B521-4563-F49E729B2126}"/>
              </a:ext>
            </a:extLst>
          </p:cNvPr>
          <p:cNvSpPr/>
          <p:nvPr/>
        </p:nvSpPr>
        <p:spPr>
          <a:xfrm>
            <a:off x="-4840039" y="1406781"/>
            <a:ext cx="9525" cy="333375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E1C39157-0B26-33C1-C848-7CB25AA15AE4}"/>
              </a:ext>
            </a:extLst>
          </p:cNvPr>
          <p:cNvSpPr/>
          <p:nvPr/>
        </p:nvSpPr>
        <p:spPr>
          <a:xfrm>
            <a:off x="301115" y="309122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2) Современные энергосберегающие технологии 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 err="1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72EC9FA4-77B3-F0A8-0F25-5C84713B7E4C}"/>
              </a:ext>
            </a:extLst>
          </p:cNvPr>
          <p:cNvSpPr/>
          <p:nvPr/>
        </p:nvSpPr>
        <p:spPr>
          <a:xfrm>
            <a:off x="603796" y="870290"/>
            <a:ext cx="7936409" cy="330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Высоковольтная электроимпульсная дезинтеграция (HVPF)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9CBBD29-7AF2-31DA-A4E2-6594C309ECE9}"/>
              </a:ext>
            </a:extLst>
          </p:cNvPr>
          <p:cNvSpPr/>
          <p:nvPr/>
        </p:nvSpPr>
        <p:spPr>
          <a:xfrm>
            <a:off x="603796" y="1253367"/>
            <a:ext cx="7936409" cy="3961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Высоковольтная электроимпульсная дезинтеграция является одной из наиболее перспективных энергосберегающих технологий, альтернативной традиционному механическому дроблению и измельчению.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2D4ECA9-2DC2-A5A4-A4DF-B5D2D1DE9AA0}"/>
              </a:ext>
            </a:extLst>
          </p:cNvPr>
          <p:cNvSpPr/>
          <p:nvPr/>
        </p:nvSpPr>
        <p:spPr>
          <a:xfrm>
            <a:off x="603796" y="1895114"/>
            <a:ext cx="3807098" cy="165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Принцип действия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6BF613B-C7FF-654F-BFE2-6170A8B951EE}"/>
              </a:ext>
            </a:extLst>
          </p:cNvPr>
          <p:cNvSpPr/>
          <p:nvPr/>
        </p:nvSpPr>
        <p:spPr>
          <a:xfrm>
            <a:off x="603796" y="2175730"/>
            <a:ext cx="3807098" cy="990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Высоковольтные электрические импульсы создают 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плазменный разряд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внутри породы, который генерирует ударные волны, приводящие к разрушению материала преимущественно по границам зёрен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минералов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так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называемое 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селективное разрушение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59C25BCC-FAC3-CC8B-1F09-14A629177F86}"/>
              </a:ext>
            </a:extLst>
          </p:cNvPr>
          <p:cNvSpPr/>
          <p:nvPr/>
        </p:nvSpPr>
        <p:spPr>
          <a:xfrm>
            <a:off x="4441293" y="1779549"/>
            <a:ext cx="4253255" cy="2340620"/>
          </a:xfrm>
          <a:prstGeom prst="roundRect">
            <a:avLst>
              <a:gd name="adj" fmla="val 4063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E86162E6-425A-C1AE-FB2C-68B7FE6792B7}"/>
              </a:ext>
            </a:extLst>
          </p:cNvPr>
          <p:cNvSpPr/>
          <p:nvPr/>
        </p:nvSpPr>
        <p:spPr>
          <a:xfrm>
            <a:off x="4581128" y="1895114"/>
            <a:ext cx="3733130" cy="165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Ключевые показатели эффективности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0FFD5DBD-9A3C-1908-3368-DB8CBFEA60AE}"/>
              </a:ext>
            </a:extLst>
          </p:cNvPr>
          <p:cNvSpPr/>
          <p:nvPr/>
        </p:nvSpPr>
        <p:spPr>
          <a:xfrm>
            <a:off x="4573378" y="2175730"/>
            <a:ext cx="4020435" cy="19040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03200" indent="-2032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Существенно меньшее энергопотребление по сравнению с механическим дроблением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3200" indent="-2032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Селективное разрушение позволяет высвобождать минеральные зёрна без переизмельчения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3200" indent="-2032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Энергоэффективность растёт с увеличением неоднородности породы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3200" indent="-203200" algn="l">
              <a:lnSpc>
                <a:spcPct val="12500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Увеличение размера электродов повышает эффективность преобразования энергии с 40,82% до 53,06%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2EF30A8B-0F0D-732B-151C-DA2C8FA3A46A}"/>
              </a:ext>
            </a:extLst>
          </p:cNvPr>
          <p:cNvSpPr/>
          <p:nvPr/>
        </p:nvSpPr>
        <p:spPr>
          <a:xfrm>
            <a:off x="603796" y="4281167"/>
            <a:ext cx="8090752" cy="681633"/>
          </a:xfrm>
          <a:prstGeom prst="roundRect">
            <a:avLst>
              <a:gd name="adj" fmla="val 8139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</p:sp>
      <p:sp>
        <p:nvSpPr>
          <p:cNvPr id="16" name="Text 8">
            <a:extLst>
              <a:ext uri="{FF2B5EF4-FFF2-40B4-BE49-F238E27FC236}">
                <a16:creationId xmlns:a16="http://schemas.microsoft.com/office/drawing/2014/main" id="{D7AB116E-1577-95B2-2313-E53D65ABFD29}"/>
              </a:ext>
            </a:extLst>
          </p:cNvPr>
          <p:cNvSpPr/>
          <p:nvPr/>
        </p:nvSpPr>
        <p:spPr>
          <a:xfrm>
            <a:off x="774916" y="4429697"/>
            <a:ext cx="7633204" cy="3961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Прирост КПД преобразования энергии при оптимизации электродов составляет более 12 процентных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пунктов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существенный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резерв для промышленного применения.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49EAB322-6A7C-2AAE-A437-E984182FE7A2}"/>
              </a:ext>
            </a:extLst>
          </p:cNvPr>
          <p:cNvSpPr/>
          <p:nvPr/>
        </p:nvSpPr>
        <p:spPr>
          <a:xfrm>
            <a:off x="603796" y="466130"/>
            <a:ext cx="7936409" cy="306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Вертикальные мельницы и рекуперация тепла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918A5D45-F82B-8F2B-A5B4-A4AB42629CE1}"/>
              </a:ext>
            </a:extLst>
          </p:cNvPr>
          <p:cNvSpPr/>
          <p:nvPr/>
        </p:nvSpPr>
        <p:spPr>
          <a:xfrm>
            <a:off x="603796" y="1021854"/>
            <a:ext cx="3818632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Вертикальные мельницы (Vertimill, VRM)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724ABC8-74AD-80F2-9D69-563EFA756CDE}"/>
              </a:ext>
            </a:extLst>
          </p:cNvPr>
          <p:cNvSpPr/>
          <p:nvPr/>
        </p:nvSpPr>
        <p:spPr>
          <a:xfrm>
            <a:off x="603796" y="1274787"/>
            <a:ext cx="3818632" cy="7111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Высокоэффективное оборудование для тонкого и сверхтонкого измельчения, обеспечивающее значительную экономию энергии по сравнению с традиционными шаровыми мельницами.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5DB30948-B2F0-FA50-4FEB-DDDA9A4A5971}"/>
              </a:ext>
            </a:extLst>
          </p:cNvPr>
          <p:cNvSpPr/>
          <p:nvPr/>
        </p:nvSpPr>
        <p:spPr>
          <a:xfrm>
            <a:off x="603796" y="2097956"/>
            <a:ext cx="1859459" cy="1060103"/>
          </a:xfrm>
          <a:prstGeom prst="roundRect">
            <a:avLst>
              <a:gd name="adj" fmla="val 4860"/>
            </a:avLst>
          </a:prstGeom>
          <a:solidFill>
            <a:schemeClr val="accent2">
              <a:lumMod val="20000"/>
              <a:lumOff val="80000"/>
            </a:schemeClr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3FFC46F-A59D-D0D2-6C84-ED3717EC7F7D}"/>
              </a:ext>
            </a:extLst>
          </p:cNvPr>
          <p:cNvSpPr/>
          <p:nvPr/>
        </p:nvSpPr>
        <p:spPr>
          <a:xfrm>
            <a:off x="740718" y="2234878"/>
            <a:ext cx="1585615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35</a:t>
            </a:r>
            <a:r>
              <a:rPr lang="ru-RU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50%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0BFFE76-2F1B-28F4-27E4-89E692DDB3AA}"/>
              </a:ext>
            </a:extLst>
          </p:cNvPr>
          <p:cNvSpPr/>
          <p:nvPr/>
        </p:nvSpPr>
        <p:spPr>
          <a:xfrm>
            <a:off x="740718" y="2487811"/>
            <a:ext cx="1585615" cy="5333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Экономия энергии vs. горизонтальные шаровые мельницы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04DF969-BFCD-D4F2-D4E7-C3B7787A2469}"/>
              </a:ext>
            </a:extLst>
          </p:cNvPr>
          <p:cNvSpPr/>
          <p:nvPr/>
        </p:nvSpPr>
        <p:spPr>
          <a:xfrm>
            <a:off x="2562895" y="2097956"/>
            <a:ext cx="1859533" cy="1060103"/>
          </a:xfrm>
          <a:prstGeom prst="roundRect">
            <a:avLst>
              <a:gd name="adj" fmla="val 4860"/>
            </a:avLst>
          </a:prstGeom>
          <a:solidFill>
            <a:schemeClr val="accent2">
              <a:lumMod val="20000"/>
              <a:lumOff val="80000"/>
            </a:schemeClr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E122C907-1680-DD98-B7CE-5FB11E3DB865}"/>
              </a:ext>
            </a:extLst>
          </p:cNvPr>
          <p:cNvSpPr/>
          <p:nvPr/>
        </p:nvSpPr>
        <p:spPr>
          <a:xfrm>
            <a:off x="2699817" y="2234878"/>
            <a:ext cx="1585689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 35%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2CE9ACFB-CC81-0CDD-0063-0D6A2B9AD6C1}"/>
              </a:ext>
            </a:extLst>
          </p:cNvPr>
          <p:cNvSpPr/>
          <p:nvPr/>
        </p:nvSpPr>
        <p:spPr>
          <a:xfrm>
            <a:off x="2699817" y="2487811"/>
            <a:ext cx="1585689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Экономия мелющих тел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A96F1A5C-C7F1-0131-CEAA-97E783C12C65}"/>
              </a:ext>
            </a:extLst>
          </p:cNvPr>
          <p:cNvSpPr/>
          <p:nvPr/>
        </p:nvSpPr>
        <p:spPr>
          <a:xfrm>
            <a:off x="603796" y="3257699"/>
            <a:ext cx="3818632" cy="704552"/>
          </a:xfrm>
          <a:prstGeom prst="roundRect">
            <a:avLst>
              <a:gd name="adj" fmla="val 7312"/>
            </a:avLst>
          </a:prstGeom>
          <a:solidFill>
            <a:schemeClr val="accent2">
              <a:lumMod val="20000"/>
              <a:lumOff val="80000"/>
            </a:schemeClr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E6F9E05F-0A20-0717-C5EA-144CCE3693E5}"/>
              </a:ext>
            </a:extLst>
          </p:cNvPr>
          <p:cNvSpPr/>
          <p:nvPr/>
        </p:nvSpPr>
        <p:spPr>
          <a:xfrm>
            <a:off x="740718" y="3394621"/>
            <a:ext cx="3544788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11</a:t>
            </a:r>
            <a:r>
              <a:rPr lang="ru-RU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1500 кВт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6F4A99E2-7EAC-D5C6-701A-C51196C15143}"/>
              </a:ext>
            </a:extLst>
          </p:cNvPr>
          <p:cNvSpPr/>
          <p:nvPr/>
        </p:nvSpPr>
        <p:spPr>
          <a:xfrm>
            <a:off x="740718" y="3647554"/>
            <a:ext cx="3544788" cy="177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Диапазон установленной мощности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C6D1AC32-E6A2-3F85-C6B9-832A85219B80}"/>
              </a:ext>
            </a:extLst>
          </p:cNvPr>
          <p:cNvSpPr/>
          <p:nvPr/>
        </p:nvSpPr>
        <p:spPr>
          <a:xfrm>
            <a:off x="603796" y="4074319"/>
            <a:ext cx="3818632" cy="5681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Более высокая эффективность измельчения за счёт упорядоченного движения мелющей среды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Возможность работы с питанием до 20 мкм и ниже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7806CFFE-D0E4-E69F-AF32-9084FB151672}"/>
              </a:ext>
            </a:extLst>
          </p:cNvPr>
          <p:cNvSpPr/>
          <p:nvPr/>
        </p:nvSpPr>
        <p:spPr>
          <a:xfrm>
            <a:off x="4638080" y="922213"/>
            <a:ext cx="3995142" cy="3755082"/>
          </a:xfrm>
          <a:prstGeom prst="roundRect">
            <a:avLst>
              <a:gd name="adj" fmla="val 2352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0AF5C358-9D8B-6A5D-B659-AD24CA872E60}"/>
              </a:ext>
            </a:extLst>
          </p:cNvPr>
          <p:cNvSpPr/>
          <p:nvPr/>
        </p:nvSpPr>
        <p:spPr>
          <a:xfrm>
            <a:off x="4760714" y="1021854"/>
            <a:ext cx="3749873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Рекуперация тепла: основные источники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869454ED-990C-BEDE-2C65-610E38CB1AD0}"/>
              </a:ext>
            </a:extLst>
          </p:cNvPr>
          <p:cNvSpPr/>
          <p:nvPr/>
        </p:nvSpPr>
        <p:spPr>
          <a:xfrm>
            <a:off x="4760714" y="1274787"/>
            <a:ext cx="3749873" cy="1704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Шахтные воды: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отопление производственных и бытовых помещений, предварительный подогрев воздуха в системах вентиляции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Выхлопные газы: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тепло от газопоршневых электростанций, работающих на шахтном метане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Вентиляционные выбросы: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тепло отработанного воздуха для подогрева свежего воздуха в зимний период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1000"/>
              </a:lnSpc>
              <a:buSzPct val="100000"/>
              <a:buChar char="•"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Отходящие газы: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дымовые газы металлургических и обжиговых печей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4077646A-9794-4A30-AA12-B3F5FBB0482D}"/>
              </a:ext>
            </a:extLst>
          </p:cNvPr>
          <p:cNvSpPr/>
          <p:nvPr/>
        </p:nvSpPr>
        <p:spPr>
          <a:xfrm>
            <a:off x="4760714" y="3068910"/>
            <a:ext cx="3749873" cy="5333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Использование 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органического цикла Ренкина (ORC)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позволяет повысить общую эффективность выработки энергии на </a:t>
            </a: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3,26%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9AF987-A5AE-763C-DEB2-0225FAD0EC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375" y="73741"/>
            <a:ext cx="7715250" cy="50775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C59B5-E4C2-4E93-07BB-D5BA0175A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43481B6-65F6-544B-F0A4-2854317354D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41ECC3D1-4192-16B7-F253-E6054C114179}"/>
              </a:ext>
            </a:extLst>
          </p:cNvPr>
          <p:cNvSpPr/>
          <p:nvPr/>
        </p:nvSpPr>
        <p:spPr>
          <a:xfrm>
            <a:off x="540023" y="311720"/>
            <a:ext cx="8063954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)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Управление выбросами метана при угледобыче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6E8D697-8FC7-7EA0-2DCF-048AF218634F}"/>
              </a:ext>
            </a:extLst>
          </p:cNvPr>
          <p:cNvSpPr/>
          <p:nvPr/>
        </p:nvSpPr>
        <p:spPr>
          <a:xfrm>
            <a:off x="603796" y="771153"/>
            <a:ext cx="7936409" cy="3773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Управление выбросами метана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F40F02E-E8B3-7C60-B48B-5840688E9F3F}"/>
              </a:ext>
            </a:extLst>
          </p:cNvPr>
          <p:cNvSpPr/>
          <p:nvPr/>
        </p:nvSpPr>
        <p:spPr>
          <a:xfrm>
            <a:off x="603796" y="1158616"/>
            <a:ext cx="7936409" cy="724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Метан, выделяемый при ведении горных работ на угольных месторождениях, является одновременно источником опасности и ценным энергетическим ресурсом. Комплексное управление метаном включает дегазацию пластов и последующую утилизацию извлечённого газа.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78218B9-1499-BD88-DBBC-7AEA5AD0AAD5}"/>
              </a:ext>
            </a:extLst>
          </p:cNvPr>
          <p:cNvSpPr/>
          <p:nvPr/>
        </p:nvSpPr>
        <p:spPr>
          <a:xfrm>
            <a:off x="754707" y="1718414"/>
            <a:ext cx="2343596" cy="115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15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Дегазация пластов</a:t>
            </a:r>
            <a:endParaRPr lang="en-US" sz="1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0B6FF34A-535E-2418-EECA-550CAB8D2E34}"/>
              </a:ext>
            </a:extLst>
          </p:cNvPr>
          <p:cNvSpPr/>
          <p:nvPr/>
        </p:nvSpPr>
        <p:spPr>
          <a:xfrm>
            <a:off x="754707" y="1934683"/>
            <a:ext cx="2343596" cy="7405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Извлечение метана из угольных пластов и вмещающих пород для снижения метанообильности горных выработок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A9C966CE-F0BF-2566-A2C6-ADEB6ADA98A5}"/>
              </a:ext>
            </a:extLst>
          </p:cNvPr>
          <p:cNvSpPr/>
          <p:nvPr/>
        </p:nvSpPr>
        <p:spPr>
          <a:xfrm>
            <a:off x="3400127" y="1718414"/>
            <a:ext cx="2343671" cy="115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15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Сбор и транспортировка</a:t>
            </a:r>
            <a:endParaRPr lang="en-US" sz="1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481F0C1A-E643-8BC9-AC07-87E04E010F2E}"/>
              </a:ext>
            </a:extLst>
          </p:cNvPr>
          <p:cNvSpPr/>
          <p:nvPr/>
        </p:nvSpPr>
        <p:spPr>
          <a:xfrm>
            <a:off x="3400127" y="1926484"/>
            <a:ext cx="2343671" cy="5924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Дегазационные трубопроводы, компрессорные станции, системы очистки и подготовки газа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0B2F5452-C219-6AC4-CA7B-2970438B406E}"/>
              </a:ext>
            </a:extLst>
          </p:cNvPr>
          <p:cNvSpPr/>
          <p:nvPr/>
        </p:nvSpPr>
        <p:spPr>
          <a:xfrm>
            <a:off x="6045622" y="1718414"/>
            <a:ext cx="2343671" cy="115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115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Утилизация метана</a:t>
            </a:r>
            <a:endParaRPr lang="en-US" sz="11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0770088B-1B67-3860-3990-A57839CE2ED6}"/>
              </a:ext>
            </a:extLst>
          </p:cNvPr>
          <p:cNvSpPr/>
          <p:nvPr/>
        </p:nvSpPr>
        <p:spPr>
          <a:xfrm>
            <a:off x="6045622" y="1934683"/>
            <a:ext cx="2343671" cy="7405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Выработка электроэнергии и тепла, производство химических продуктов, продажа единиц сокращённых выбросов</a:t>
            </a:r>
            <a:endParaRPr lang="en-US" sz="1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0">
            <a:extLst>
              <a:ext uri="{FF2B5EF4-FFF2-40B4-BE49-F238E27FC236}">
                <a16:creationId xmlns:a16="http://schemas.microsoft.com/office/drawing/2014/main" id="{D5AEC3BC-34E7-C52B-5FD4-701305313231}"/>
              </a:ext>
            </a:extLst>
          </p:cNvPr>
          <p:cNvSpPr/>
          <p:nvPr/>
        </p:nvSpPr>
        <p:spPr>
          <a:xfrm>
            <a:off x="603796" y="2760250"/>
            <a:ext cx="7936409" cy="300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Дегазация угольных пластов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088A6C2F-A196-0234-471D-30B9610A45FF}"/>
              </a:ext>
            </a:extLst>
          </p:cNvPr>
          <p:cNvSpPr/>
          <p:nvPr/>
        </p:nvSpPr>
        <p:spPr>
          <a:xfrm>
            <a:off x="603796" y="3151911"/>
            <a:ext cx="7936409" cy="3458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Дегазация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это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система мероприятий по извлечению метана из угольных пластов и вмещающих пород для снижения метанообильности горных выработок и последующего использования метана.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4F4ED32A-EF8E-12F7-D3AF-0CBF994964B8}"/>
              </a:ext>
            </a:extLst>
          </p:cNvPr>
          <p:cNvSpPr/>
          <p:nvPr/>
        </p:nvSpPr>
        <p:spPr>
          <a:xfrm>
            <a:off x="603796" y="3626042"/>
            <a:ext cx="382146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Методы дегазации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5C96D7D8-7D93-4F1E-1584-DA0ED97BFA7E}"/>
              </a:ext>
            </a:extLst>
          </p:cNvPr>
          <p:cNvSpPr/>
          <p:nvPr/>
        </p:nvSpPr>
        <p:spPr>
          <a:xfrm>
            <a:off x="598328" y="3900238"/>
            <a:ext cx="263307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Заблаговременная дегазация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24C7ABCA-EEFA-0580-0088-F4009CB34E7F}"/>
              </a:ext>
            </a:extLst>
          </p:cNvPr>
          <p:cNvSpPr/>
          <p:nvPr/>
        </p:nvSpPr>
        <p:spPr>
          <a:xfrm>
            <a:off x="598328" y="4146474"/>
            <a:ext cx="2633070" cy="5188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Извлечение метана до начала очистных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работ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наиболее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эффективный метод, позволяющий максимально снизить газоносность пласта перед его отработкой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9">
            <a:extLst>
              <a:ext uri="{FF2B5EF4-FFF2-40B4-BE49-F238E27FC236}">
                <a16:creationId xmlns:a16="http://schemas.microsoft.com/office/drawing/2014/main" id="{18885040-AC1D-BE87-8A3A-73451529667C}"/>
              </a:ext>
            </a:extLst>
          </p:cNvPr>
          <p:cNvSpPr/>
          <p:nvPr/>
        </p:nvSpPr>
        <p:spPr>
          <a:xfrm>
            <a:off x="3400128" y="3899102"/>
            <a:ext cx="2458232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Текущая дегазация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10">
            <a:extLst>
              <a:ext uri="{FF2B5EF4-FFF2-40B4-BE49-F238E27FC236}">
                <a16:creationId xmlns:a16="http://schemas.microsoft.com/office/drawing/2014/main" id="{F873865C-FB4A-5FB7-59D0-000182F291DF}"/>
              </a:ext>
            </a:extLst>
          </p:cNvPr>
          <p:cNvSpPr/>
          <p:nvPr/>
        </p:nvSpPr>
        <p:spPr>
          <a:xfrm>
            <a:off x="3400128" y="4145339"/>
            <a:ext cx="2458232" cy="5188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Извлечение метана в процессе ведения горных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работ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применяется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для управления газовыделением в действующих выработках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13">
            <a:extLst>
              <a:ext uri="{FF2B5EF4-FFF2-40B4-BE49-F238E27FC236}">
                <a16:creationId xmlns:a16="http://schemas.microsoft.com/office/drawing/2014/main" id="{C7063B5C-562C-C4D2-4B64-FF1238DEEABE}"/>
              </a:ext>
            </a:extLst>
          </p:cNvPr>
          <p:cNvSpPr/>
          <p:nvPr/>
        </p:nvSpPr>
        <p:spPr>
          <a:xfrm>
            <a:off x="6074225" y="3899103"/>
            <a:ext cx="2576887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Дегазация выработанного пространства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14">
            <a:extLst>
              <a:ext uri="{FF2B5EF4-FFF2-40B4-BE49-F238E27FC236}">
                <a16:creationId xmlns:a16="http://schemas.microsoft.com/office/drawing/2014/main" id="{D3007520-9228-897A-A5FB-23D761F78BA9}"/>
              </a:ext>
            </a:extLst>
          </p:cNvPr>
          <p:cNvSpPr/>
          <p:nvPr/>
        </p:nvSpPr>
        <p:spPr>
          <a:xfrm>
            <a:off x="6074225" y="4145339"/>
            <a:ext cx="2576887" cy="5188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Извлечение метана из обрушенных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пород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позволяет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утилизировать газ, выделяющийся из подработанных пластов-спутников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03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24E7FF45-C7E3-126D-BBA3-8AA42158BC0F}"/>
              </a:ext>
            </a:extLst>
          </p:cNvPr>
          <p:cNvSpPr/>
          <p:nvPr/>
        </p:nvSpPr>
        <p:spPr>
          <a:xfrm>
            <a:off x="603796" y="440754"/>
            <a:ext cx="7936409" cy="2948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Утилизация шахтного метана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F2C002A-F4EF-5E98-482E-70D402CFF4FB}"/>
              </a:ext>
            </a:extLst>
          </p:cNvPr>
          <p:cNvSpPr/>
          <p:nvPr/>
        </p:nvSpPr>
        <p:spPr>
          <a:xfrm>
            <a:off x="603796" y="872697"/>
            <a:ext cx="7936409" cy="3360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Основные направления утилизации шахтного метана охватывают широкий спектр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применений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прямой выработки энергии до химической переработки.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7F3D32D8-498E-5EBD-38C1-809E7FC233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796" y="1359471"/>
            <a:ext cx="2584028" cy="1798508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22DF9BA7-D50F-6DAF-C511-5B83E65B13AA}"/>
              </a:ext>
            </a:extLst>
          </p:cNvPr>
          <p:cNvSpPr/>
          <p:nvPr/>
        </p:nvSpPr>
        <p:spPr>
          <a:xfrm>
            <a:off x="1807369" y="1437680"/>
            <a:ext cx="176882" cy="2210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CCC54D88-4A09-6C9B-69DB-C78476A3E17B}"/>
              </a:ext>
            </a:extLst>
          </p:cNvPr>
          <p:cNvSpPr/>
          <p:nvPr/>
        </p:nvSpPr>
        <p:spPr>
          <a:xfrm>
            <a:off x="735955" y="1819647"/>
            <a:ext cx="231971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Газопоршневые электростанции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41D8FBE9-0350-0EDA-632F-8F386C163B08}"/>
              </a:ext>
            </a:extLst>
          </p:cNvPr>
          <p:cNvSpPr/>
          <p:nvPr/>
        </p:nvSpPr>
        <p:spPr>
          <a:xfrm>
            <a:off x="735955" y="2022277"/>
            <a:ext cx="2319710" cy="840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Метан используется для выработки электроэнергии и тепла. Объединение утилизации метана и рекуперации тепла выхлопных газов повышает операционную эффективность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D6C073FA-EF3C-2B74-7615-DEDB22A3F1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9949" y="1359471"/>
            <a:ext cx="2584028" cy="1798508"/>
          </a:xfrm>
          <a:prstGeom prst="rect">
            <a:avLst/>
          </a:prstGeom>
        </p:spPr>
      </p:pic>
      <p:sp>
        <p:nvSpPr>
          <p:cNvPr id="10" name="Text 5">
            <a:extLst>
              <a:ext uri="{FF2B5EF4-FFF2-40B4-BE49-F238E27FC236}">
                <a16:creationId xmlns:a16="http://schemas.microsoft.com/office/drawing/2014/main" id="{6552EB07-EBFB-F49B-BFF4-F42A8386B3F5}"/>
              </a:ext>
            </a:extLst>
          </p:cNvPr>
          <p:cNvSpPr/>
          <p:nvPr/>
        </p:nvSpPr>
        <p:spPr>
          <a:xfrm>
            <a:off x="4483522" y="1437680"/>
            <a:ext cx="176882" cy="2210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C9B03F82-CBEC-5FCE-A557-162923D20F5D}"/>
              </a:ext>
            </a:extLst>
          </p:cNvPr>
          <p:cNvSpPr/>
          <p:nvPr/>
        </p:nvSpPr>
        <p:spPr>
          <a:xfrm>
            <a:off x="3412108" y="1819647"/>
            <a:ext cx="231971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Производство тепла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28CF1CD0-6217-2930-040F-CE43A5132529}"/>
              </a:ext>
            </a:extLst>
          </p:cNvPr>
          <p:cNvSpPr/>
          <p:nvPr/>
        </p:nvSpPr>
        <p:spPr>
          <a:xfrm>
            <a:off x="3412108" y="2022277"/>
            <a:ext cx="2319710" cy="840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Сжигание метана в котельных для отопления и горячего водоснабжения производственных и административных объектов предприятия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E919EB66-B3C5-292D-0CAB-DAAD7ADB76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6102" y="1359471"/>
            <a:ext cx="2584028" cy="1798508"/>
          </a:xfrm>
          <a:prstGeom prst="rect">
            <a:avLst/>
          </a:prstGeom>
        </p:spPr>
      </p:pic>
      <p:sp>
        <p:nvSpPr>
          <p:cNvPr id="15" name="Text 8">
            <a:extLst>
              <a:ext uri="{FF2B5EF4-FFF2-40B4-BE49-F238E27FC236}">
                <a16:creationId xmlns:a16="http://schemas.microsoft.com/office/drawing/2014/main" id="{792DA38D-5DF8-38EC-9CDB-C3DAECCE4BCC}"/>
              </a:ext>
            </a:extLst>
          </p:cNvPr>
          <p:cNvSpPr/>
          <p:nvPr/>
        </p:nvSpPr>
        <p:spPr>
          <a:xfrm>
            <a:off x="7159675" y="1437680"/>
            <a:ext cx="176882" cy="2210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598912F1-751D-A651-0947-C19806BC3451}"/>
              </a:ext>
            </a:extLst>
          </p:cNvPr>
          <p:cNvSpPr/>
          <p:nvPr/>
        </p:nvSpPr>
        <p:spPr>
          <a:xfrm>
            <a:off x="6088261" y="1819647"/>
            <a:ext cx="231971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Химическая переработка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B78A5F2F-2A49-25D0-200B-A1E975233B19}"/>
              </a:ext>
            </a:extLst>
          </p:cNvPr>
          <p:cNvSpPr/>
          <p:nvPr/>
        </p:nvSpPr>
        <p:spPr>
          <a:xfrm>
            <a:off x="6088261" y="2022277"/>
            <a:ext cx="2319710" cy="6721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Получение химических продуктов из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метана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</a:t>
            </a:r>
            <a:r>
              <a:rPr lang="en-US" sz="11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синтез-газ</a:t>
            </a: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метанол и другие продукты высокого передела с добавленной стоимостью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CE4A503C-D937-E72B-2FA3-8B550926D960}"/>
              </a:ext>
            </a:extLst>
          </p:cNvPr>
          <p:cNvSpPr/>
          <p:nvPr/>
        </p:nvSpPr>
        <p:spPr>
          <a:xfrm>
            <a:off x="636761" y="3388244"/>
            <a:ext cx="422747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Экономические условия эффективности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F9378502-F9B4-759D-208E-423FC261488B}"/>
              </a:ext>
            </a:extLst>
          </p:cNvPr>
          <p:cNvSpPr/>
          <p:nvPr/>
        </p:nvSpPr>
        <p:spPr>
          <a:xfrm>
            <a:off x="636761" y="3627783"/>
            <a:ext cx="4227470" cy="12406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82880" indent="-182880" algn="l">
              <a:lnSpc>
                <a:spcPct val="119000"/>
              </a:lnSpc>
              <a:buSzPct val="100000"/>
              <a:buChar char="•"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Положительный экономический эффект достигается при использовании дополнительных стимулов, включая продажу единиц сокращённых выбросов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19000"/>
              </a:lnSpc>
              <a:buSzPct val="100000"/>
              <a:buChar char="•"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Объединение утилизации метана и рекуперации тепла выхлопных газов повышает операционную эффективность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19000"/>
              </a:lnSpc>
              <a:buSzPct val="100000"/>
              <a:buChar char="•"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концентрации метана более 25% утилизация становится экономически эффективной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4">
            <a:extLst>
              <a:ext uri="{FF2B5EF4-FFF2-40B4-BE49-F238E27FC236}">
                <a16:creationId xmlns:a16="http://schemas.microsoft.com/office/drawing/2014/main" id="{CD3C7C9F-3B78-FB49-B75A-364F02BC03C8}"/>
              </a:ext>
            </a:extLst>
          </p:cNvPr>
          <p:cNvSpPr/>
          <p:nvPr/>
        </p:nvSpPr>
        <p:spPr>
          <a:xfrm>
            <a:off x="5118755" y="3388244"/>
            <a:ext cx="342621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Синергетический эффект</a:t>
            </a:r>
            <a:endParaRPr lang="en-US" sz="12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5">
            <a:extLst>
              <a:ext uri="{FF2B5EF4-FFF2-40B4-BE49-F238E27FC236}">
                <a16:creationId xmlns:a16="http://schemas.microsoft.com/office/drawing/2014/main" id="{7F1629CA-C863-125C-B5BA-1DCB5FCFF39D}"/>
              </a:ext>
            </a:extLst>
          </p:cNvPr>
          <p:cNvSpPr/>
          <p:nvPr/>
        </p:nvSpPr>
        <p:spPr>
          <a:xfrm>
            <a:off x="5118755" y="3627783"/>
            <a:ext cx="3426212" cy="6721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1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Комплексный подход, объединяющий дегазацию, утилизацию метана в газопоршневых установках и рекуперацию тепла выхлопных газов, обеспечивает максимальную экономическую и экологическую отдачу от каждой единицы извлечённого газа.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E7BE7-AC20-B10F-22BA-B9CEA7D9F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28D86A7-A542-0579-20F5-983A34F89D7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268CDB-CEC9-A33C-85E6-801624473C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375" y="9427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7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1603</TotalTime>
  <Words>1056</Words>
  <Application>Microsoft Macintosh PowerPoint</Application>
  <PresentationFormat>Экран (16:9)</PresentationFormat>
  <Paragraphs>138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43</cp:revision>
  <dcterms:created xsi:type="dcterms:W3CDTF">2026-05-17T11:18:59Z</dcterms:created>
  <dcterms:modified xsi:type="dcterms:W3CDTF">2026-08-10T13:36:48Z</dcterms:modified>
</cp:coreProperties>
</file>