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70" r:id="rId8"/>
    <p:sldId id="261" r:id="rId9"/>
    <p:sldId id="27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55B0-93C8-36CD-B69B-70104648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E4694B-C654-F05C-75E0-848FE4A31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63729C-7608-62D3-EBD3-58BF50967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DB3C-078E-6B70-1371-FDD341070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24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51248-0B1B-5C4D-4891-3752C3890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A5FBEA-C840-8A98-DFAD-11753BE22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65E2E9-0FE0-B728-9885-E6AC5565A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E07C1-6CA6-793E-291F-BE8BC3B474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00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87155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8. Мировая и национальная сырьевая политика: стратегии импортозамещения и экспортного потенциала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Что такое критическое сырьё (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critical raw materials)?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Какие минералы входят в перечни критического сырья для ЕС, США, Китая и России?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Каковы основные направления стратегий импортозамещения в металлургии Казахстана? </a:t>
            </a:r>
            <a:endParaRPr lang="en-US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Какую роль играют государственные резервы полезных ископаемых и специальные инвестиционные контракты (СПИК) в обеспечении рационального недропользования?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 санкционное давление и изменение логистических цепочек влияют на сырьевую политику Казахстана? Какие альтернативные маршруты транспортировки развиваются?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чём заключаются ключевые отличия сырьевых стратегий Финляндии, Австралии и Канады? Какие подходы каждой из этих стран могли бы быть адаптированы для Казахстана?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031977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Critical Raw Materials Act (CRMA) – European Commission, 2025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Final 2025 List of Critical Minerals – U.S. Department of the Interior, November 2025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Китайский перечень стратегических минеральных ресурсов –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Frontiers, 2025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Перечень стратегического минерального сырья РФ – Российская академия наук, 2025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Казахстан: редкие и редкоземельные металлы – 24.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kz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2025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Стратегия импортозамещения в металлургии Казахстана –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inform.kz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2025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Государственный учёт запасов полезных ископаемых Казахстана –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tengrinews.kz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2026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8.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Влияние санкций на металлургию Казахстана –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Kursiv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2026</a:t>
            </a:r>
          </a:p>
          <a:p>
            <a:pPr algn="l">
              <a:lnSpc>
                <a:spcPct val="132000"/>
              </a:lnSpc>
              <a:buSzPct val="100000"/>
            </a:pP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463680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979736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проанализировать позиционирование стран (Россия, Казахстан, Китай, США) на рынках минерального сырья и направления рациональной политики.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059566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2417945"/>
            <a:ext cx="175372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Критическое сырьё (</a:t>
            </a:r>
            <a:r>
              <a:rPr lang="en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critical raw materials)</a:t>
            </a: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2854234"/>
            <a:ext cx="175372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Перечень для ЕС, США, Китая, РФ</a:t>
            </a: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2483764" y="2059566"/>
            <a:ext cx="22954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2483765" y="2302752"/>
            <a:ext cx="1922922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2468267" y="2417945"/>
            <a:ext cx="192292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Стратегии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2483765" y="2613094"/>
            <a:ext cx="192292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Увеличение глубины переработки внутри страны, поддержка вторичной металлургии</a:t>
            </a: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4530055" y="2059566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4530055" y="2302752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4530055" y="2417945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Роль государственных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резервов и специальных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инвестиционных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контрактов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4530055" y="3300073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СПИК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2306621"/>
            <a:ext cx="182855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E261D490-33F7-39A5-578B-7B15AD59A000}"/>
              </a:ext>
            </a:extLst>
          </p:cNvPr>
          <p:cNvSpPr/>
          <p:nvPr/>
        </p:nvSpPr>
        <p:spPr>
          <a:xfrm>
            <a:off x="6751479" y="2056986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DB1B52-B6BF-3BA5-04F1-456C9B636914}"/>
              </a:ext>
            </a:extLst>
          </p:cNvPr>
          <p:cNvSpPr/>
          <p:nvPr/>
        </p:nvSpPr>
        <p:spPr>
          <a:xfrm>
            <a:off x="6751479" y="2300172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6A2193B0-B9E7-DA71-040B-E89D29F0ED6B}"/>
              </a:ext>
            </a:extLst>
          </p:cNvPr>
          <p:cNvSpPr/>
          <p:nvPr/>
        </p:nvSpPr>
        <p:spPr>
          <a:xfrm>
            <a:off x="6751479" y="2415365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Влияние санкций и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сравнительный анализ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сырьевых стратегий 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96BC2A3E-3819-D834-07D2-798A383FC3ED}"/>
              </a:ext>
            </a:extLst>
          </p:cNvPr>
          <p:cNvSpPr/>
          <p:nvPr/>
        </p:nvSpPr>
        <p:spPr>
          <a:xfrm>
            <a:off x="6751482" y="3097378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Изменение логистических цепочек на рациональное использование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236025" y="244607"/>
            <a:ext cx="872021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Критическое сырьё (</a:t>
            </a:r>
            <a:r>
              <a:rPr lang="en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critical raw materials)</a:t>
            </a:r>
          </a:p>
          <a:p>
            <a:pPr algn="ctr"/>
            <a:endParaRPr lang="en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A3E2521A-DE07-5A29-76B8-E99771C47998}"/>
              </a:ext>
            </a:extLst>
          </p:cNvPr>
          <p:cNvSpPr/>
          <p:nvPr/>
        </p:nvSpPr>
        <p:spPr>
          <a:xfrm>
            <a:off x="565685" y="2109246"/>
            <a:ext cx="9525" cy="364257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AA0E47B6-DA25-635D-186F-109AA051AAA8}"/>
              </a:ext>
            </a:extLst>
          </p:cNvPr>
          <p:cNvSpPr/>
          <p:nvPr/>
        </p:nvSpPr>
        <p:spPr>
          <a:xfrm>
            <a:off x="5958334" y="950283"/>
            <a:ext cx="8063954" cy="271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Что такое критическое сырьё?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80895CD5-294D-23A1-1474-35067E34C6C6}"/>
              </a:ext>
            </a:extLst>
          </p:cNvPr>
          <p:cNvSpPr/>
          <p:nvPr/>
        </p:nvSpPr>
        <p:spPr>
          <a:xfrm>
            <a:off x="5958334" y="1299845"/>
            <a:ext cx="265033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Ключевое определение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A10D9F78-6BF5-E024-EBAF-F3D0A49E5E93}"/>
              </a:ext>
            </a:extLst>
          </p:cNvPr>
          <p:cNvSpPr/>
          <p:nvPr/>
        </p:nvSpPr>
        <p:spPr>
          <a:xfrm>
            <a:off x="5958334" y="1511702"/>
            <a:ext cx="2650331" cy="738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Минеральные ресурсы с 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высокой экономической значимостью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риском нарушения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поставок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материалы, без которых современная промышленность не может функционировать.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0C9E13BD-6673-AC67-D807-CB7C6B508C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51816" y="2912010"/>
            <a:ext cx="2779004" cy="777533"/>
          </a:xfrm>
          <a:prstGeom prst="rect">
            <a:avLst/>
          </a:prstGeom>
        </p:spPr>
      </p:pic>
      <p:sp>
        <p:nvSpPr>
          <p:cNvPr id="13" name="Text 3">
            <a:extLst>
              <a:ext uri="{FF2B5EF4-FFF2-40B4-BE49-F238E27FC236}">
                <a16:creationId xmlns:a16="http://schemas.microsoft.com/office/drawing/2014/main" id="{FA728BF5-AC2F-35DF-F2F3-2ADEED2869EF}"/>
              </a:ext>
            </a:extLst>
          </p:cNvPr>
          <p:cNvSpPr/>
          <p:nvPr/>
        </p:nvSpPr>
        <p:spPr>
          <a:xfrm>
            <a:off x="6131748" y="3034794"/>
            <a:ext cx="2568365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Зелёная энергетика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637D2CF9-349F-A6A7-E8F4-B45D597E725B}"/>
              </a:ext>
            </a:extLst>
          </p:cNvPr>
          <p:cNvSpPr/>
          <p:nvPr/>
        </p:nvSpPr>
        <p:spPr>
          <a:xfrm>
            <a:off x="6131748" y="3216141"/>
            <a:ext cx="2568365" cy="295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Становятся стратегическими в условиях глобального энергоперехода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C15DAEA6-F808-1883-BDFB-FEA0BB8E03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58334" y="3835218"/>
            <a:ext cx="2791689" cy="777533"/>
          </a:xfrm>
          <a:prstGeom prst="rect">
            <a:avLst/>
          </a:prstGeom>
        </p:spPr>
      </p:pic>
      <p:sp>
        <p:nvSpPr>
          <p:cNvPr id="16" name="Text 5">
            <a:extLst>
              <a:ext uri="{FF2B5EF4-FFF2-40B4-BE49-F238E27FC236}">
                <a16:creationId xmlns:a16="http://schemas.microsoft.com/office/drawing/2014/main" id="{C0F751A9-C3CA-1F77-800D-49C5BD508C97}"/>
              </a:ext>
            </a:extLst>
          </p:cNvPr>
          <p:cNvSpPr/>
          <p:nvPr/>
        </p:nvSpPr>
        <p:spPr>
          <a:xfrm>
            <a:off x="6047147" y="3958002"/>
            <a:ext cx="2580093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Динамичные списки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F28E29A6-6F1C-AD74-967F-53F7138CFF91}"/>
              </a:ext>
            </a:extLst>
          </p:cNvPr>
          <p:cNvSpPr/>
          <p:nvPr/>
        </p:nvSpPr>
        <p:spPr>
          <a:xfrm>
            <a:off x="6047147" y="4139349"/>
            <a:ext cx="2580093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Постоянно расширяются и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обновляются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4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мере изменения спроса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 descr="Рис. 2 Ведущие мировые поставщики критически важных сырьевых материалов, % Источник: [1] Fig. 2 Leading supplier countries of critical raw materials (%) Source: [1]">
            <a:extLst>
              <a:ext uri="{FF2B5EF4-FFF2-40B4-BE49-F238E27FC236}">
                <a16:creationId xmlns:a16="http://schemas.microsoft.com/office/drawing/2014/main" id="{B2344C2C-88C0-2B62-F801-08E5F833D8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758" y="920081"/>
            <a:ext cx="5322124" cy="325750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660A12C-64D9-D9D1-FB6A-C6E0E5D5517A}"/>
              </a:ext>
            </a:extLst>
          </p:cNvPr>
          <p:cNvSpPr txBox="1"/>
          <p:nvPr/>
        </p:nvSpPr>
        <p:spPr>
          <a:xfrm>
            <a:off x="830364" y="4118173"/>
            <a:ext cx="44545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1 -</a:t>
            </a:r>
            <a:r>
              <a:rPr lang="ru-KZ" sz="11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Ведущие мировые поставщики критически важных </a:t>
            </a:r>
          </a:p>
          <a:p>
            <a:pPr algn="ctr"/>
            <a:r>
              <a:rPr lang="ru-KZ" sz="11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сырьевых материалов, % Источник: </a:t>
            </a:r>
            <a:r>
              <a:rPr lang="en" sz="11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en" sz="11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/10.2873/11619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1F2C66B-91C3-B521-4563-F49E729B2126}"/>
              </a:ext>
            </a:extLst>
          </p:cNvPr>
          <p:cNvSpPr/>
          <p:nvPr/>
        </p:nvSpPr>
        <p:spPr>
          <a:xfrm>
            <a:off x="-4840039" y="1406781"/>
            <a:ext cx="9525" cy="333375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pic>
        <p:nvPicPr>
          <p:cNvPr id="7" name="Рисунок 6" descr="Рис. 1 Крупнейшие поставщики критически важных сырьевых материалов в ЕС Источник: Critical Raw Materials Resilience: Charting a Path Towards Greater Security and Sustainability. Brussels, 03.09.2020. Available at: https://eur-lex.europa.eu/legalcontent/ EN/TXT/PDF/?uri=CELEX:52020DC 0474&amp;from=EN Fig. 1 Major supplier countries of critical raw materials to the EU Source: Critical Raw Materials Resilience: Charting a Path Towards Greater Security and Sustainability. Brussels, 03.09.2020. Available at: https://eur-lex.europa.eu/ legal-content/EN/TXT/PDF/?uri=CELEX:52 020DC0474&amp;from=EN">
            <a:extLst>
              <a:ext uri="{FF2B5EF4-FFF2-40B4-BE49-F238E27FC236}">
                <a16:creationId xmlns:a16="http://schemas.microsoft.com/office/drawing/2014/main" id="{7210DB43-E2AC-59FB-07F1-4D150EB91A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115" y="790414"/>
            <a:ext cx="5456930" cy="3028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52667B-F6A2-FD7D-30CE-4E1A35A55199}"/>
              </a:ext>
            </a:extLst>
          </p:cNvPr>
          <p:cNvSpPr txBox="1"/>
          <p:nvPr/>
        </p:nvSpPr>
        <p:spPr>
          <a:xfrm>
            <a:off x="222220" y="3807838"/>
            <a:ext cx="5447405" cy="102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Крупнейшие поставщики критически важных сырьевых материалов в ЕС </a:t>
            </a:r>
          </a:p>
          <a:p>
            <a:pPr algn="ctr"/>
            <a:r>
              <a:rPr lang="ru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Источник: Critical Raw Materials Resilience: Charting a Path Towards Greater Security and Sustainability. Brussels, 03.09.2020. Available at: https://eur-lex.europa.eu/legalcontent/ EN/TXT/PDF/?uri=CELEX:52020DC 0474&amp;from=EN Источник: https://mining-media.ru/ru/article/newtech/17499-rol-kriticheski-vazhnykh-syrevykh-materialov-v-usloviyakh-ekonomicheskoj-neopredelennosti-opyt-es</a:t>
            </a:r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E1C39157-0B26-33C1-C848-7CB25AA15AE4}"/>
              </a:ext>
            </a:extLst>
          </p:cNvPr>
          <p:cNvSpPr/>
          <p:nvPr/>
        </p:nvSpPr>
        <p:spPr>
          <a:xfrm>
            <a:off x="301115" y="309122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Критическое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сырьё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для стран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</a:t>
            </a:r>
            <a:r>
              <a:rPr lang="ru-RU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вросоюза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Таблица 1 Критические важные сырьевые материалы для ЕС в 2020 г. Table 1 Critical raw materials for the EU in 2020">
            <a:extLst>
              <a:ext uri="{FF2B5EF4-FFF2-40B4-BE49-F238E27FC236}">
                <a16:creationId xmlns:a16="http://schemas.microsoft.com/office/drawing/2014/main" id="{AB955E35-843E-2423-249A-95C3832D2C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8045" y="790414"/>
            <a:ext cx="3225800" cy="2552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30EAFA-D2FE-8E02-A528-E70D6EC17750}"/>
              </a:ext>
            </a:extLst>
          </p:cNvPr>
          <p:cNvSpPr txBox="1"/>
          <p:nvPr/>
        </p:nvSpPr>
        <p:spPr>
          <a:xfrm>
            <a:off x="5692392" y="3344100"/>
            <a:ext cx="329145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мировых поставок критически важных материалов подтверждает, что Китай является крупнейшим поставщиком нескольких важнейших видов сырья. Другие страны также являются важными мировыми поставщиками конкретных материалов. Например, Россия и Южная Африка являются крупнейшими мировыми поставщиками металлов платиновой группы, США – бериллия, а Бразилия – ниобия. Что касается общего количества </a:t>
            </a:r>
            <a:r>
              <a:rPr lang="e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CRM,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Китай является основным мировым поставщиком 66% критически важных видов сырья. </a:t>
            </a:r>
            <a:endParaRPr lang="ru-KZ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E0D1C2-CB7C-74C2-D47B-AB1C51D20F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5085" y="82549"/>
            <a:ext cx="7732371" cy="49789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8" name="Text 0">
            <a:extLst>
              <a:ext uri="{FF2B5EF4-FFF2-40B4-BE49-F238E27FC236}">
                <a16:creationId xmlns:a16="http://schemas.microsoft.com/office/drawing/2014/main" id="{51E1BEFE-87B6-042D-D190-E7C30F8D307B}"/>
              </a:ext>
            </a:extLst>
          </p:cNvPr>
          <p:cNvSpPr/>
          <p:nvPr/>
        </p:nvSpPr>
        <p:spPr>
          <a:xfrm>
            <a:off x="540023" y="456530"/>
            <a:ext cx="8063954" cy="367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Казахстан: ресурсный потенциал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1">
            <a:extLst>
              <a:ext uri="{FF2B5EF4-FFF2-40B4-BE49-F238E27FC236}">
                <a16:creationId xmlns:a16="http://schemas.microsoft.com/office/drawing/2014/main" id="{0BC2D255-83D7-9C43-182E-7D478AA9F586}"/>
              </a:ext>
            </a:extLst>
          </p:cNvPr>
          <p:cNvSpPr/>
          <p:nvPr/>
        </p:nvSpPr>
        <p:spPr>
          <a:xfrm>
            <a:off x="540023" y="2770956"/>
            <a:ext cx="2571155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Производство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2">
            <a:extLst>
              <a:ext uri="{FF2B5EF4-FFF2-40B4-BE49-F238E27FC236}">
                <a16:creationId xmlns:a16="http://schemas.microsoft.com/office/drawing/2014/main" id="{C8F04C89-E795-D455-6D27-556065F2966D}"/>
              </a:ext>
            </a:extLst>
          </p:cNvPr>
          <p:cNvSpPr/>
          <p:nvPr/>
        </p:nvSpPr>
        <p:spPr>
          <a:xfrm>
            <a:off x="540023" y="3038847"/>
            <a:ext cx="2571155" cy="689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Бериллий, тантал, ниобий, скандий, титан, рений, </a:t>
            </a:r>
            <a:r>
              <a:rPr lang="en-US" sz="115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осмий</a:t>
            </a: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5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уникальный</a:t>
            </a: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спектр редких металлов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3">
            <a:extLst>
              <a:ext uri="{FF2B5EF4-FFF2-40B4-BE49-F238E27FC236}">
                <a16:creationId xmlns:a16="http://schemas.microsoft.com/office/drawing/2014/main" id="{59507186-5421-9653-BA45-E3091D8C1D43}"/>
              </a:ext>
            </a:extLst>
          </p:cNvPr>
          <p:cNvSpPr/>
          <p:nvPr/>
        </p:nvSpPr>
        <p:spPr>
          <a:xfrm>
            <a:off x="3286348" y="2770956"/>
            <a:ext cx="2571229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Мировые позиции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4">
            <a:extLst>
              <a:ext uri="{FF2B5EF4-FFF2-40B4-BE49-F238E27FC236}">
                <a16:creationId xmlns:a16="http://schemas.microsoft.com/office/drawing/2014/main" id="{883AACD9-1433-FADE-E92A-0ADCF6A892F9}"/>
              </a:ext>
            </a:extLst>
          </p:cNvPr>
          <p:cNvSpPr/>
          <p:nvPr/>
        </p:nvSpPr>
        <p:spPr>
          <a:xfrm>
            <a:off x="3286348" y="3038847"/>
            <a:ext cx="2571229" cy="689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Входит в десятку крупнейших производителей по меди, цинку, вольфраму и хрому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DB82831-1934-D46D-9378-4CD5E875C93D}"/>
              </a:ext>
            </a:extLst>
          </p:cNvPr>
          <p:cNvSpPr/>
          <p:nvPr/>
        </p:nvSpPr>
        <p:spPr>
          <a:xfrm>
            <a:off x="6032748" y="2770956"/>
            <a:ext cx="2571155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Вклад в ВВП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ACA77FB8-6F7C-5E60-19C4-4C259FC54EFD}"/>
              </a:ext>
            </a:extLst>
          </p:cNvPr>
          <p:cNvSpPr/>
          <p:nvPr/>
        </p:nvSpPr>
        <p:spPr>
          <a:xfrm>
            <a:off x="6032748" y="3038847"/>
            <a:ext cx="2571155" cy="459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Горнодобывающий </a:t>
            </a:r>
            <a:r>
              <a:rPr lang="en-US" sz="115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сектор</a:t>
            </a: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5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12% ВВП</a:t>
            </a: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страны (16,1 трлн тенге)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Shape 7">
            <a:extLst>
              <a:ext uri="{FF2B5EF4-FFF2-40B4-BE49-F238E27FC236}">
                <a16:creationId xmlns:a16="http://schemas.microsoft.com/office/drawing/2014/main" id="{DD3CA8BE-1972-AFFD-E0F9-F9BC209D63F0}"/>
              </a:ext>
            </a:extLst>
          </p:cNvPr>
          <p:cNvSpPr/>
          <p:nvPr/>
        </p:nvSpPr>
        <p:spPr>
          <a:xfrm>
            <a:off x="540023" y="3885679"/>
            <a:ext cx="2594521" cy="801216"/>
          </a:xfrm>
          <a:prstGeom prst="roundRect">
            <a:avLst>
              <a:gd name="adj" fmla="val 7710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49" name="Text 8">
            <a:extLst>
              <a:ext uri="{FF2B5EF4-FFF2-40B4-BE49-F238E27FC236}">
                <a16:creationId xmlns:a16="http://schemas.microsoft.com/office/drawing/2014/main" id="{491E8F3E-E2A3-2754-ECC2-68F04B8B132F}"/>
              </a:ext>
            </a:extLst>
          </p:cNvPr>
          <p:cNvSpPr/>
          <p:nvPr/>
        </p:nvSpPr>
        <p:spPr>
          <a:xfrm>
            <a:off x="691828" y="4037484"/>
            <a:ext cx="2290911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Вольфрам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9">
            <a:extLst>
              <a:ext uri="{FF2B5EF4-FFF2-40B4-BE49-F238E27FC236}">
                <a16:creationId xmlns:a16="http://schemas.microsoft.com/office/drawing/2014/main" id="{57C6F910-2D01-8FBB-D2AB-9E8BAF5BBB13}"/>
              </a:ext>
            </a:extLst>
          </p:cNvPr>
          <p:cNvSpPr/>
          <p:nvPr/>
        </p:nvSpPr>
        <p:spPr>
          <a:xfrm>
            <a:off x="691828" y="4305374"/>
            <a:ext cx="2290911" cy="229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2,4 млн т запасов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Shape 10">
            <a:extLst>
              <a:ext uri="{FF2B5EF4-FFF2-40B4-BE49-F238E27FC236}">
                <a16:creationId xmlns:a16="http://schemas.microsoft.com/office/drawing/2014/main" id="{F898C62B-58B2-BD95-978E-2528DDEB6C6A}"/>
              </a:ext>
            </a:extLst>
          </p:cNvPr>
          <p:cNvSpPr/>
          <p:nvPr/>
        </p:nvSpPr>
        <p:spPr>
          <a:xfrm>
            <a:off x="3274665" y="3885679"/>
            <a:ext cx="2594595" cy="801216"/>
          </a:xfrm>
          <a:prstGeom prst="roundRect">
            <a:avLst>
              <a:gd name="adj" fmla="val 7710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52" name="Text 11">
            <a:extLst>
              <a:ext uri="{FF2B5EF4-FFF2-40B4-BE49-F238E27FC236}">
                <a16:creationId xmlns:a16="http://schemas.microsoft.com/office/drawing/2014/main" id="{A8BC603F-6FF7-9D4E-FFB0-0CA6E11F30A8}"/>
              </a:ext>
            </a:extLst>
          </p:cNvPr>
          <p:cNvSpPr/>
          <p:nvPr/>
        </p:nvSpPr>
        <p:spPr>
          <a:xfrm>
            <a:off x="3426470" y="4037484"/>
            <a:ext cx="2290986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Молибден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12">
            <a:extLst>
              <a:ext uri="{FF2B5EF4-FFF2-40B4-BE49-F238E27FC236}">
                <a16:creationId xmlns:a16="http://schemas.microsoft.com/office/drawing/2014/main" id="{32304EE4-B22F-F367-46F7-9C9F50503181}"/>
              </a:ext>
            </a:extLst>
          </p:cNvPr>
          <p:cNvSpPr/>
          <p:nvPr/>
        </p:nvSpPr>
        <p:spPr>
          <a:xfrm>
            <a:off x="3426470" y="4305374"/>
            <a:ext cx="2290986" cy="229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1,1 млн т запасов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Shape 13">
            <a:extLst>
              <a:ext uri="{FF2B5EF4-FFF2-40B4-BE49-F238E27FC236}">
                <a16:creationId xmlns:a16="http://schemas.microsoft.com/office/drawing/2014/main" id="{BAD790FB-AF3D-0C40-480A-FC730CA4FC61}"/>
              </a:ext>
            </a:extLst>
          </p:cNvPr>
          <p:cNvSpPr/>
          <p:nvPr/>
        </p:nvSpPr>
        <p:spPr>
          <a:xfrm>
            <a:off x="6009382" y="3885679"/>
            <a:ext cx="2594521" cy="801216"/>
          </a:xfrm>
          <a:prstGeom prst="roundRect">
            <a:avLst>
              <a:gd name="adj" fmla="val 7710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55" name="Text 14">
            <a:extLst>
              <a:ext uri="{FF2B5EF4-FFF2-40B4-BE49-F238E27FC236}">
                <a16:creationId xmlns:a16="http://schemas.microsoft.com/office/drawing/2014/main" id="{F1EA2DF0-CA8B-E0F5-0565-9B005F10AB6C}"/>
              </a:ext>
            </a:extLst>
          </p:cNvPr>
          <p:cNvSpPr/>
          <p:nvPr/>
        </p:nvSpPr>
        <p:spPr>
          <a:xfrm>
            <a:off x="6161187" y="4037484"/>
            <a:ext cx="2290911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Литий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15">
            <a:extLst>
              <a:ext uri="{FF2B5EF4-FFF2-40B4-BE49-F238E27FC236}">
                <a16:creationId xmlns:a16="http://schemas.microsoft.com/office/drawing/2014/main" id="{291B9058-6085-4DE2-CA06-1B223D1E16A6}"/>
              </a:ext>
            </a:extLst>
          </p:cNvPr>
          <p:cNvSpPr/>
          <p:nvPr/>
        </p:nvSpPr>
        <p:spPr>
          <a:xfrm>
            <a:off x="6161187" y="4305374"/>
            <a:ext cx="2290911" cy="229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75,6 тыс. т запасов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C59B5-E4C2-4E93-07BB-D5BA0175A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43481B6-65F6-544B-F0A4-2854317354D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41ECC3D1-4192-16B7-F253-E6054C114179}"/>
              </a:ext>
            </a:extLst>
          </p:cNvPr>
          <p:cNvSpPr/>
          <p:nvPr/>
        </p:nvSpPr>
        <p:spPr>
          <a:xfrm>
            <a:off x="540023" y="311720"/>
            <a:ext cx="8063954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2) Стратегия импортозамещения в Казахстане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6B07A3-2164-5E5F-CE84-BCED794446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4698" y="659877"/>
            <a:ext cx="8224394" cy="437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3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D67AB960-DF03-F000-B6F3-406DE0E8DF9B}"/>
              </a:ext>
            </a:extLst>
          </p:cNvPr>
          <p:cNvSpPr/>
          <p:nvPr/>
        </p:nvSpPr>
        <p:spPr>
          <a:xfrm>
            <a:off x="496156" y="255784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) Роль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государственных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резервов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специальных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инвестиционных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контрактов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3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3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 err="1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4547D817-A9B7-39CE-4414-C6BB1AF21F31}"/>
              </a:ext>
            </a:extLst>
          </p:cNvPr>
          <p:cNvSpPr/>
          <p:nvPr/>
        </p:nvSpPr>
        <p:spPr>
          <a:xfrm>
            <a:off x="162948" y="1778863"/>
            <a:ext cx="2251323" cy="421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987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7AE2E9C0-42B1-6470-BC1D-CAF2EBE2CE30}"/>
              </a:ext>
            </a:extLst>
          </p:cNvPr>
          <p:cNvSpPr/>
          <p:nvPr/>
        </p:nvSpPr>
        <p:spPr>
          <a:xfrm>
            <a:off x="162948" y="2164628"/>
            <a:ext cx="2251323" cy="15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есторождений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3">
            <a:extLst>
              <a:ext uri="{FF2B5EF4-FFF2-40B4-BE49-F238E27FC236}">
                <a16:creationId xmlns:a16="http://schemas.microsoft.com/office/drawing/2014/main" id="{6D2214D2-BE76-9AB7-1019-4DBABCC8483F}"/>
              </a:ext>
            </a:extLst>
          </p:cNvPr>
          <p:cNvSpPr/>
          <p:nvPr/>
        </p:nvSpPr>
        <p:spPr>
          <a:xfrm>
            <a:off x="323205" y="2387795"/>
            <a:ext cx="1929802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2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вёрдых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полезных ископаемых на госучёте в Казахстане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4">
            <a:extLst>
              <a:ext uri="{FF2B5EF4-FFF2-40B4-BE49-F238E27FC236}">
                <a16:creationId xmlns:a16="http://schemas.microsoft.com/office/drawing/2014/main" id="{D844E7FF-54A2-7040-5B56-E104B5A3B08C}"/>
              </a:ext>
            </a:extLst>
          </p:cNvPr>
          <p:cNvSpPr/>
          <p:nvPr/>
        </p:nvSpPr>
        <p:spPr>
          <a:xfrm>
            <a:off x="4431868" y="1778863"/>
            <a:ext cx="2251397" cy="421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350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5">
            <a:extLst>
              <a:ext uri="{FF2B5EF4-FFF2-40B4-BE49-F238E27FC236}">
                <a16:creationId xmlns:a16="http://schemas.microsoft.com/office/drawing/2014/main" id="{290A4682-DC08-3AD7-BD5B-0DF10DE43147}"/>
              </a:ext>
            </a:extLst>
          </p:cNvPr>
          <p:cNvSpPr/>
          <p:nvPr/>
        </p:nvSpPr>
        <p:spPr>
          <a:xfrm>
            <a:off x="4431868" y="2164628"/>
            <a:ext cx="2251397" cy="15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ет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угля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6">
            <a:extLst>
              <a:ext uri="{FF2B5EF4-FFF2-40B4-BE49-F238E27FC236}">
                <a16:creationId xmlns:a16="http://schemas.microsoft.com/office/drawing/2014/main" id="{D3DAFD16-5B64-5278-729D-3C429C30E28B}"/>
              </a:ext>
            </a:extLst>
          </p:cNvPr>
          <p:cNvSpPr/>
          <p:nvPr/>
        </p:nvSpPr>
        <p:spPr>
          <a:xfrm>
            <a:off x="4431868" y="2387795"/>
            <a:ext cx="225139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2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азведанных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запасов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2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текущих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темпах добычи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7">
            <a:extLst>
              <a:ext uri="{FF2B5EF4-FFF2-40B4-BE49-F238E27FC236}">
                <a16:creationId xmlns:a16="http://schemas.microsoft.com/office/drawing/2014/main" id="{D12BE19D-5C1C-4D4C-39B3-E0CC5E9A7B30}"/>
              </a:ext>
            </a:extLst>
          </p:cNvPr>
          <p:cNvSpPr/>
          <p:nvPr/>
        </p:nvSpPr>
        <p:spPr>
          <a:xfrm>
            <a:off x="1514945" y="3065266"/>
            <a:ext cx="2251397" cy="421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50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id="{24C5081D-898F-F1C2-3410-A9BA46AB91E5}"/>
              </a:ext>
            </a:extLst>
          </p:cNvPr>
          <p:cNvSpPr/>
          <p:nvPr/>
        </p:nvSpPr>
        <p:spPr>
          <a:xfrm>
            <a:off x="1514945" y="3451031"/>
            <a:ext cx="2251397" cy="15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ет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нефти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9">
            <a:extLst>
              <a:ext uri="{FF2B5EF4-FFF2-40B4-BE49-F238E27FC236}">
                <a16:creationId xmlns:a16="http://schemas.microsoft.com/office/drawing/2014/main" id="{3595DBE6-DB14-55AA-28B8-2B1734C874F8}"/>
              </a:ext>
            </a:extLst>
          </p:cNvPr>
          <p:cNvSpPr/>
          <p:nvPr/>
        </p:nvSpPr>
        <p:spPr>
          <a:xfrm>
            <a:off x="1514945" y="3674199"/>
            <a:ext cx="225139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2000"/>
              </a:lnSpc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азведанных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запасов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22000"/>
              </a:lnSpc>
            </a:pP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текущих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темпах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добычи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Shape 10">
            <a:extLst>
              <a:ext uri="{FF2B5EF4-FFF2-40B4-BE49-F238E27FC236}">
                <a16:creationId xmlns:a16="http://schemas.microsoft.com/office/drawing/2014/main" id="{F19CB737-60AC-77C8-7136-BDA8061E125D}"/>
              </a:ext>
            </a:extLst>
          </p:cNvPr>
          <p:cNvSpPr/>
          <p:nvPr/>
        </p:nvSpPr>
        <p:spPr>
          <a:xfrm>
            <a:off x="323203" y="4242312"/>
            <a:ext cx="8462577" cy="681956"/>
          </a:xfrm>
          <a:prstGeom prst="roundRect">
            <a:avLst>
              <a:gd name="adj" fmla="val 5302"/>
            </a:avLst>
          </a:prstGeom>
          <a:solidFill>
            <a:srgbClr val="E6E6E6"/>
          </a:solidFill>
          <a:ln/>
        </p:spPr>
      </p:sp>
      <p:sp>
        <p:nvSpPr>
          <p:cNvPr id="41" name="Text 11">
            <a:extLst>
              <a:ext uri="{FF2B5EF4-FFF2-40B4-BE49-F238E27FC236}">
                <a16:creationId xmlns:a16="http://schemas.microsoft.com/office/drawing/2014/main" id="{6C40BAD3-5677-D6D1-62E9-F49F164C1847}"/>
              </a:ext>
            </a:extLst>
          </p:cNvPr>
          <p:cNvSpPr/>
          <p:nvPr/>
        </p:nvSpPr>
        <p:spPr>
          <a:xfrm>
            <a:off x="496156" y="4323491"/>
            <a:ext cx="7913516" cy="7474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2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СПИК (специальные инвестиционные контракты)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инструмент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ГЧП: государство предоставляет налоговые преференции в обмен на создание производств и локализацию технологий.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1">
            <a:extLst>
              <a:ext uri="{FF2B5EF4-FFF2-40B4-BE49-F238E27FC236}">
                <a16:creationId xmlns:a16="http://schemas.microsoft.com/office/drawing/2014/main" id="{332F1A43-CACD-C284-8A06-85C3EFE7B605}"/>
              </a:ext>
            </a:extLst>
          </p:cNvPr>
          <p:cNvSpPr/>
          <p:nvPr/>
        </p:nvSpPr>
        <p:spPr>
          <a:xfrm>
            <a:off x="2238420" y="1780432"/>
            <a:ext cx="2251323" cy="421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355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2">
            <a:extLst>
              <a:ext uri="{FF2B5EF4-FFF2-40B4-BE49-F238E27FC236}">
                <a16:creationId xmlns:a16="http://schemas.microsoft.com/office/drawing/2014/main" id="{AE54E9C0-77C5-CA06-207A-7C07FFA896CC}"/>
              </a:ext>
            </a:extLst>
          </p:cNvPr>
          <p:cNvSpPr/>
          <p:nvPr/>
        </p:nvSpPr>
        <p:spPr>
          <a:xfrm>
            <a:off x="2238420" y="2166197"/>
            <a:ext cx="2251323" cy="15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есторождений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3">
            <a:extLst>
              <a:ext uri="{FF2B5EF4-FFF2-40B4-BE49-F238E27FC236}">
                <a16:creationId xmlns:a16="http://schemas.microsoft.com/office/drawing/2014/main" id="{BC664824-F85F-ACC4-3AE3-8056F6787C32}"/>
              </a:ext>
            </a:extLst>
          </p:cNvPr>
          <p:cNvSpPr/>
          <p:nvPr/>
        </p:nvSpPr>
        <p:spPr>
          <a:xfrm>
            <a:off x="2238420" y="2389364"/>
            <a:ext cx="2251323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2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углеводородов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госучёте в Казахстане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B4C96581-81B1-245B-B9DD-EFEEE86F9B2D}"/>
              </a:ext>
            </a:extLst>
          </p:cNvPr>
          <p:cNvSpPr/>
          <p:nvPr/>
        </p:nvSpPr>
        <p:spPr>
          <a:xfrm>
            <a:off x="6601598" y="1780432"/>
            <a:ext cx="2251397" cy="421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r>
              <a:rPr lang="ru-RU" sz="28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4B255EA6-9061-08D5-CDEB-FCDC22BE9E20}"/>
              </a:ext>
            </a:extLst>
          </p:cNvPr>
          <p:cNvSpPr/>
          <p:nvPr/>
        </p:nvSpPr>
        <p:spPr>
          <a:xfrm>
            <a:off x="6601598" y="2166197"/>
            <a:ext cx="2251397" cy="15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ет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золота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158347CC-D909-7525-4E12-D49136E773BB}"/>
              </a:ext>
            </a:extLst>
          </p:cNvPr>
          <p:cNvSpPr/>
          <p:nvPr/>
        </p:nvSpPr>
        <p:spPr>
          <a:xfrm>
            <a:off x="6620452" y="2389364"/>
            <a:ext cx="225139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2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азведанных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запасов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2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текущих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темпах добычи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80A5369-FA16-1E8A-19AD-FFC3346043FA}"/>
              </a:ext>
            </a:extLst>
          </p:cNvPr>
          <p:cNvSpPr txBox="1"/>
          <p:nvPr/>
        </p:nvSpPr>
        <p:spPr>
          <a:xfrm>
            <a:off x="323203" y="1029232"/>
            <a:ext cx="8462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резерв стратегических материалов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инструмент обеспечения экономической безопасности страны. США, например, создают 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Minerals Strategic Reserve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стабилизации рынков критического сырья и повышения уверенности инвесторов. 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7">
            <a:extLst>
              <a:ext uri="{FF2B5EF4-FFF2-40B4-BE49-F238E27FC236}">
                <a16:creationId xmlns:a16="http://schemas.microsoft.com/office/drawing/2014/main" id="{F67D8669-D92A-4A2A-8D53-8D32D791A208}"/>
              </a:ext>
            </a:extLst>
          </p:cNvPr>
          <p:cNvSpPr/>
          <p:nvPr/>
        </p:nvSpPr>
        <p:spPr>
          <a:xfrm>
            <a:off x="3373597" y="3066836"/>
            <a:ext cx="2251397" cy="421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8">
            <a:extLst>
              <a:ext uri="{FF2B5EF4-FFF2-40B4-BE49-F238E27FC236}">
                <a16:creationId xmlns:a16="http://schemas.microsoft.com/office/drawing/2014/main" id="{DF572F50-B616-1244-731D-A351AB4BE78D}"/>
              </a:ext>
            </a:extLst>
          </p:cNvPr>
          <p:cNvSpPr/>
          <p:nvPr/>
        </p:nvSpPr>
        <p:spPr>
          <a:xfrm>
            <a:off x="3373597" y="3452601"/>
            <a:ext cx="2251397" cy="15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ет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меди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9">
            <a:extLst>
              <a:ext uri="{FF2B5EF4-FFF2-40B4-BE49-F238E27FC236}">
                <a16:creationId xmlns:a16="http://schemas.microsoft.com/office/drawing/2014/main" id="{61BEAB6E-3810-B690-7F71-1F5F18F982C7}"/>
              </a:ext>
            </a:extLst>
          </p:cNvPr>
          <p:cNvSpPr/>
          <p:nvPr/>
        </p:nvSpPr>
        <p:spPr>
          <a:xfrm>
            <a:off x="3373597" y="3675769"/>
            <a:ext cx="225139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2000"/>
              </a:lnSpc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азведанных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запасов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22000"/>
              </a:lnSpc>
            </a:pP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текущих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темпах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добычи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7">
            <a:extLst>
              <a:ext uri="{FF2B5EF4-FFF2-40B4-BE49-F238E27FC236}">
                <a16:creationId xmlns:a16="http://schemas.microsoft.com/office/drawing/2014/main" id="{F7016A6D-0DF4-81F2-95C9-5E60432C7822}"/>
              </a:ext>
            </a:extLst>
          </p:cNvPr>
          <p:cNvSpPr/>
          <p:nvPr/>
        </p:nvSpPr>
        <p:spPr>
          <a:xfrm>
            <a:off x="5288809" y="3068404"/>
            <a:ext cx="2251397" cy="421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156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8">
            <a:extLst>
              <a:ext uri="{FF2B5EF4-FFF2-40B4-BE49-F238E27FC236}">
                <a16:creationId xmlns:a16="http://schemas.microsoft.com/office/drawing/2014/main" id="{2B1E7564-8056-CB15-8B5D-35BD2D6E6460}"/>
              </a:ext>
            </a:extLst>
          </p:cNvPr>
          <p:cNvSpPr/>
          <p:nvPr/>
        </p:nvSpPr>
        <p:spPr>
          <a:xfrm>
            <a:off x="5288809" y="3454169"/>
            <a:ext cx="2251397" cy="15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ет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свинца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9">
            <a:extLst>
              <a:ext uri="{FF2B5EF4-FFF2-40B4-BE49-F238E27FC236}">
                <a16:creationId xmlns:a16="http://schemas.microsoft.com/office/drawing/2014/main" id="{94E1C563-B78B-A22A-43F8-9E4829AA422C}"/>
              </a:ext>
            </a:extLst>
          </p:cNvPr>
          <p:cNvSpPr/>
          <p:nvPr/>
        </p:nvSpPr>
        <p:spPr>
          <a:xfrm>
            <a:off x="5288809" y="3677337"/>
            <a:ext cx="225139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2000"/>
              </a:lnSpc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азведанных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запасов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22000"/>
              </a:lnSpc>
            </a:pP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текущих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темпах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добычи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C2B2C-8FC9-3D87-E81E-4483EBFAC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A3A3240-9CEC-9C9B-0A11-D46A7C9A6C56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46BC8C-9553-D525-3687-C55C7314CE2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6816" y="81974"/>
            <a:ext cx="8733272" cy="492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50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</TotalTime>
  <Words>793</Words>
  <Application>Microsoft Macintosh PowerPoint</Application>
  <PresentationFormat>Экран (16:9)</PresentationFormat>
  <Paragraphs>124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47</cp:revision>
  <dcterms:created xsi:type="dcterms:W3CDTF">2026-05-17T11:18:59Z</dcterms:created>
  <dcterms:modified xsi:type="dcterms:W3CDTF">2026-08-10T13:46:31Z</dcterms:modified>
</cp:coreProperties>
</file>