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647673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Техногенные месторождения 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объект рационального природопользования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Дайте определение техногенного месторождения.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Что включает в себя геотехнологический аудит техногенных объектов? Каковы цели опробования, картирования и оценки запасов?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Опишите технологии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доизвлечения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металлов из лежалых хвостов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 вскрышные породы перерабатываются в строительные материалы?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Каков масштаб накопления техногенных образований в Казахстане и каков текущий уровень их переработки? Какие законодательные барьеры препятствуют развитию этой отрасли?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Приведите примеры успешной переработки техногенных образований в России (Норильск) и в других странах.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некондиционных медно-никелевых руд и техногенных образований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portal.tpu.ru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Горячев А.А., Дубровина В.Н., Невзорова Ю.В., Макаров Д.В.,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Компанченко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А.А. Комплексная переработка лежалых хвостов обогащения медно-никелевых руд с извлечением цветных металлов и получением сульфата железа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Разработка подхода к извлечению цветных металлов из лежалых медно-никелевых хвостов методом кучного выщелачивания // Экология и промышленность России. - 2025. Т. 29, № 9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Kazakhstan Eyes Industrial Revolution Through Waste Mineral Reprocessing // MINEX Eurasia, 2025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Перспективы освоения техногенных минеральных образований Казахстана //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AGMP News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Mine waste and its recycling in Kazakhstan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pure.skku.edu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проанализировать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ресурсный потенциал отходов горного производства, изучить методы их оценки, технологии переработки и мировой опыт вовлечения техногенных образований в хозяйственный оборот.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7506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33443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техногенных образований 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3086703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 обогащения, вскрышные породы, шлаки металлургии,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золошлаки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ТЭС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75064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18250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33443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Геотехнологический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аудит техногенных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объектов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078045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Опробование, картирование, оценка запасов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99796" y="207506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99796" y="231825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99796" y="243344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Технологии </a:t>
            </a:r>
            <a:r>
              <a:rPr lang="ru-RU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доизвлечения</a:t>
            </a: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металлов из лежалых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хвостов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99796" y="3075349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Биовыщелачивание, гравитационная сепарация, флотация с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механоактивацией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22119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7248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1567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3086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Переработка вскрышных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пород в строительные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материалы 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088266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Щебень, песок, цементные смеси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Классификация техногенных образований 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B3110A-647A-E9C3-0270-E11C0CD4AC48}"/>
              </a:ext>
            </a:extLst>
          </p:cNvPr>
          <p:cNvSpPr txBox="1"/>
          <p:nvPr/>
        </p:nvSpPr>
        <p:spPr>
          <a:xfrm>
            <a:off x="4764265" y="4702398"/>
            <a:ext cx="37607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и попутные компоненты</a:t>
            </a: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3624DEBB-3AD4-8F4E-9A40-AC82D523C2F9}"/>
              </a:ext>
            </a:extLst>
          </p:cNvPr>
          <p:cNvSpPr/>
          <p:nvPr/>
        </p:nvSpPr>
        <p:spPr>
          <a:xfrm>
            <a:off x="321589" y="867787"/>
            <a:ext cx="2344119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1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Техногенные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месторождения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представляют собой скопления минеральных веществ, образовавшиеся в результате антропогенной деятельности, промышленное использование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которых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металлов и других ценных компонентов, получение топлива и строительных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материалов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экономически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целесообразно и технически возможно.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FD815797-2D81-CB3A-F646-EB9B795675CB}"/>
              </a:ext>
            </a:extLst>
          </p:cNvPr>
          <p:cNvSpPr/>
          <p:nvPr/>
        </p:nvSpPr>
        <p:spPr>
          <a:xfrm>
            <a:off x="321589" y="2642808"/>
            <a:ext cx="2344119" cy="1076784"/>
          </a:xfrm>
          <a:prstGeom prst="roundRect">
            <a:avLst>
              <a:gd name="adj" fmla="val 482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C2AECE99-129A-010D-8B2B-5F32C6F210AE}"/>
              </a:ext>
            </a:extLst>
          </p:cNvPr>
          <p:cNvSpPr/>
          <p:nvPr/>
        </p:nvSpPr>
        <p:spPr>
          <a:xfrm>
            <a:off x="438541" y="2774521"/>
            <a:ext cx="358140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Масштаб ресурсного потенциала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845EA7E4-EEF2-8275-9A56-1D43C14CE996}"/>
              </a:ext>
            </a:extLst>
          </p:cNvPr>
          <p:cNvSpPr/>
          <p:nvPr/>
        </p:nvSpPr>
        <p:spPr>
          <a:xfrm>
            <a:off x="438541" y="3053797"/>
            <a:ext cx="2227167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12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Суммарное количество ценных компонентов в отходах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 лет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сопоставимо с ежегодно добываемыми рудами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BECC219A-609D-CFBE-B127-65A346DEFBEA}"/>
              </a:ext>
            </a:extLst>
          </p:cNvPr>
          <p:cNvSpPr/>
          <p:nvPr/>
        </p:nvSpPr>
        <p:spPr>
          <a:xfrm>
            <a:off x="321589" y="3825464"/>
            <a:ext cx="2344119" cy="1076784"/>
          </a:xfrm>
          <a:prstGeom prst="roundRect">
            <a:avLst>
              <a:gd name="adj" fmla="val 482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18E80099-3EFC-4716-2362-E5BC94A2D31B}"/>
              </a:ext>
            </a:extLst>
          </p:cNvPr>
          <p:cNvSpPr/>
          <p:nvPr/>
        </p:nvSpPr>
        <p:spPr>
          <a:xfrm>
            <a:off x="477263" y="3981137"/>
            <a:ext cx="2156633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2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Стратегическое значение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37AF4DEB-EB1D-7429-5ABC-62C81C7ABE90}"/>
              </a:ext>
            </a:extLst>
          </p:cNvPr>
          <p:cNvSpPr/>
          <p:nvPr/>
        </p:nvSpPr>
        <p:spPr>
          <a:xfrm>
            <a:off x="477263" y="4260413"/>
            <a:ext cx="2156633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12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Уникальный источник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редких и рассеянных металлов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дефицитных в первичном минеральном сырье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64167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2) Геотехнологический  аудит техногенных объектов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F8460B9-F703-5499-B27D-6E2ABED8E0CB}"/>
              </a:ext>
            </a:extLst>
          </p:cNvPr>
          <p:cNvSpPr/>
          <p:nvPr/>
        </p:nvSpPr>
        <p:spPr>
          <a:xfrm>
            <a:off x="603796" y="899443"/>
            <a:ext cx="839360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Комплексный аудит включает три основных взаимосвязанных этапа, обеспечивающих достоверную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оценку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ресурсного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потенциала объекта.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837000F-83C8-88F3-A9B3-F17BEAB793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96" y="1021683"/>
            <a:ext cx="7936409" cy="3130897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0F72118F-B204-9A3B-4174-5B84B241AEFD}"/>
              </a:ext>
            </a:extLst>
          </p:cNvPr>
          <p:cNvSpPr/>
          <p:nvPr/>
        </p:nvSpPr>
        <p:spPr>
          <a:xfrm>
            <a:off x="1940456" y="2106003"/>
            <a:ext cx="1374727" cy="171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Опробование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AC9808E-EF57-23D6-2478-3A231ABE570E}"/>
              </a:ext>
            </a:extLst>
          </p:cNvPr>
          <p:cNvSpPr/>
          <p:nvPr/>
        </p:nvSpPr>
        <p:spPr>
          <a:xfrm>
            <a:off x="1838426" y="2338943"/>
            <a:ext cx="1578788" cy="30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Отбор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проб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лабораторный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анализ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оценка технологических свойств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A2A4F4C-DE5D-940C-9282-C95B2E55C559}"/>
              </a:ext>
            </a:extLst>
          </p:cNvPr>
          <p:cNvSpPr/>
          <p:nvPr/>
        </p:nvSpPr>
        <p:spPr>
          <a:xfrm>
            <a:off x="3903261" y="2108211"/>
            <a:ext cx="1374727" cy="171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Картирование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E418E11-8C1D-6315-ED99-A0B138BB7A8A}"/>
              </a:ext>
            </a:extLst>
          </p:cNvPr>
          <p:cNvSpPr/>
          <p:nvPr/>
        </p:nvSpPr>
        <p:spPr>
          <a:xfrm>
            <a:off x="3801230" y="2341150"/>
            <a:ext cx="1578788" cy="30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Топографическая съёмка, геологическое картирование и построение трёхмерных геолого-математических моделей  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076CB30-8776-0E4D-F140-2BEE8AC546BF}"/>
              </a:ext>
            </a:extLst>
          </p:cNvPr>
          <p:cNvSpPr/>
          <p:nvPr/>
        </p:nvSpPr>
        <p:spPr>
          <a:xfrm>
            <a:off x="5888977" y="2106003"/>
            <a:ext cx="1374727" cy="171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запасов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BE31529-AC8F-B06E-C44F-F50EE88356D8}"/>
              </a:ext>
            </a:extLst>
          </p:cNvPr>
          <p:cNvSpPr/>
          <p:nvPr/>
        </p:nvSpPr>
        <p:spPr>
          <a:xfrm>
            <a:off x="5786947" y="2338943"/>
            <a:ext cx="1578787" cy="30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1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геологической изученности объекта, технологической изученности, экономической целесообразности</a:t>
            </a:r>
          </a:p>
          <a:p>
            <a:pPr marL="0" indent="0" algn="ctr">
              <a:lnSpc>
                <a:spcPct val="91000"/>
              </a:lnSpc>
              <a:buNone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89C0A615-7235-61EA-1883-9F01476AC17C}"/>
              </a:ext>
            </a:extLst>
          </p:cNvPr>
          <p:cNvSpPr/>
          <p:nvPr/>
        </p:nvSpPr>
        <p:spPr>
          <a:xfrm>
            <a:off x="622419" y="3712590"/>
            <a:ext cx="7936409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just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Последовательное прохождение всех трёх этапов позволяет получить комплексную характеристику техногенного объекта, необходимую для принятия инвестиционных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решений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indent="184150" algn="just">
              <a:lnSpc>
                <a:spcPct val="117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оперативному изменению состояния запасов полезных ископаемых техногенных объектов представляются на государственную экспертизу.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4">
            <a:extLst>
              <a:ext uri="{FF2B5EF4-FFF2-40B4-BE49-F238E27FC236}">
                <a16:creationId xmlns:a16="http://schemas.microsoft.com/office/drawing/2014/main" id="{B4C448D4-67C5-DF7B-9351-909FA526BBAE}"/>
              </a:ext>
            </a:extLst>
          </p:cNvPr>
          <p:cNvSpPr/>
          <p:nvPr/>
        </p:nvSpPr>
        <p:spPr>
          <a:xfrm>
            <a:off x="474546" y="2688956"/>
            <a:ext cx="4001393" cy="2306522"/>
          </a:xfrm>
          <a:prstGeom prst="roundRect">
            <a:avLst>
              <a:gd name="adj" fmla="val 4472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Опробование техногенных объектов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CF5FBC3-13F9-5B56-5E67-3B45CC1919E3}"/>
              </a:ext>
            </a:extLst>
          </p:cNvPr>
          <p:cNvSpPr/>
          <p:nvPr/>
        </p:nvSpPr>
        <p:spPr>
          <a:xfrm>
            <a:off x="619933" y="800844"/>
            <a:ext cx="2503524" cy="3774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Представительный отбор проб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9D2A876-479E-98A0-2226-FD15B4FFDACF}"/>
              </a:ext>
            </a:extLst>
          </p:cNvPr>
          <p:cNvSpPr/>
          <p:nvPr/>
        </p:nvSpPr>
        <p:spPr>
          <a:xfrm>
            <a:off x="619933" y="1075108"/>
            <a:ext cx="2503524" cy="1690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Отбор проб из различных зон с учётом пространственной неоднородности </a:t>
            </a:r>
            <a:r>
              <a:rPr lang="en-US" sz="115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объекта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5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</a:t>
            </a: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глубине, площади и технологическим зонам хвостохранилища.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2E08526-18CC-76FB-2A0F-427463E09BB0}"/>
              </a:ext>
            </a:extLst>
          </p:cNvPr>
          <p:cNvSpPr/>
          <p:nvPr/>
        </p:nvSpPr>
        <p:spPr>
          <a:xfrm>
            <a:off x="3328215" y="800844"/>
            <a:ext cx="2503615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Лабораторный анализ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AC86E3E-D46B-AA13-D8C1-31DFCC496715}"/>
              </a:ext>
            </a:extLst>
          </p:cNvPr>
          <p:cNvSpPr/>
          <p:nvPr/>
        </p:nvSpPr>
        <p:spPr>
          <a:xfrm>
            <a:off x="3328215" y="1080120"/>
            <a:ext cx="2503615" cy="1932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Определение содержания ценных компонентов и минерального состава с применением современных аналитических методов (ICP-MS, рентгенофазовый анализ).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F1C8A00-A105-E0AE-02D4-36F92B116BE5}"/>
              </a:ext>
            </a:extLst>
          </p:cNvPr>
          <p:cNvSpPr/>
          <p:nvPr/>
        </p:nvSpPr>
        <p:spPr>
          <a:xfrm>
            <a:off x="6036607" y="800844"/>
            <a:ext cx="2503524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свойства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F0EB15EE-9698-768F-D33B-81689AD4AF47}"/>
              </a:ext>
            </a:extLst>
          </p:cNvPr>
          <p:cNvSpPr/>
          <p:nvPr/>
        </p:nvSpPr>
        <p:spPr>
          <a:xfrm>
            <a:off x="6036607" y="1080120"/>
            <a:ext cx="2503524" cy="1690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обогатимости, флотационной активности и выщелачиваемости сырья. Специальные методики для техногенных россыпей и хвостохранилищ.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6B8D6484-8EF5-3AB9-6CD5-7EA1E176A1C7}"/>
              </a:ext>
            </a:extLst>
          </p:cNvPr>
          <p:cNvSpPr/>
          <p:nvPr/>
        </p:nvSpPr>
        <p:spPr>
          <a:xfrm>
            <a:off x="603796" y="2870932"/>
            <a:ext cx="3784104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Полевые работы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CB975838-5EB5-1EB8-24AD-81188E8E7A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746" y="3210408"/>
            <a:ext cx="3803154" cy="521196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AAD3010E-1EC6-0FB3-7101-C3E2267B611B}"/>
              </a:ext>
            </a:extLst>
          </p:cNvPr>
          <p:cNvSpPr/>
          <p:nvPr/>
        </p:nvSpPr>
        <p:spPr>
          <a:xfrm>
            <a:off x="792807" y="3229458"/>
            <a:ext cx="3595092" cy="483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Топографическая съёмка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определения границ и объёмов объекта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ECC3A496-FB15-ADE4-1497-F7F5CDFFF4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746" y="3840422"/>
            <a:ext cx="3803154" cy="762744"/>
          </a:xfrm>
          <a:prstGeom prst="rect">
            <a:avLst/>
          </a:prstGeom>
        </p:spPr>
      </p:pic>
      <p:sp>
        <p:nvSpPr>
          <p:cNvPr id="24" name="Text 3">
            <a:extLst>
              <a:ext uri="{FF2B5EF4-FFF2-40B4-BE49-F238E27FC236}">
                <a16:creationId xmlns:a16="http://schemas.microsoft.com/office/drawing/2014/main" id="{E508C4C7-1C2E-F982-7A72-5498E9FFA1FC}"/>
              </a:ext>
            </a:extLst>
          </p:cNvPr>
          <p:cNvSpPr/>
          <p:nvPr/>
        </p:nvSpPr>
        <p:spPr>
          <a:xfrm>
            <a:off x="792807" y="3859472"/>
            <a:ext cx="3595092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Геологическое картирование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выделения зон с различным содержанием ценных компонентов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CE95AD08-9ED9-D091-A17B-7F03B9860B6B}"/>
              </a:ext>
            </a:extLst>
          </p:cNvPr>
          <p:cNvSpPr/>
          <p:nvPr/>
        </p:nvSpPr>
        <p:spPr>
          <a:xfrm>
            <a:off x="4652218" y="2688954"/>
            <a:ext cx="4001393" cy="2306523"/>
          </a:xfrm>
          <a:prstGeom prst="roundRect">
            <a:avLst>
              <a:gd name="adj" fmla="val 4472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31" name="Text 5">
            <a:extLst>
              <a:ext uri="{FF2B5EF4-FFF2-40B4-BE49-F238E27FC236}">
                <a16:creationId xmlns:a16="http://schemas.microsoft.com/office/drawing/2014/main" id="{A82FD670-31B3-A0D9-68E3-5D0117A25C99}"/>
              </a:ext>
            </a:extLst>
          </p:cNvPr>
          <p:cNvSpPr/>
          <p:nvPr/>
        </p:nvSpPr>
        <p:spPr>
          <a:xfrm>
            <a:off x="4803130" y="2870932"/>
            <a:ext cx="369957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Цифровое моделирование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6">
            <a:extLst>
              <a:ext uri="{FF2B5EF4-FFF2-40B4-BE49-F238E27FC236}">
                <a16:creationId xmlns:a16="http://schemas.microsoft.com/office/drawing/2014/main" id="{783AB2D5-DB3B-B37D-506F-34D9B70F714A}"/>
              </a:ext>
            </a:extLst>
          </p:cNvPr>
          <p:cNvSpPr/>
          <p:nvPr/>
        </p:nvSpPr>
        <p:spPr>
          <a:xfrm>
            <a:off x="4992142" y="3229458"/>
            <a:ext cx="3510558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Трёхмерные геолого-математические модели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запасов и ресурсов техногенного объекта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F2A2936C-2583-6672-9ACE-138BE0FCB649}"/>
              </a:ext>
            </a:extLst>
          </p:cNvPr>
          <p:cNvSpPr/>
          <p:nvPr/>
        </p:nvSpPr>
        <p:spPr>
          <a:xfrm>
            <a:off x="4992142" y="4101020"/>
            <a:ext cx="3510558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Картирование опасности объектов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ранжирования предприятий по приоритетности переработки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1C18436F-211B-081F-E4C5-DEBA60E32CEB}"/>
              </a:ext>
            </a:extLst>
          </p:cNvPr>
          <p:cNvSpPr/>
          <p:nvPr/>
        </p:nvSpPr>
        <p:spPr>
          <a:xfrm>
            <a:off x="408300" y="2159586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Картирование и моделирование</a:t>
            </a:r>
          </a:p>
        </p:txBody>
      </p:sp>
      <p:pic>
        <p:nvPicPr>
          <p:cNvPr id="36" name="Image 0" descr="preencoded.png">
            <a:extLst>
              <a:ext uri="{FF2B5EF4-FFF2-40B4-BE49-F238E27FC236}">
                <a16:creationId xmlns:a16="http://schemas.microsoft.com/office/drawing/2014/main" id="{9D73E107-0ABE-AC89-B8E9-C23F9E2127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1740" y="3196795"/>
            <a:ext cx="3803154" cy="639032"/>
          </a:xfrm>
          <a:prstGeom prst="rect">
            <a:avLst/>
          </a:prstGeom>
        </p:spPr>
      </p:pic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id="{58FA63C0-4988-A345-4F89-557D715A5F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1337" y="4068721"/>
            <a:ext cx="3803154" cy="6892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Технологии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доизвлечения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металлов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из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лежалых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хвостов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40650AE-1BEA-BEEB-8CEA-074194CC6B9B}"/>
              </a:ext>
            </a:extLst>
          </p:cNvPr>
          <p:cNvSpPr/>
          <p:nvPr/>
        </p:nvSpPr>
        <p:spPr>
          <a:xfrm>
            <a:off x="603796" y="679252"/>
            <a:ext cx="8393609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Лежалые хвосты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обогащения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ценный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вторичный источник металлов. Выбор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технологии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зависит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от минерального состава и степени окисления хвостов.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BA973-CCD1-E88D-F8FA-9639C0F02E30}"/>
              </a:ext>
            </a:extLst>
          </p:cNvPr>
          <p:cNvSpPr txBox="1"/>
          <p:nvPr/>
        </p:nvSpPr>
        <p:spPr>
          <a:xfrm>
            <a:off x="2691621" y="4829122"/>
            <a:ext cx="37607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переработки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2D430B-A7B9-32AB-16A3-EB88AAAF3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75" y="136461"/>
            <a:ext cx="7715250" cy="49295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EE69C0-7D7B-3E33-6AC9-72A4BB22D8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75" y="397261"/>
            <a:ext cx="7715250" cy="454238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71A8FFA7-9552-4FF1-1C4D-D90D18E9C50E}"/>
              </a:ext>
            </a:extLst>
          </p:cNvPr>
          <p:cNvSpPr/>
          <p:nvPr/>
        </p:nvSpPr>
        <p:spPr>
          <a:xfrm>
            <a:off x="674489" y="9560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4) Переработка вскрышных пород в строительные материалы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Мировой опыт переработки техногенных месторождений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BA7495A-3FDD-E396-5646-8BF3248D3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376" y="820131"/>
            <a:ext cx="2688207" cy="4241395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B23ECC52-C9CD-50C1-D595-C3265733545D}"/>
              </a:ext>
            </a:extLst>
          </p:cNvPr>
          <p:cNvSpPr/>
          <p:nvPr/>
        </p:nvSpPr>
        <p:spPr>
          <a:xfrm>
            <a:off x="742021" y="900595"/>
            <a:ext cx="2413991" cy="193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Казахстан (Жезказган)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C8D891B7-AD23-B2D0-7738-D094BB23B14E}"/>
              </a:ext>
            </a:extLst>
          </p:cNvPr>
          <p:cNvSpPr/>
          <p:nvPr/>
        </p:nvSpPr>
        <p:spPr>
          <a:xfrm>
            <a:off x="479595" y="1192138"/>
            <a:ext cx="2544440" cy="35762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12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на 2025 год, в стране накоплено более 55 млрд тонн ТМО. Ежегодно этот объём увеличивается на 300-700 млн тонн.</a:t>
            </a:r>
          </a:p>
          <a:p>
            <a:pPr algn="l">
              <a:lnSpc>
                <a:spcPts val="12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2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перспективы: Уровень переработки техногенных образований в Казахстане составляет около 11%, в то время как в развитых странах достигает 70-80 %. </a:t>
            </a:r>
          </a:p>
          <a:p>
            <a:pPr algn="l">
              <a:lnSpc>
                <a:spcPts val="12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2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барьеры: В настоящее время техногенные образования одновременно классифицируются как отходы и как недра.</a:t>
            </a:r>
          </a:p>
          <a:p>
            <a:pPr algn="l">
              <a:lnSpc>
                <a:spcPts val="12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2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проекты: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Qarmet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10 проектов по переработке на сумму свыше $137 млн, а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 Recycling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перерабатывает более 1 млн тонн техногенных образований ежегодно.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EDAE9C0F-E365-28E1-8A58-E8428A489E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3394" y="820131"/>
            <a:ext cx="2688207" cy="4241395"/>
          </a:xfrm>
          <a:prstGeom prst="rect">
            <a:avLst/>
          </a:prstGeom>
        </p:spPr>
      </p:pic>
      <p:sp>
        <p:nvSpPr>
          <p:cNvPr id="19" name="Text 3">
            <a:extLst>
              <a:ext uri="{FF2B5EF4-FFF2-40B4-BE49-F238E27FC236}">
                <a16:creationId xmlns:a16="http://schemas.microsoft.com/office/drawing/2014/main" id="{6B8C27E8-D641-7206-484C-E8C031C760B2}"/>
              </a:ext>
            </a:extLst>
          </p:cNvPr>
          <p:cNvSpPr/>
          <p:nvPr/>
        </p:nvSpPr>
        <p:spPr>
          <a:xfrm>
            <a:off x="3430229" y="900595"/>
            <a:ext cx="2413991" cy="193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Россия (Норильск)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0D1CD233-A196-B170-60A9-99EBF75F8341}"/>
              </a:ext>
            </a:extLst>
          </p:cNvPr>
          <p:cNvSpPr/>
          <p:nvPr/>
        </p:nvSpPr>
        <p:spPr>
          <a:xfrm>
            <a:off x="3430229" y="1192139"/>
            <a:ext cx="2413991" cy="366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13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основных вида техногенных месторождений: техногенные россыпи золота, платиноидов и олова; и отвалы вскрышных пород месторождений.</a:t>
            </a:r>
          </a:p>
          <a:p>
            <a:pPr algn="l">
              <a:lnSpc>
                <a:spcPts val="13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3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Полупромышленные испытания на лежалых хвостах в пойме р. Щучья в районе г. Норильска показали эффективность технологии центробежной сепарации с непрерывной варьируемой разгрузкой для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доизвлечения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ценных компонентов.</a:t>
            </a:r>
          </a:p>
          <a:p>
            <a:pPr algn="l">
              <a:lnSpc>
                <a:spcPts val="13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3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лежалых хвостов: Рассмотрена возможность переработки лежалых хвостов обогащения медно-никелевых руд с извлечением цветных металлов и получением кристаллогидратов сульфата железа. </a:t>
            </a:r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BAB06A1D-EBE0-A9F8-0FA5-2CE60EB80E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8721" y="820131"/>
            <a:ext cx="2688208" cy="4241395"/>
          </a:xfrm>
          <a:prstGeom prst="rect">
            <a:avLst/>
          </a:prstGeom>
        </p:spPr>
      </p:pic>
      <p:sp>
        <p:nvSpPr>
          <p:cNvPr id="26" name="Text 5">
            <a:extLst>
              <a:ext uri="{FF2B5EF4-FFF2-40B4-BE49-F238E27FC236}">
                <a16:creationId xmlns:a16="http://schemas.microsoft.com/office/drawing/2014/main" id="{137AB992-8088-270C-E9B6-99524968DD4C}"/>
              </a:ext>
            </a:extLst>
          </p:cNvPr>
          <p:cNvSpPr/>
          <p:nvPr/>
        </p:nvSpPr>
        <p:spPr>
          <a:xfrm>
            <a:off x="6259842" y="890938"/>
            <a:ext cx="2413991" cy="386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Международный опыт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FCDA1B0F-8F32-1BCA-635E-880552B4859D}"/>
              </a:ext>
            </a:extLst>
          </p:cNvPr>
          <p:cNvSpPr/>
          <p:nvPr/>
        </p:nvSpPr>
        <p:spPr>
          <a:xfrm>
            <a:off x="6231561" y="1192137"/>
            <a:ext cx="2413991" cy="3666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13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США более 30 % меди получают из отвалов окисленных медных руд и хвостов обогащения бактериальным и кислотным выщелачиванием. В КНР налажено производство глинозёма из угольной золы ТЭЦ. В Канаде разработана малоотходная технология переработки «красных шламов» (отходы получения глинозёма из бокситов) с извлечением скандия, галлия, оксида алюминия, оксида магния, диоксида титана, редких металлов и редкоземельных элементов.</a:t>
            </a:r>
          </a:p>
          <a:p>
            <a:pPr algn="l">
              <a:lnSpc>
                <a:spcPts val="134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ts val="134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Эксперты подчёркивают, что раскрытие полного потенциала техногенных образований требует налоговых стимулов, «зелёных» инвестиций и эффективной координации науки, бизнеса и государства.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</TotalTime>
  <Words>941</Words>
  <Application>Microsoft Macintosh PowerPoint</Application>
  <PresentationFormat>Экран (16:9)</PresentationFormat>
  <Paragraphs>107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43</cp:revision>
  <dcterms:created xsi:type="dcterms:W3CDTF">2026-05-17T11:18:59Z</dcterms:created>
  <dcterms:modified xsi:type="dcterms:W3CDTF">2026-08-10T16:13:20Z</dcterms:modified>
</cp:coreProperties>
</file>