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2C17E-A90E-3B5D-480F-02A2B4C72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1DDEB8-D751-1010-3726-5AAC25DD01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A88FA9-6083-459E-F624-9B342E663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DD9AE-4692-2E1D-50C8-1BEC219FF9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7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56159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8. Техногенные месторождения и глубокая переработка минерального сырья</a:t>
            </a: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F0AC3-6A64-4EDE-F670-0B76FDC97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4CEB6FC-4975-773A-8F3B-F463B0ABE9D2}"/>
              </a:ext>
            </a:extLst>
          </p:cNvPr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Экономическая эффективность и сдерживающие факторы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D3C0FC6-89E2-6037-E76A-A9D5B8CF08A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8AEC1C43-78C0-6B50-3A02-4D27F8537214}"/>
              </a:ext>
            </a:extLst>
          </p:cNvPr>
          <p:cNvSpPr/>
          <p:nvPr/>
        </p:nvSpPr>
        <p:spPr>
          <a:xfrm>
            <a:off x="496119" y="950835"/>
            <a:ext cx="3905696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Экономические преимущества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2555CCA1-B660-1AF9-4102-6C791E674D62}"/>
              </a:ext>
            </a:extLst>
          </p:cNvPr>
          <p:cNvSpPr/>
          <p:nvPr/>
        </p:nvSpPr>
        <p:spPr>
          <a:xfrm>
            <a:off x="496118" y="1306237"/>
            <a:ext cx="3967393" cy="21373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32000"/>
              </a:lnSpc>
              <a:buSzPct val="100000"/>
              <a:buChar char="•"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Исключение затрат на добычу и первичное дробление: из технологической цепочки исключаются дорогостоящие операции, что при прочих равных условиях позволяет снизить себестоимость извлечения металлов;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32000"/>
              </a:lnSpc>
              <a:buSzPct val="100000"/>
              <a:buChar char="•"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Дополнительный источник сырья: при сохранении действующей инфраструктуры предприятия переработка хвостов позволяет увеличить выпуск металлов без вовлечения новых рудников. Пример: компания «</a:t>
            </a:r>
            <a:r>
              <a:rPr lang="ru-RU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Коунрад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» перерабатывает ТМО своего рудника, производя ежегодно до 12 тыс. тонн меди – это примерно 2,8% от всей добычи меди в стране;</a:t>
            </a:r>
          </a:p>
          <a:p>
            <a:pPr marL="213360" indent="-213360" algn="l">
              <a:lnSpc>
                <a:spcPct val="132000"/>
              </a:lnSpc>
              <a:buSzPct val="100000"/>
              <a:buChar char="•"/>
            </a:pP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Комплексное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извлечение попутных компонентов (РЗМ, Au, Ag)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32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Предотвращение экологического ущерба и затрат на рекультивацию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C6F30A49-2D55-88E1-147D-265D8947C154}"/>
              </a:ext>
            </a:extLst>
          </p:cNvPr>
          <p:cNvSpPr/>
          <p:nvPr/>
        </p:nvSpPr>
        <p:spPr>
          <a:xfrm>
            <a:off x="4746947" y="950835"/>
            <a:ext cx="3905696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Сдерживающие факторы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26EC77D5-DA2B-A3BA-852D-805E8B1DB218}"/>
              </a:ext>
            </a:extLst>
          </p:cNvPr>
          <p:cNvSpPr/>
          <p:nvPr/>
        </p:nvSpPr>
        <p:spPr>
          <a:xfrm>
            <a:off x="4746947" y="1306237"/>
            <a:ext cx="3905696" cy="12034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32000"/>
              </a:lnSpc>
              <a:buSzPct val="100000"/>
              <a:buChar char="•"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Низкие содержания полезных компонентов: полезные компоненты в ТМО присутствуют в крайне низких содержаниях, хвосты и отвалы уже прошли первичную переработку</a:t>
            </a:r>
          </a:p>
          <a:p>
            <a:pPr marL="213360" indent="-213360" algn="l">
              <a:lnSpc>
                <a:spcPct val="132000"/>
              </a:lnSpc>
              <a:buSzPct val="100000"/>
              <a:buChar char="•"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Упорный характер сырья и несовершенство технологий: например, геолого-экономическая оценка техногенных полиметаллических месторождений Восточного Казахстана показала нерентабельность переработки по принятой технологии выщелачивания</a:t>
            </a:r>
          </a:p>
          <a:p>
            <a:pPr marL="213360" indent="-213360" algn="l">
              <a:lnSpc>
                <a:spcPct val="132000"/>
              </a:lnSpc>
              <a:buSzPct val="100000"/>
              <a:buChar char="•"/>
            </a:pP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Правовая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неопределённость: двойной статус ТМО (отходы / недра)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8">
            <a:extLst>
              <a:ext uri="{FF2B5EF4-FFF2-40B4-BE49-F238E27FC236}">
                <a16:creationId xmlns:a16="http://schemas.microsoft.com/office/drawing/2014/main" id="{B7C833BC-46E5-14CC-7B52-A5CDE567122B}"/>
              </a:ext>
            </a:extLst>
          </p:cNvPr>
          <p:cNvSpPr/>
          <p:nvPr/>
        </p:nvSpPr>
        <p:spPr>
          <a:xfrm>
            <a:off x="4746947" y="4192665"/>
            <a:ext cx="3986348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Меры стимулирования: 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дифференцированные ставки НДПИ, кадастры ТМО, нормирование на основе НДТ.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101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Дайте определения понятиям «техногенные минеральные образования» (ТМО) и «техногенное месторождение».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Каков масштаб накопленных техногенных отходов в Казахстане? Назовите регионы-лидеры по объёмам ТМО и приведите примеры действующих проектов по их переработке (объёмы, инвестиции, результаты).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Опишите принципы и механизмы биовыщелачивания.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В чём заключаются особенности применения флотационных методов для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доизвлечения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металлов из лежалых хвостов? Какое специализированное оборудование используется и каких результатов удаётся добиться на практике?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Назовите основные экономические выгоды переработки техногенных месторождений. предлагаются?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336330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Ларичкин Ф.Д., Кныш В.А. Рациональное использование вторичных минеральных ресурсов в условиях экологизации и внедрения наилучших доступных технологий: монография. Апатиты: Изд-во ФИЦ КНЦ РАН, 2019. - 252 с.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Макаров В.А.,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Самородский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П.Н. Актуальные вопросы оценки и освоения техногенных месторождений золота // Геология и геофизика. 2022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Хмелев Н.Б.,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Мамяченков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С.В. Перспективы переработки техногенных отходов и техногенных месторождений в РФ // ООО «ИМГ-Инжиниринг». 2021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Крупская Л.Т., Зверева В.П., Склярова Г.Ф., Орлов А.М. Техногенные поверхностные образования как источник загрязнения экосферы и обоснование возможности их освоения в Дальневосточном федеральном округе // Горный информационно-аналитический бюллетень. 2023</a:t>
            </a:r>
          </a:p>
          <a:p>
            <a:pPr algn="l">
              <a:lnSpc>
                <a:spcPct val="132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665154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1305194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у обучающихся комплексное представление о техногенных месторождениях как о значимом источнике вторичного минерального сырья. Изучить современные классификации техногенных отходов, проанализировать мировой и казахстанский опыт их вовлечения в переработку. Рассмотреть передовые технологии извлечения остаточных металлов из хвостов и шламов (биовыщелачивание, гидрометаллургические методы, флотацию). Оценить экономическую эффективность и эколого-экономические аспекты переработки техногенных месторождений, а также перспективные направления развития отрасли вторичного недропользования.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014BB97D-AD4C-994B-B7DD-AF9E9AF9AFD3}"/>
              </a:ext>
            </a:extLst>
          </p:cNvPr>
          <p:cNvSpPr/>
          <p:nvPr/>
        </p:nvSpPr>
        <p:spPr>
          <a:xfrm>
            <a:off x="54002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3" y="3313983"/>
            <a:ext cx="25851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Классификация техногенных отходов как вторичных ресурсов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3" y="4005993"/>
            <a:ext cx="258514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Мировая и казахстанская практика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3279428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3279428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3279428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Технологии извлечения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остаточных металлов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3279428" y="3769914"/>
            <a:ext cx="2585145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 хвостов и шламов (биовыщелачивание, гидрометаллургия, флотация)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601883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601883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6018833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Экономическая эффективность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6018833" y="3552939"/>
            <a:ext cx="278420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Экономическая эффективность переработки техногенных месторождений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Техногенные минеральные образования: понятие и масштабы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5348880A-EBEC-E944-68B3-AB805348D699}"/>
              </a:ext>
            </a:extLst>
          </p:cNvPr>
          <p:cNvSpPr/>
          <p:nvPr/>
        </p:nvSpPr>
        <p:spPr>
          <a:xfrm>
            <a:off x="540023" y="1172110"/>
            <a:ext cx="4070151" cy="722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ТМО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результат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деятельности горнодобывающей, металлургической, перерабатывающей и энергетической отраслей. Масштабы накоплений сопоставимы с природными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месторождениями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настоящие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«техногенные кладовые».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06BE725B-5432-509A-9013-90E9B40291E4}"/>
              </a:ext>
            </a:extLst>
          </p:cNvPr>
          <p:cNvSpPr/>
          <p:nvPr/>
        </p:nvSpPr>
        <p:spPr>
          <a:xfrm>
            <a:off x="534368" y="2575027"/>
            <a:ext cx="1980605" cy="399455"/>
          </a:xfrm>
          <a:prstGeom prst="roundRect">
            <a:avLst>
              <a:gd name="adj" fmla="val 10947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CE620DA6-19B0-72F6-022C-26882D2B7DF3}"/>
              </a:ext>
            </a:extLst>
          </p:cNvPr>
          <p:cNvSpPr/>
          <p:nvPr/>
        </p:nvSpPr>
        <p:spPr>
          <a:xfrm>
            <a:off x="652760" y="2693419"/>
            <a:ext cx="1743819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Отвалы горных пород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6">
            <a:extLst>
              <a:ext uri="{FF2B5EF4-FFF2-40B4-BE49-F238E27FC236}">
                <a16:creationId xmlns:a16="http://schemas.microsoft.com/office/drawing/2014/main" id="{70F3794A-C214-05DB-8D12-1120A0F2E21A}"/>
              </a:ext>
            </a:extLst>
          </p:cNvPr>
          <p:cNvSpPr/>
          <p:nvPr/>
        </p:nvSpPr>
        <p:spPr>
          <a:xfrm>
            <a:off x="2591395" y="2575027"/>
            <a:ext cx="1980605" cy="399455"/>
          </a:xfrm>
          <a:prstGeom prst="roundRect">
            <a:avLst>
              <a:gd name="adj" fmla="val 10947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3DA599A2-D54E-C88E-A630-9E7C585BEF85}"/>
              </a:ext>
            </a:extLst>
          </p:cNvPr>
          <p:cNvSpPr/>
          <p:nvPr/>
        </p:nvSpPr>
        <p:spPr>
          <a:xfrm>
            <a:off x="2709788" y="2693419"/>
            <a:ext cx="1743819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Хвосты и шламы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7AF85DA6-01EF-B931-864C-EA15E2C03233}"/>
              </a:ext>
            </a:extLst>
          </p:cNvPr>
          <p:cNvSpPr/>
          <p:nvPr/>
        </p:nvSpPr>
        <p:spPr>
          <a:xfrm>
            <a:off x="534293" y="3133575"/>
            <a:ext cx="1980605" cy="399455"/>
          </a:xfrm>
          <a:prstGeom prst="roundRect">
            <a:avLst>
              <a:gd name="adj" fmla="val 10947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DE303D35-2C42-4D1F-5B3D-3DE4057C0F92}"/>
              </a:ext>
            </a:extLst>
          </p:cNvPr>
          <p:cNvSpPr/>
          <p:nvPr/>
        </p:nvSpPr>
        <p:spPr>
          <a:xfrm>
            <a:off x="652686" y="3251967"/>
            <a:ext cx="1743819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Шлаки металлургии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738EEEEB-D65D-C6D8-484E-EAAE13D4436D}"/>
              </a:ext>
            </a:extLst>
          </p:cNvPr>
          <p:cNvSpPr/>
          <p:nvPr/>
        </p:nvSpPr>
        <p:spPr>
          <a:xfrm>
            <a:off x="2591321" y="3133575"/>
            <a:ext cx="1980679" cy="399455"/>
          </a:xfrm>
          <a:prstGeom prst="roundRect">
            <a:avLst>
              <a:gd name="adj" fmla="val 10947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5CADDA26-745A-277A-2824-28E8A7BA861D}"/>
              </a:ext>
            </a:extLst>
          </p:cNvPr>
          <p:cNvSpPr/>
          <p:nvPr/>
        </p:nvSpPr>
        <p:spPr>
          <a:xfrm>
            <a:off x="2709714" y="3251967"/>
            <a:ext cx="1743894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Зола ТЭС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D41575-AA6F-4313-E0F1-2BD2E293D851}"/>
              </a:ext>
            </a:extLst>
          </p:cNvPr>
          <p:cNvSpPr txBox="1"/>
          <p:nvPr/>
        </p:nvSpPr>
        <p:spPr>
          <a:xfrm>
            <a:off x="423714" y="3634879"/>
            <a:ext cx="41482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Казахстане кодексом «О недрах и недропользовании» установлено, что к ТМО горно-перерабатывающих производств относятся отходы переработки горно-обогатительных производств (хвосты и шламы обогащения) и химико-металлургических производств (шлаки, кеки, клинкеры и другие аналогичные виды отходов металлургического передела).</a:t>
            </a:r>
          </a:p>
        </p:txBody>
      </p:sp>
      <p:pic>
        <p:nvPicPr>
          <p:cNvPr id="29" name="Рисунок 28" descr="Второе дыхание недр: ТМО – шанс для экономики и экологии">
            <a:extLst>
              <a:ext uri="{FF2B5EF4-FFF2-40B4-BE49-F238E27FC236}">
                <a16:creationId xmlns:a16="http://schemas.microsoft.com/office/drawing/2014/main" id="{44EDE403-EC10-F659-CF74-9A508F8CD3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34671" y="1064504"/>
            <a:ext cx="3629740" cy="344150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CFD94E3-713A-6B92-5375-985BE37F3B1D}"/>
              </a:ext>
            </a:extLst>
          </p:cNvPr>
          <p:cNvSpPr txBox="1"/>
          <p:nvPr/>
        </p:nvSpPr>
        <p:spPr>
          <a:xfrm>
            <a:off x="4751109" y="4525341"/>
            <a:ext cx="414828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Техногенные минеральные образования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liter.kz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/vtoroe-dykhanie-nedr-tmo-shans-dlia-ekonomiki-i-ekologii-1753518026/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110817A-8722-05FE-307E-EA0810103290}"/>
              </a:ext>
            </a:extLst>
          </p:cNvPr>
          <p:cNvSpPr/>
          <p:nvPr/>
        </p:nvSpPr>
        <p:spPr>
          <a:xfrm>
            <a:off x="368084" y="317673"/>
            <a:ext cx="84078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Классификация техногенных отходов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E16AB8-21E3-8620-A3C9-3D6560E9BC78}"/>
              </a:ext>
            </a:extLst>
          </p:cNvPr>
          <p:cNvSpPr txBox="1"/>
          <p:nvPr/>
        </p:nvSpPr>
        <p:spPr>
          <a:xfrm>
            <a:off x="665620" y="4727522"/>
            <a:ext cx="426495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техногенных отходов</a:t>
            </a:r>
          </a:p>
        </p:txBody>
      </p:sp>
      <p:pic>
        <p:nvPicPr>
          <p:cNvPr id="3" name="Рисунок 2" descr="Изображение">
            <a:extLst>
              <a:ext uri="{FF2B5EF4-FFF2-40B4-BE49-F238E27FC236}">
                <a16:creationId xmlns:a16="http://schemas.microsoft.com/office/drawing/2014/main" id="{50A39AF9-4411-2B0D-CB93-5F6967B434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6755" y="812144"/>
            <a:ext cx="4502683" cy="3907375"/>
          </a:xfrm>
          <a:prstGeom prst="rect">
            <a:avLst/>
          </a:prstGeom>
        </p:spPr>
      </p:pic>
      <p:sp>
        <p:nvSpPr>
          <p:cNvPr id="8" name="Text 3">
            <a:extLst>
              <a:ext uri="{FF2B5EF4-FFF2-40B4-BE49-F238E27FC236}">
                <a16:creationId xmlns:a16="http://schemas.microsoft.com/office/drawing/2014/main" id="{1F46A22C-968E-E3A2-489E-EADB799F38A3}"/>
              </a:ext>
            </a:extLst>
          </p:cNvPr>
          <p:cNvSpPr/>
          <p:nvPr/>
        </p:nvSpPr>
        <p:spPr>
          <a:xfrm>
            <a:off x="5138773" y="812144"/>
            <a:ext cx="3547806" cy="2551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indent="184150" algn="just">
              <a:lnSpc>
                <a:spcPct val="100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Техногенные месторождения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 это большие скопления минеральных веществ, образовавшиеся в результате добычи полезных ископаемых (включая углеродное топливо), извлечения чёрных, цветных, благородных и редких металлов, производства строительных материалов и химической продукции. Масштабы таких скоплений часто сопоставимы с природными месторождениями, а в отдельных случаях, по образному выражению специалистов, речь идёт о настоящих «техногенных кладовых».</a:t>
            </a:r>
          </a:p>
          <a:p>
            <a:pPr indent="184150" algn="just">
              <a:lnSpc>
                <a:spcPct val="100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научной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литературе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горной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практике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применяется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несколько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подходов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систематизации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ТМО.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Кодекс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РК «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недрах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недропользовании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»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относит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ТМО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горно-перерабатывающих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производств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хвосты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шламы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обогащения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шлаки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кеки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клинкеры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металлургического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передела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99C7ACA-1B72-1E4D-8E95-EEDE8F772F05}"/>
              </a:ext>
            </a:extLst>
          </p:cNvPr>
          <p:cNvSpPr/>
          <p:nvPr/>
        </p:nvSpPr>
        <p:spPr>
          <a:xfrm>
            <a:off x="403131" y="35661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Мировой опыт вовлечения техногенных отходов</a:t>
            </a: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2E2670E7-80D2-5706-D2FC-06971BE72C3B}"/>
              </a:ext>
            </a:extLst>
          </p:cNvPr>
          <p:cNvSpPr/>
          <p:nvPr/>
        </p:nvSpPr>
        <p:spPr>
          <a:xfrm>
            <a:off x="496119" y="1023006"/>
            <a:ext cx="3997970" cy="43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79%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AB7475CC-97FB-9517-90DA-5E271CD5A974}"/>
              </a:ext>
            </a:extLst>
          </p:cNvPr>
          <p:cNvSpPr/>
          <p:nvPr/>
        </p:nvSpPr>
        <p:spPr>
          <a:xfrm>
            <a:off x="496119" y="1621444"/>
            <a:ext cx="399797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Германия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207482D9-A624-334E-2DD9-C5D39CBDE09F}"/>
              </a:ext>
            </a:extLst>
          </p:cNvPr>
          <p:cNvSpPr/>
          <p:nvPr/>
        </p:nvSpPr>
        <p:spPr>
          <a:xfrm>
            <a:off x="496119" y="1903845"/>
            <a:ext cx="399797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Утилизация золошлаковых отходов в строительстве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B8DEE6DC-933A-4579-5A80-D87807615291}"/>
              </a:ext>
            </a:extLst>
          </p:cNvPr>
          <p:cNvSpPr/>
          <p:nvPr/>
        </p:nvSpPr>
        <p:spPr>
          <a:xfrm>
            <a:off x="4649837" y="1023006"/>
            <a:ext cx="3998044" cy="43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65%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67F45D39-29B3-28D7-FDEE-135FE291E1F0}"/>
              </a:ext>
            </a:extLst>
          </p:cNvPr>
          <p:cNvSpPr/>
          <p:nvPr/>
        </p:nvSpPr>
        <p:spPr>
          <a:xfrm>
            <a:off x="4649837" y="1621444"/>
            <a:ext cx="399804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Франция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391F01AF-9E6F-7340-DA90-3F3BF5ADBC1E}"/>
              </a:ext>
            </a:extLst>
          </p:cNvPr>
          <p:cNvSpPr/>
          <p:nvPr/>
        </p:nvSpPr>
        <p:spPr>
          <a:xfrm>
            <a:off x="4649837" y="1903845"/>
            <a:ext cx="399804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Уровень использования ТМО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017ACCAF-A254-2026-DA09-6243A158D5B5}"/>
              </a:ext>
            </a:extLst>
          </p:cNvPr>
          <p:cNvSpPr/>
          <p:nvPr/>
        </p:nvSpPr>
        <p:spPr>
          <a:xfrm>
            <a:off x="496119" y="2425413"/>
            <a:ext cx="3997970" cy="43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53%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283C1477-344B-3F99-4732-06851B5D728F}"/>
              </a:ext>
            </a:extLst>
          </p:cNvPr>
          <p:cNvSpPr/>
          <p:nvPr/>
        </p:nvSpPr>
        <p:spPr>
          <a:xfrm>
            <a:off x="496119" y="3023851"/>
            <a:ext cx="399797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Великобритания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5CA4F532-573E-5305-A2A9-2EC3B8FA1677}"/>
              </a:ext>
            </a:extLst>
          </p:cNvPr>
          <p:cNvSpPr/>
          <p:nvPr/>
        </p:nvSpPr>
        <p:spPr>
          <a:xfrm>
            <a:off x="496119" y="3306252"/>
            <a:ext cx="399797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Уровень использования ТМО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3379AABF-747B-5441-E009-F2ED7F10D7BF}"/>
              </a:ext>
            </a:extLst>
          </p:cNvPr>
          <p:cNvSpPr/>
          <p:nvPr/>
        </p:nvSpPr>
        <p:spPr>
          <a:xfrm>
            <a:off x="4649837" y="2425413"/>
            <a:ext cx="3998044" cy="43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25%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517E8CBA-EC0C-49D5-BB39-ED74ED1B34AB}"/>
              </a:ext>
            </a:extLst>
          </p:cNvPr>
          <p:cNvSpPr/>
          <p:nvPr/>
        </p:nvSpPr>
        <p:spPr>
          <a:xfrm>
            <a:off x="4649837" y="3023851"/>
            <a:ext cx="399804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США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F4758362-910A-F565-C468-93C7F6C22BA2}"/>
              </a:ext>
            </a:extLst>
          </p:cNvPr>
          <p:cNvSpPr/>
          <p:nvPr/>
        </p:nvSpPr>
        <p:spPr>
          <a:xfrm>
            <a:off x="4649837" y="3306252"/>
            <a:ext cx="399804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Уровень использования ТМО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5">
            <a:extLst>
              <a:ext uri="{FF2B5EF4-FFF2-40B4-BE49-F238E27FC236}">
                <a16:creationId xmlns:a16="http://schemas.microsoft.com/office/drawing/2014/main" id="{E533AF5C-48C4-7FB5-9F47-EC79A7B7AE1A}"/>
              </a:ext>
            </a:extLst>
          </p:cNvPr>
          <p:cNvSpPr/>
          <p:nvPr/>
        </p:nvSpPr>
        <p:spPr>
          <a:xfrm>
            <a:off x="496119" y="3931324"/>
            <a:ext cx="815176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Закладка выработанных пространств шахт техногенными отходами применяется на </a:t>
            </a:r>
            <a:r>
              <a:rPr lang="en-US" sz="16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~35% подземных рудников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мира. Общий уровень переработки ТМО в развитых странах </a:t>
            </a:r>
            <a:r>
              <a:rPr lang="en-US" sz="16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достигает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70</a:t>
            </a:r>
            <a:r>
              <a:rPr lang="ru-RU" sz="16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80%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Техногенные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ресурсы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Казахстана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: масштаб и потенциал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C30B71FB-64F4-F31D-7750-16C0FB368DC6}"/>
              </a:ext>
            </a:extLst>
          </p:cNvPr>
          <p:cNvSpPr/>
          <p:nvPr/>
        </p:nvSpPr>
        <p:spPr>
          <a:xfrm>
            <a:off x="-340787" y="934077"/>
            <a:ext cx="4722763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5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55 млрд</a:t>
            </a:r>
            <a:endParaRPr lang="en-US" sz="24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1E2FF839-D326-092A-6B37-D39205AB82EF}"/>
              </a:ext>
            </a:extLst>
          </p:cNvPr>
          <p:cNvSpPr/>
          <p:nvPr/>
        </p:nvSpPr>
        <p:spPr>
          <a:xfrm>
            <a:off x="-340787" y="1266534"/>
            <a:ext cx="4722763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Тонн ТМО накоплено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D74602BB-48DA-F794-4380-BE76F77C3108}"/>
              </a:ext>
            </a:extLst>
          </p:cNvPr>
          <p:cNvSpPr/>
          <p:nvPr/>
        </p:nvSpPr>
        <p:spPr>
          <a:xfrm>
            <a:off x="-340787" y="1531250"/>
            <a:ext cx="4722763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Павлодарская, Карагандинская, </a:t>
            </a:r>
            <a:endParaRPr lang="ru-RU" sz="12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1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Костанайская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ВКО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регионы-лидеры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8545B903-C672-C9B0-60B8-2355988A40B8}"/>
              </a:ext>
            </a:extLst>
          </p:cNvPr>
          <p:cNvSpPr/>
          <p:nvPr/>
        </p:nvSpPr>
        <p:spPr>
          <a:xfrm>
            <a:off x="-340787" y="2074483"/>
            <a:ext cx="4722763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5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300</a:t>
            </a:r>
            <a:r>
              <a:rPr lang="ru-RU" sz="245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-</a:t>
            </a:r>
            <a:r>
              <a:rPr lang="en-US" sz="245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700 млн</a:t>
            </a:r>
            <a:endParaRPr lang="en-US" sz="24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C2737B91-2C62-68DE-BC5D-280423812738}"/>
              </a:ext>
            </a:extLst>
          </p:cNvPr>
          <p:cNvSpPr/>
          <p:nvPr/>
        </p:nvSpPr>
        <p:spPr>
          <a:xfrm>
            <a:off x="-340787" y="2406940"/>
            <a:ext cx="4722763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Тонн прирост в год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E808AD55-AB5B-554C-97ED-2AC8C5F8BC26}"/>
              </a:ext>
            </a:extLst>
          </p:cNvPr>
          <p:cNvSpPr/>
          <p:nvPr/>
        </p:nvSpPr>
        <p:spPr>
          <a:xfrm>
            <a:off x="-340787" y="2671656"/>
            <a:ext cx="4722763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Ежегодное образование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новых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1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техногенных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отходов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2AD36E5D-3897-B806-F7C8-1429F9DF1534}"/>
              </a:ext>
            </a:extLst>
          </p:cNvPr>
          <p:cNvSpPr/>
          <p:nvPr/>
        </p:nvSpPr>
        <p:spPr>
          <a:xfrm>
            <a:off x="-340787" y="3214889"/>
            <a:ext cx="4722763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5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11%</a:t>
            </a:r>
            <a:endParaRPr lang="en-US" sz="24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10">
            <a:extLst>
              <a:ext uri="{FF2B5EF4-FFF2-40B4-BE49-F238E27FC236}">
                <a16:creationId xmlns:a16="http://schemas.microsoft.com/office/drawing/2014/main" id="{40A94E10-15AB-3C48-0224-B1EE05BB8116}"/>
              </a:ext>
            </a:extLst>
          </p:cNvPr>
          <p:cNvSpPr/>
          <p:nvPr/>
        </p:nvSpPr>
        <p:spPr>
          <a:xfrm>
            <a:off x="-340787" y="3547346"/>
            <a:ext cx="4722763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Текущая переработка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70B5D3A5-CB56-855C-5072-0A49954130B4}"/>
              </a:ext>
            </a:extLst>
          </p:cNvPr>
          <p:cNvSpPr/>
          <p:nvPr/>
        </p:nvSpPr>
        <p:spPr>
          <a:xfrm>
            <a:off x="-340787" y="3812062"/>
            <a:ext cx="4722763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При 1747 зарегистрированных объектах ТМО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id="{412E0FC7-F42E-AF00-A64E-B776B718BBC8}"/>
              </a:ext>
            </a:extLst>
          </p:cNvPr>
          <p:cNvSpPr/>
          <p:nvPr/>
        </p:nvSpPr>
        <p:spPr>
          <a:xfrm>
            <a:off x="-340787" y="4169319"/>
            <a:ext cx="4722763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5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330 </a:t>
            </a:r>
            <a:r>
              <a:rPr lang="en-US" sz="2450" b="1" dirty="0" err="1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млрд</a:t>
            </a:r>
            <a:r>
              <a:rPr lang="ru-RU" sz="245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тенге</a:t>
            </a:r>
            <a:endParaRPr lang="en-US" sz="24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61CADFBB-0C6D-4C38-8E26-4ED6F6AFE9DF}"/>
              </a:ext>
            </a:extLst>
          </p:cNvPr>
          <p:cNvSpPr/>
          <p:nvPr/>
        </p:nvSpPr>
        <p:spPr>
          <a:xfrm>
            <a:off x="-340787" y="4501776"/>
            <a:ext cx="4722763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25 проектов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14">
            <a:extLst>
              <a:ext uri="{FF2B5EF4-FFF2-40B4-BE49-F238E27FC236}">
                <a16:creationId xmlns:a16="http://schemas.microsoft.com/office/drawing/2014/main" id="{B26324C2-D693-B5BE-BAEB-C1172AB55150}"/>
              </a:ext>
            </a:extLst>
          </p:cNvPr>
          <p:cNvSpPr/>
          <p:nvPr/>
        </p:nvSpPr>
        <p:spPr>
          <a:xfrm>
            <a:off x="-340787" y="4766492"/>
            <a:ext cx="4722763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Государственная программа вторичной переработки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4434E97E-F60E-AA23-A10A-5874F159C9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598" y="953045"/>
            <a:ext cx="4903158" cy="332611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AD1A7C6-D686-A533-F7D8-6E1B75287ECB}"/>
              </a:ext>
            </a:extLst>
          </p:cNvPr>
          <p:cNvSpPr txBox="1"/>
          <p:nvPr/>
        </p:nvSpPr>
        <p:spPr>
          <a:xfrm>
            <a:off x="3892598" y="4346106"/>
            <a:ext cx="490315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Техногенные минеральные образования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total.kz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/news/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/svishe_55_milliardov_tonn_tehnogennih_mineralnih_obrazovanii_nakopilos_v_kazahstane_date_2025_06_04_10_35_47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408762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Ключевые объекты ТМО и государственные меры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B7804A55-2288-04B6-B4AE-43B1AC46E02D}"/>
              </a:ext>
            </a:extLst>
          </p:cNvPr>
          <p:cNvSpPr/>
          <p:nvPr/>
        </p:nvSpPr>
        <p:spPr>
          <a:xfrm>
            <a:off x="394022" y="976074"/>
            <a:ext cx="8424514" cy="1233191"/>
          </a:xfrm>
          <a:prstGeom prst="roundRect">
            <a:avLst>
              <a:gd name="adj" fmla="val 5710"/>
            </a:avLst>
          </a:prstGeom>
          <a:solidFill>
            <a:srgbClr val="B88E23"/>
          </a:solidFill>
          <a:ln/>
        </p:spPr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669982AE-0A09-EB31-D219-E3196CF73892}"/>
              </a:ext>
            </a:extLst>
          </p:cNvPr>
          <p:cNvSpPr/>
          <p:nvPr/>
        </p:nvSpPr>
        <p:spPr>
          <a:xfrm>
            <a:off x="535781" y="1110084"/>
            <a:ext cx="382361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Приоритетные объекты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EC33C9DA-2AD4-1A89-896C-C70FA2DBE223}"/>
              </a:ext>
            </a:extLst>
          </p:cNvPr>
          <p:cNvSpPr/>
          <p:nvPr/>
        </p:nvSpPr>
        <p:spPr>
          <a:xfrm>
            <a:off x="535781" y="1372562"/>
            <a:ext cx="8127772" cy="12331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Хвосты флотации меди Жезказганской ОФ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 млрд т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Cu 0,18%, запасы меди ≥ 3,0 млн т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Полиметаллические хвосты ВКО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Pb, Zn, Cu, драгоценные и редкоземельные металлы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Шлаки металлургических предприятий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969E66B-C043-60D7-CACA-21497B3E51DF}"/>
              </a:ext>
            </a:extLst>
          </p:cNvPr>
          <p:cNvSpPr/>
          <p:nvPr/>
        </p:nvSpPr>
        <p:spPr>
          <a:xfrm>
            <a:off x="309966" y="2393522"/>
            <a:ext cx="850857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Государственные меры стимулирования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8090E928-2B01-B008-F0F2-144AC330E242}"/>
              </a:ext>
            </a:extLst>
          </p:cNvPr>
          <p:cNvSpPr/>
          <p:nvPr/>
        </p:nvSpPr>
        <p:spPr>
          <a:xfrm>
            <a:off x="309965" y="2673773"/>
            <a:ext cx="8586061" cy="2270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Паспортизация всех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объектов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ТМО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: начата инвентаризация всех техногенных отходов для оценки их состояния и определения приоритетных направлений переработки. Задача – не только оценить объёмы, но и определить качественный состав и пригодность к извлечению ценных компонентов;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Реализация проектов: за последние два года реализовано три проекта по переработке отходов на сумму 47,8 млрд тенге, в ближайшие два года планируется ещё четыре проекта с общими инвестициями 37 млрд тенге. Всего реализуется 25 проектов по вторичной переработке промышленных отходов на сумму 330 млрд тенге.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Освобождение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от НДПИ до 5 лет при ВНД &lt; 15%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;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Стимулирование инвестиций: ведомство внедрило западноавстралийскую модель недропользования с принципом «первый пришёл – первый получил» и освободило до пяти лет от НДПИ проекты с внутренней нормой рентабельности ниже 15%;</a:t>
            </a: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Законодательное регулирование: прорабатывается вопрос введения специальной упрощённой лицензии для переработки ТМО, а также внесения изменений в законодательство для вывоза и переработки ТМО за пределами населённых пунктов.</a:t>
            </a: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391357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Биовыщелачивание: микробная технология 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извлечения металлов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1F5291D5-2DA6-BCC4-B4BA-09CF6DC304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4278145"/>
            <a:ext cx="2676525" cy="633487"/>
          </a:xfrm>
          <a:prstGeom prst="rect">
            <a:avLst/>
          </a:prstGeom>
        </p:spPr>
      </p:pic>
      <p:sp>
        <p:nvSpPr>
          <p:cNvPr id="17" name="Text 4">
            <a:extLst>
              <a:ext uri="{FF2B5EF4-FFF2-40B4-BE49-F238E27FC236}">
                <a16:creationId xmlns:a16="http://schemas.microsoft.com/office/drawing/2014/main" id="{B819F38A-523C-460E-DB71-F72E4B2DB072}"/>
              </a:ext>
            </a:extLst>
          </p:cNvPr>
          <p:cNvSpPr/>
          <p:nvPr/>
        </p:nvSpPr>
        <p:spPr>
          <a:xfrm>
            <a:off x="636761" y="4380688"/>
            <a:ext cx="2433340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Медь (Жезказган)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CC96C940-864A-F994-3CCB-08E770816693}"/>
              </a:ext>
            </a:extLst>
          </p:cNvPr>
          <p:cNvSpPr/>
          <p:nvPr/>
        </p:nvSpPr>
        <p:spPr>
          <a:xfrm>
            <a:off x="636761" y="4562630"/>
            <a:ext cx="2433340" cy="246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8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Доизмельчение + магнитная сепарация + биовыщелачивание → извлечение </a:t>
            </a:r>
            <a:r>
              <a:rPr lang="en-US" sz="8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&gt;80%</a:t>
            </a:r>
            <a:r>
              <a:rPr lang="en-US" sz="8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за 12–24 ч</a:t>
            </a: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Image 2" descr="preencoded.png">
            <a:extLst>
              <a:ext uri="{FF2B5EF4-FFF2-40B4-BE49-F238E27FC236}">
                <a16:creationId xmlns:a16="http://schemas.microsoft.com/office/drawing/2014/main" id="{56D99FC6-090C-FF78-ED3B-845F381103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3663" y="4278145"/>
            <a:ext cx="2676599" cy="633487"/>
          </a:xfrm>
          <a:prstGeom prst="rect">
            <a:avLst/>
          </a:prstGeom>
        </p:spPr>
      </p:pic>
      <p:sp>
        <p:nvSpPr>
          <p:cNvPr id="20" name="Text 6">
            <a:extLst>
              <a:ext uri="{FF2B5EF4-FFF2-40B4-BE49-F238E27FC236}">
                <a16:creationId xmlns:a16="http://schemas.microsoft.com/office/drawing/2014/main" id="{340D0C5A-2D92-F8C4-0133-CAF1254ED11D}"/>
              </a:ext>
            </a:extLst>
          </p:cNvPr>
          <p:cNvSpPr/>
          <p:nvPr/>
        </p:nvSpPr>
        <p:spPr>
          <a:xfrm>
            <a:off x="3374306" y="4380688"/>
            <a:ext cx="2433414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Золото (Altyntau Kokshetau)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6845A74E-DDAA-7756-8B9C-57FC503073E1}"/>
              </a:ext>
            </a:extLst>
          </p:cNvPr>
          <p:cNvSpPr/>
          <p:nvPr/>
        </p:nvSpPr>
        <p:spPr>
          <a:xfrm>
            <a:off x="3374306" y="4562630"/>
            <a:ext cx="2433414" cy="246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8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Хвосты сорбции 3,24 г/т Au → окисление сульфидов за 5–7 сут. → цианирование → </a:t>
            </a:r>
            <a:r>
              <a:rPr lang="en-US" sz="8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78% Au</a:t>
            </a: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Image 3" descr="preencoded.png">
            <a:extLst>
              <a:ext uri="{FF2B5EF4-FFF2-40B4-BE49-F238E27FC236}">
                <a16:creationId xmlns:a16="http://schemas.microsoft.com/office/drawing/2014/main" id="{EEE3D7A5-3D6B-7B4E-5B14-7352E08BE4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1282" y="4278145"/>
            <a:ext cx="2676525" cy="633487"/>
          </a:xfrm>
          <a:prstGeom prst="rect">
            <a:avLst/>
          </a:prstGeom>
        </p:spPr>
      </p:pic>
      <p:sp>
        <p:nvSpPr>
          <p:cNvPr id="23" name="Text 8">
            <a:extLst>
              <a:ext uri="{FF2B5EF4-FFF2-40B4-BE49-F238E27FC236}">
                <a16:creationId xmlns:a16="http://schemas.microsoft.com/office/drawing/2014/main" id="{BBA5480A-7A3C-D518-F2E8-3C07AF0160E5}"/>
              </a:ext>
            </a:extLst>
          </p:cNvPr>
          <p:cNvSpPr/>
          <p:nvPr/>
        </p:nvSpPr>
        <p:spPr>
          <a:xfrm>
            <a:off x="6111925" y="4380688"/>
            <a:ext cx="2433340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РЗМ (Южный Казахстан)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82BB0CC0-9D3D-DB5A-62E1-11DBA9715AE6}"/>
              </a:ext>
            </a:extLst>
          </p:cNvPr>
          <p:cNvSpPr/>
          <p:nvPr/>
        </p:nvSpPr>
        <p:spPr>
          <a:xfrm>
            <a:off x="6111925" y="4562630"/>
            <a:ext cx="2433340" cy="246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8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Прямое биохимическое выщелачивание La, Ce, Nd из полиметаллических и Pb-Zn отходов</a:t>
            </a: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 descr="Биовыщелачивание">
            <a:extLst>
              <a:ext uri="{FF2B5EF4-FFF2-40B4-BE49-F238E27FC236}">
                <a16:creationId xmlns:a16="http://schemas.microsoft.com/office/drawing/2014/main" id="{982E4C5E-A220-2210-481E-9F060B73802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23" y="1216263"/>
            <a:ext cx="3623483" cy="273523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6A39151-9C47-F344-1F46-2999C3E6720D}"/>
              </a:ext>
            </a:extLst>
          </p:cNvPr>
          <p:cNvSpPr txBox="1"/>
          <p:nvPr/>
        </p:nvSpPr>
        <p:spPr>
          <a:xfrm>
            <a:off x="4265639" y="1262757"/>
            <a:ext cx="4572000" cy="290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4150" algn="just"/>
            <a:r>
              <a:rPr lang="ru-KZ" sz="13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Биовыщелачивание</a:t>
            </a:r>
            <a:r>
              <a:rPr lang="ru-KZ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метод извлечения металлов из руд и отходов с использованием микроорганизмов (обычно ацидофильных тионовых бактерий), которые окисляют сульфидные минералы, переводя металлы в растворимую форму. Для извлечения металлов из техногенных отходов целесообразно использовать железоокисляющие бактерии, такие как Acidithiobacillus ferrooxidans. Выявлена корреляционная зависимость степени вскрытия металла от фракционного состава отходов.</a:t>
            </a:r>
          </a:p>
          <a:p>
            <a:pPr indent="184150" algn="just"/>
            <a:r>
              <a:rPr lang="en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Acidithiobacillus</a:t>
            </a:r>
            <a:r>
              <a:rPr lang="en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ferrooxidans</a:t>
            </a:r>
            <a:r>
              <a:rPr lang="en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окисляет сульфидные минералы, переводя металлы в растворимую форму. Оптимальные условия: 20-35°С, </a:t>
            </a:r>
            <a:r>
              <a:rPr lang="en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 1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2,5.</a:t>
            </a:r>
          </a:p>
          <a:p>
            <a:pPr indent="184150" algn="just"/>
            <a:endParaRPr lang="en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1675C2-9E82-B174-40CB-2694A1AC884E}"/>
              </a:ext>
            </a:extLst>
          </p:cNvPr>
          <p:cNvSpPr txBox="1"/>
          <p:nvPr/>
        </p:nvSpPr>
        <p:spPr>
          <a:xfrm>
            <a:off x="496119" y="3937002"/>
            <a:ext cx="34946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Биовыщелачивание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Гидрометаллургия и флотация: комбинированные схемы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E07CB49C-B6B6-1F13-C547-F2394B284622}"/>
              </a:ext>
            </a:extLst>
          </p:cNvPr>
          <p:cNvSpPr/>
          <p:nvPr/>
        </p:nvSpPr>
        <p:spPr>
          <a:xfrm>
            <a:off x="496119" y="1659851"/>
            <a:ext cx="3990008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Сернокислотное выщелачивание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796EC2F9-8E25-B3E2-B369-344EA13494BE}"/>
              </a:ext>
            </a:extLst>
          </p:cNvPr>
          <p:cNvSpPr/>
          <p:nvPr/>
        </p:nvSpPr>
        <p:spPr>
          <a:xfrm>
            <a:off x="348242" y="1960260"/>
            <a:ext cx="3231866" cy="28980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Эффективно для лежалых хвостов меди. Механоактивация существенно повышает извлечение. </a:t>
            </a:r>
            <a:endParaRPr lang="ru-RU" sz="12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2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Комбинированные схемы: для извлечения ценных компонентов из норильских лежалых хвостов предложены технологии, сочетающие магнитную сепарацию и гидрометаллургическую переработку штейна для получения меди, никеля и концентратов платиновых металлов.</a:t>
            </a:r>
          </a:p>
          <a:p>
            <a:pPr marL="0" indent="0" algn="l">
              <a:lnSpc>
                <a:spcPct val="132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подходы: для медно-никелевых руд перспективными признаны способы совместной переработки хвостов обогащения руд цветных металлов и шламов нейтрализации травильных растворов, шахтных вод и отходов гальванического производства.</a:t>
            </a:r>
          </a:p>
          <a:p>
            <a:pPr marL="0" indent="0" algn="l">
              <a:lnSpc>
                <a:spcPct val="132000"/>
              </a:lnSpc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32000"/>
              </a:lnSpc>
              <a:buNone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D52BA0AF-D8E8-FE33-B99D-CF0D5B99C059}"/>
              </a:ext>
            </a:extLst>
          </p:cNvPr>
          <p:cNvSpPr/>
          <p:nvPr/>
        </p:nvSpPr>
        <p:spPr>
          <a:xfrm>
            <a:off x="4657799" y="1659851"/>
            <a:ext cx="3990082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Флотация лежалых хвостов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C68472E9-0C68-6F3B-8EE4-ECD1F7D7B98C}"/>
              </a:ext>
            </a:extLst>
          </p:cNvPr>
          <p:cNvSpPr/>
          <p:nvPr/>
        </p:nvSpPr>
        <p:spPr>
          <a:xfrm>
            <a:off x="3580108" y="1960260"/>
            <a:ext cx="5323668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Флотация для </a:t>
            </a:r>
            <a:r>
              <a:rPr lang="ru-RU" sz="11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доизвлечения</a:t>
            </a: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остаточных металлов из лежалых «хвостов хвостов» применяется в комбинации с </a:t>
            </a:r>
            <a:r>
              <a:rPr lang="ru-RU" sz="11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механоактивацией</a:t>
            </a: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 гравитационными методами.</a:t>
            </a:r>
          </a:p>
          <a:p>
            <a:pPr marL="0" indent="0" algn="l">
              <a:lnSpc>
                <a:spcPct val="132000"/>
              </a:lnSpc>
              <a:buNone/>
            </a:pP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Ключевые особенности флотации хвостов:</a:t>
            </a:r>
          </a:p>
          <a:p>
            <a:pPr marL="0" indent="0" algn="l">
              <a:lnSpc>
                <a:spcPct val="132000"/>
              </a:lnSpc>
              <a:buNone/>
            </a:pP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 Низкие содержания: извлечение никеля из лежалых хвостов медно-никелевых руд флотационным методом достигает 44% при содержании никеля 0,39%, извлечение меди 59% при содержании 0,20%.</a:t>
            </a:r>
          </a:p>
          <a:p>
            <a:pPr marL="0" indent="0" algn="l">
              <a:lnSpc>
                <a:spcPct val="132000"/>
              </a:lnSpc>
              <a:buNone/>
            </a:pP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 Специализированное оборудование: использование </a:t>
            </a:r>
            <a:r>
              <a:rPr lang="ru-RU" sz="11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пневмофлотационных</a:t>
            </a: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машин </a:t>
            </a:r>
            <a:r>
              <a:rPr lang="en-US" sz="11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Pneuflot</a:t>
            </a:r>
            <a:r>
              <a:rPr lang="en-US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позволяет извлекать мелкие классы золота из хвостов флотации и получать кремниевый концентрат с массовой долей </a:t>
            </a:r>
            <a:r>
              <a:rPr lang="en-US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SiO₂ </a:t>
            </a: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 менее 65% при выходе готового продукта более 20%. В машине </a:t>
            </a:r>
            <a:r>
              <a:rPr lang="en-US" sz="11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Pneuflot</a:t>
            </a:r>
            <a:r>
              <a:rPr lang="en-US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из </a:t>
            </a:r>
            <a:r>
              <a:rPr lang="ru-RU" sz="11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вольфрамсодержащих</a:t>
            </a: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лежалых хвостов достигается извлечение меди в сульфидный концентрат 9,5%</a:t>
            </a:r>
            <a:r>
              <a:rPr lang="en-US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</a:p>
          <a:p>
            <a:pPr marL="0" indent="0" algn="l">
              <a:lnSpc>
                <a:spcPct val="132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 </a:t>
            </a:r>
            <a:r>
              <a:rPr lang="ru-RU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Гравитационно-флотационные схемы: позволяют из лежалых хвостов получать золото-пиритный продукт с содержанием золота 5,37 г/т и серебра 27,53 г/т при извлечении 54,5 и 53,9% соответственно.</a:t>
            </a:r>
          </a:p>
          <a:p>
            <a:pPr marL="0" indent="0" algn="l">
              <a:lnSpc>
                <a:spcPct val="132000"/>
              </a:lnSpc>
              <a:buNone/>
            </a:pPr>
            <a:endParaRPr lang="ru-RU" sz="11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65DE62-6857-F4C4-12F8-DA18C1B47068}"/>
              </a:ext>
            </a:extLst>
          </p:cNvPr>
          <p:cNvSpPr txBox="1"/>
          <p:nvPr/>
        </p:nvSpPr>
        <p:spPr>
          <a:xfrm>
            <a:off x="348242" y="832583"/>
            <a:ext cx="842332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Гидрометаллургия остаётся базовым методом извлечения цветных, благородных и редких металлов из техногенного сырья. Её преимущества – возможность переработки бедного сырья и комплексное извлечение нескольких компонентов.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</TotalTime>
  <Words>1548</Words>
  <Application>Microsoft Macintosh PowerPoint</Application>
  <PresentationFormat>Экран (16:9)</PresentationFormat>
  <Paragraphs>127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21</cp:revision>
  <dcterms:created xsi:type="dcterms:W3CDTF">2026-05-17T11:18:59Z</dcterms:created>
  <dcterms:modified xsi:type="dcterms:W3CDTF">2026-08-07T16:41:44Z</dcterms:modified>
</cp:coreProperties>
</file>