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8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570182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en-US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Геомеханические проблемы разработки месторождений на больших глубинах</a:t>
            </a: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76E2597-87C2-237C-4610-E2B12CA3AD6B}"/>
              </a:ext>
            </a:extLst>
          </p:cNvPr>
          <p:cNvSpPr/>
          <p:nvPr/>
        </p:nvSpPr>
        <p:spPr>
          <a:xfrm>
            <a:off x="617227" y="1093217"/>
            <a:ext cx="176436" cy="2205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EBCFDD44-9E45-2958-B2B7-F8132088ED98}"/>
              </a:ext>
            </a:extLst>
          </p:cNvPr>
          <p:cNvSpPr/>
          <p:nvPr/>
        </p:nvSpPr>
        <p:spPr>
          <a:xfrm>
            <a:off x="1010989" y="1088603"/>
            <a:ext cx="4163988" cy="36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Как меняется характер деформирования пород с ростом глубины?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0CB3C463-9934-EA12-E03F-D350CD7376FB}"/>
              </a:ext>
            </a:extLst>
          </p:cNvPr>
          <p:cNvSpPr/>
          <p:nvPr/>
        </p:nvSpPr>
        <p:spPr>
          <a:xfrm>
            <a:off x="617227" y="1791667"/>
            <a:ext cx="176436" cy="2205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901E1F72-219E-7EB6-3123-0D9745A1A1CE}"/>
              </a:ext>
            </a:extLst>
          </p:cNvPr>
          <p:cNvSpPr/>
          <p:nvPr/>
        </p:nvSpPr>
        <p:spPr>
          <a:xfrm>
            <a:off x="1010989" y="1787054"/>
            <a:ext cx="4163988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Что такое горный удар и стреляние? Методы прогноза?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8">
            <a:extLst>
              <a:ext uri="{FF2B5EF4-FFF2-40B4-BE49-F238E27FC236}">
                <a16:creationId xmlns:a16="http://schemas.microsoft.com/office/drawing/2014/main" id="{2C0E6A84-28AC-29A3-4AEE-D8BC915383A1}"/>
              </a:ext>
            </a:extLst>
          </p:cNvPr>
          <p:cNvSpPr/>
          <p:nvPr/>
        </p:nvSpPr>
        <p:spPr>
          <a:xfrm>
            <a:off x="617227" y="2402830"/>
            <a:ext cx="176436" cy="2205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9">
            <a:extLst>
              <a:ext uri="{FF2B5EF4-FFF2-40B4-BE49-F238E27FC236}">
                <a16:creationId xmlns:a16="http://schemas.microsoft.com/office/drawing/2014/main" id="{E2C315E1-CA6E-6212-1802-7E55CAEFD545}"/>
              </a:ext>
            </a:extLst>
          </p:cNvPr>
          <p:cNvSpPr/>
          <p:nvPr/>
        </p:nvSpPr>
        <p:spPr>
          <a:xfrm>
            <a:off x="1010989" y="2398216"/>
            <a:ext cx="4163988" cy="196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Сущность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критерия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Хо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е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Брауна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параметр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m</a:t>
            </a:r>
            <a:r>
              <a:rPr lang="en-US" sz="1400" i="1" baseline="-250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11">
            <a:extLst>
              <a:ext uri="{FF2B5EF4-FFF2-40B4-BE49-F238E27FC236}">
                <a16:creationId xmlns:a16="http://schemas.microsoft.com/office/drawing/2014/main" id="{C4F8BAA7-C5A4-D9F2-7C51-4E2F4F15CA5B}"/>
              </a:ext>
            </a:extLst>
          </p:cNvPr>
          <p:cNvSpPr/>
          <p:nvPr/>
        </p:nvSpPr>
        <p:spPr>
          <a:xfrm>
            <a:off x="617227" y="3013993"/>
            <a:ext cx="176436" cy="2205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12">
            <a:extLst>
              <a:ext uri="{FF2B5EF4-FFF2-40B4-BE49-F238E27FC236}">
                <a16:creationId xmlns:a16="http://schemas.microsoft.com/office/drawing/2014/main" id="{402961F4-9193-8B1C-5693-3D1BDD7A66BC}"/>
              </a:ext>
            </a:extLst>
          </p:cNvPr>
          <p:cNvSpPr/>
          <p:nvPr/>
        </p:nvSpPr>
        <p:spPr>
          <a:xfrm>
            <a:off x="1010989" y="3009379"/>
            <a:ext cx="4163988" cy="36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Минимальный запас прочности целиков на глубоких горизонтах?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3">
            <a:extLst>
              <a:ext uri="{FF2B5EF4-FFF2-40B4-BE49-F238E27FC236}">
                <a16:creationId xmlns:a16="http://schemas.microsoft.com/office/drawing/2014/main" id="{0BD72867-C3FA-83B3-B2FF-408A38DC1C8F}"/>
              </a:ext>
            </a:extLst>
          </p:cNvPr>
          <p:cNvSpPr/>
          <p:nvPr/>
        </p:nvSpPr>
        <p:spPr>
          <a:xfrm>
            <a:off x="540023" y="3534668"/>
            <a:ext cx="4634954" cy="11485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Ключевой вывод: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Безопасная отработка глубоких месторождений возможна только при комплексном применении современных критериев прочности, систем прогноза динамических явлений и геомеханического мониторинга.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F7CC3E-F339-039B-99D6-18C2750C709F}"/>
              </a:ext>
            </a:extLst>
          </p:cNvPr>
          <p:cNvSpPr txBox="1"/>
          <p:nvPr/>
        </p:nvSpPr>
        <p:spPr>
          <a:xfrm>
            <a:off x="5233638" y="1024220"/>
            <a:ext cx="3640287" cy="397031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Рекомендуемая литература: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Hoek E., Brown E.T. Underground Excavations in Rock. – London: IMM, 1980.</a:t>
            </a:r>
          </a:p>
          <a:p>
            <a:r>
              <a:rPr lang="e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Brady B.H.G., Brown E.T. Rock Mechanics for Underground Mining. – Springer, 2004.</a:t>
            </a:r>
          </a:p>
          <a:p>
            <a:r>
              <a:rPr lang="e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Зубков В.В., Зубков А.В. Геомеханика. – М.: МГГУ, 2008.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Failure Characteristics of Deep Rocks // Frontiers in Earth Science (Special Issue), 2025.</a:t>
            </a:r>
          </a:p>
          <a:p>
            <a:r>
              <a:rPr lang="e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Sidorov D.V., Shadrin M.A., </a:t>
            </a:r>
            <a:r>
              <a:rPr lang="e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Minzaripov</a:t>
            </a:r>
            <a:r>
              <a:rPr lang="e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R.G. Improvement of geodynamic safety of mining at the North Urals bauxite deposits at great depths // </a:t>
            </a:r>
            <a:r>
              <a:rPr lang="e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Gornyi</a:t>
            </a:r>
            <a:r>
              <a:rPr lang="e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Zhurnal</a:t>
            </a:r>
            <a:r>
              <a:rPr lang="e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2025. № 1.</a:t>
            </a:r>
          </a:p>
          <a:p>
            <a:r>
              <a:rPr lang="e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Zhang X. et al. A prototype-based </a:t>
            </a:r>
            <a:r>
              <a:rPr lang="e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rockburst</a:t>
            </a:r>
            <a:r>
              <a:rPr lang="e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types and risk prediction algorithm considering intra-class variance and inter-class distance of </a:t>
            </a:r>
            <a:r>
              <a:rPr lang="e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microseismic</a:t>
            </a:r>
            <a:r>
              <a:rPr lang="e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 // Frontiers in Earth Science. 2025. Vol. 13.</a:t>
            </a:r>
          </a:p>
          <a:p>
            <a:r>
              <a:rPr lang="e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Плешко М.С. Геомеханическое сопровождение и мониторинг при строительстве глубоких горных выработок. – 2025.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2919" y="348215"/>
            <a:ext cx="8433880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Цель и п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лан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2002185"/>
            <a:ext cx="4004965" cy="1905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7200" y="1084533"/>
            <a:ext cx="306876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6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1) Рост горного давления</a:t>
            </a:r>
          </a:p>
        </p:txBody>
      </p:sp>
      <p:sp>
        <p:nvSpPr>
          <p:cNvPr id="6" name="Text 3"/>
          <p:cNvSpPr/>
          <p:nvPr/>
        </p:nvSpPr>
        <p:spPr>
          <a:xfrm>
            <a:off x="367200" y="1391044"/>
            <a:ext cx="397703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Упругопластическое и хрупкое разрушение пород</a:t>
            </a: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67201" y="1928720"/>
            <a:ext cx="346315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6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2) Динамические проявления</a:t>
            </a:r>
          </a:p>
        </p:txBody>
      </p:sp>
      <p:sp>
        <p:nvSpPr>
          <p:cNvPr id="10" name="Text 6"/>
          <p:cNvSpPr/>
          <p:nvPr/>
        </p:nvSpPr>
        <p:spPr>
          <a:xfrm>
            <a:off x="367201" y="2235231"/>
            <a:ext cx="400503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Горные удары, </a:t>
            </a:r>
            <a:r>
              <a:rPr lang="ru-RU" sz="1400" b="1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стреляние</a:t>
            </a:r>
            <a:r>
              <a:rPr lang="ru-RU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, выбросы – прогноз и профилактика</a:t>
            </a: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67200" y="3053303"/>
            <a:ext cx="3594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6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3) Устойчивость выработок</a:t>
            </a:r>
          </a:p>
        </p:txBody>
      </p:sp>
      <p:sp>
        <p:nvSpPr>
          <p:cNvPr id="14" name="Text 9"/>
          <p:cNvSpPr/>
          <p:nvPr/>
        </p:nvSpPr>
        <p:spPr>
          <a:xfrm>
            <a:off x="367201" y="3359814"/>
            <a:ext cx="3594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Целики и крепление в условиях высоких напряжений</a:t>
            </a:r>
          </a:p>
          <a:p>
            <a:pPr marL="0" indent="0" algn="l">
              <a:lnSpc>
                <a:spcPct val="133000"/>
              </a:lnSpc>
              <a:buNone/>
            </a:pPr>
            <a:endParaRPr lang="ru-RU" sz="1400" b="1" dirty="0">
              <a:latin typeface="Times New Roman" panose="02020603050405020304" pitchFamily="18" charset="0"/>
              <a:ea typeface="Manrope" pitchFamily="34" charset="-122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11" name="Text 2">
            <a:extLst>
              <a:ext uri="{FF2B5EF4-FFF2-40B4-BE49-F238E27FC236}">
                <a16:creationId xmlns:a16="http://schemas.microsoft.com/office/drawing/2014/main" id="{3DF95AC2-7BED-3606-47AD-D62E107BC0FB}"/>
              </a:ext>
            </a:extLst>
          </p:cNvPr>
          <p:cNvSpPr/>
          <p:nvPr/>
        </p:nvSpPr>
        <p:spPr>
          <a:xfrm>
            <a:off x="4997830" y="1106336"/>
            <a:ext cx="3778969" cy="177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 лекции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E984F140-3308-A2BA-C794-714F9C8AF83D}"/>
              </a:ext>
            </a:extLst>
          </p:cNvPr>
          <p:cNvSpPr/>
          <p:nvPr/>
        </p:nvSpPr>
        <p:spPr>
          <a:xfrm>
            <a:off x="4997830" y="1429767"/>
            <a:ext cx="3778969" cy="10935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Сформировать системное понимание геомеханических процессов при переходе на глубокие горизонты: критерии разрушения пород, прогноз динамических явлений, оценка устойчивости выработок и целиков.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618978" y="353093"/>
            <a:ext cx="79060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 Глубины мировой добычи: масштаб вызова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047624-9394-BA21-852E-AE3EAAC79C16}"/>
              </a:ext>
            </a:extLst>
          </p:cNvPr>
          <p:cNvSpPr txBox="1"/>
          <p:nvPr/>
        </p:nvSpPr>
        <p:spPr>
          <a:xfrm>
            <a:off x="4711337" y="4680488"/>
            <a:ext cx="362276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1 - Самые глубокие шахты в мире</a:t>
            </a: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DD92DF58-2316-E26F-DB9E-518F4D1FC8E6}"/>
              </a:ext>
            </a:extLst>
          </p:cNvPr>
          <p:cNvSpPr/>
          <p:nvPr/>
        </p:nvSpPr>
        <p:spPr>
          <a:xfrm>
            <a:off x="457200" y="872679"/>
            <a:ext cx="8291593" cy="389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09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Современная горная промышленность неуклонно движется вглубь. С ростом глубины поведение пород и устойчивость выработок всё больше определяются напряжённым состоянием массива.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8B1F1005-BB4E-2087-DFFB-5648747908C4}"/>
              </a:ext>
            </a:extLst>
          </p:cNvPr>
          <p:cNvSpPr/>
          <p:nvPr/>
        </p:nvSpPr>
        <p:spPr>
          <a:xfrm>
            <a:off x="-103153" y="1452156"/>
            <a:ext cx="4634954" cy="326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55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 км</a:t>
            </a:r>
            <a:endParaRPr lang="en-US" sz="2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D9F3C481-6348-9852-D6DB-8DD0FCBA64F1}"/>
              </a:ext>
            </a:extLst>
          </p:cNvPr>
          <p:cNvSpPr/>
          <p:nvPr/>
        </p:nvSpPr>
        <p:spPr>
          <a:xfrm>
            <a:off x="-103153" y="1797784"/>
            <a:ext cx="4634954" cy="123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Mponeng, TauTona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4">
            <a:extLst>
              <a:ext uri="{FF2B5EF4-FFF2-40B4-BE49-F238E27FC236}">
                <a16:creationId xmlns:a16="http://schemas.microsoft.com/office/drawing/2014/main" id="{5F6C2C45-A157-5288-B497-3171490A7801}"/>
              </a:ext>
            </a:extLst>
          </p:cNvPr>
          <p:cNvSpPr/>
          <p:nvPr/>
        </p:nvSpPr>
        <p:spPr>
          <a:xfrm>
            <a:off x="-103153" y="1959263"/>
            <a:ext cx="4634954" cy="129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9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Южная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Африка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рекорд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глубины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5">
            <a:extLst>
              <a:ext uri="{FF2B5EF4-FFF2-40B4-BE49-F238E27FC236}">
                <a16:creationId xmlns:a16="http://schemas.microsoft.com/office/drawing/2014/main" id="{1C965326-F02E-D698-B4A6-484EAD35403C}"/>
              </a:ext>
            </a:extLst>
          </p:cNvPr>
          <p:cNvSpPr/>
          <p:nvPr/>
        </p:nvSpPr>
        <p:spPr>
          <a:xfrm>
            <a:off x="-103153" y="2280528"/>
            <a:ext cx="4634954" cy="326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55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 км</a:t>
            </a:r>
            <a:endParaRPr lang="en-US" sz="2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6">
            <a:extLst>
              <a:ext uri="{FF2B5EF4-FFF2-40B4-BE49-F238E27FC236}">
                <a16:creationId xmlns:a16="http://schemas.microsoft.com/office/drawing/2014/main" id="{74398821-B245-5219-5415-7E07D89BF045}"/>
              </a:ext>
            </a:extLst>
          </p:cNvPr>
          <p:cNvSpPr/>
          <p:nvPr/>
        </p:nvSpPr>
        <p:spPr>
          <a:xfrm>
            <a:off x="-103153" y="2618408"/>
            <a:ext cx="4634954" cy="123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Kidd, Laronde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7">
            <a:extLst>
              <a:ext uri="{FF2B5EF4-FFF2-40B4-BE49-F238E27FC236}">
                <a16:creationId xmlns:a16="http://schemas.microsoft.com/office/drawing/2014/main" id="{5993AC8E-35FF-05E7-1511-06BBCD424C5C}"/>
              </a:ext>
            </a:extLst>
          </p:cNvPr>
          <p:cNvSpPr/>
          <p:nvPr/>
        </p:nvSpPr>
        <p:spPr>
          <a:xfrm>
            <a:off x="-103153" y="2779886"/>
            <a:ext cx="4634954" cy="129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9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Канада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47BE26B2-080F-F923-1889-58291B05D914}"/>
              </a:ext>
            </a:extLst>
          </p:cNvPr>
          <p:cNvSpPr/>
          <p:nvPr/>
        </p:nvSpPr>
        <p:spPr>
          <a:xfrm>
            <a:off x="-103153" y="3139897"/>
            <a:ext cx="4634954" cy="326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55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 км</a:t>
            </a:r>
            <a:endParaRPr lang="en-US" sz="2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9">
            <a:extLst>
              <a:ext uri="{FF2B5EF4-FFF2-40B4-BE49-F238E27FC236}">
                <a16:creationId xmlns:a16="http://schemas.microsoft.com/office/drawing/2014/main" id="{7754CE2C-0D08-DBA2-67DD-51FDDF757978}"/>
              </a:ext>
            </a:extLst>
          </p:cNvPr>
          <p:cNvSpPr/>
          <p:nvPr/>
        </p:nvSpPr>
        <p:spPr>
          <a:xfrm>
            <a:off x="-103153" y="3439031"/>
            <a:ext cx="4634954" cy="123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Morro Velho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0">
            <a:extLst>
              <a:ext uri="{FF2B5EF4-FFF2-40B4-BE49-F238E27FC236}">
                <a16:creationId xmlns:a16="http://schemas.microsoft.com/office/drawing/2014/main" id="{3D91E183-5F13-15FC-BDE4-FFEB0BE137C7}"/>
              </a:ext>
            </a:extLst>
          </p:cNvPr>
          <p:cNvSpPr/>
          <p:nvPr/>
        </p:nvSpPr>
        <p:spPr>
          <a:xfrm>
            <a:off x="-103153" y="3600509"/>
            <a:ext cx="4634954" cy="129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9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Бразилия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1">
            <a:extLst>
              <a:ext uri="{FF2B5EF4-FFF2-40B4-BE49-F238E27FC236}">
                <a16:creationId xmlns:a16="http://schemas.microsoft.com/office/drawing/2014/main" id="{E0B1521E-CDD7-A821-F93C-AAA2FF3D709D}"/>
              </a:ext>
            </a:extLst>
          </p:cNvPr>
          <p:cNvSpPr/>
          <p:nvPr/>
        </p:nvSpPr>
        <p:spPr>
          <a:xfrm>
            <a:off x="-103153" y="3976018"/>
            <a:ext cx="4634954" cy="326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55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2+ км</a:t>
            </a:r>
            <a:endParaRPr lang="en-US" sz="2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12">
            <a:extLst>
              <a:ext uri="{FF2B5EF4-FFF2-40B4-BE49-F238E27FC236}">
                <a16:creationId xmlns:a16="http://schemas.microsoft.com/office/drawing/2014/main" id="{AEA2CB8A-1108-4394-FE0C-D515B58CE634}"/>
              </a:ext>
            </a:extLst>
          </p:cNvPr>
          <p:cNvSpPr/>
          <p:nvPr/>
        </p:nvSpPr>
        <p:spPr>
          <a:xfrm>
            <a:off x="-103153" y="4298399"/>
            <a:ext cx="4634954" cy="123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«Скалистый»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13">
            <a:extLst>
              <a:ext uri="{FF2B5EF4-FFF2-40B4-BE49-F238E27FC236}">
                <a16:creationId xmlns:a16="http://schemas.microsoft.com/office/drawing/2014/main" id="{364C922E-5A8A-47EA-5C0D-4F2F01D85377}"/>
              </a:ext>
            </a:extLst>
          </p:cNvPr>
          <p:cNvSpPr/>
          <p:nvPr/>
        </p:nvSpPr>
        <p:spPr>
          <a:xfrm>
            <a:off x="-103153" y="4459878"/>
            <a:ext cx="4634954" cy="129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9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Норильский никель, Россия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2C8475A-A0EF-B441-4007-815205894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11337" y="1352696"/>
            <a:ext cx="3622765" cy="3282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60325"/>
            <a:ext cx="8112620" cy="406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Естественное поле напряжений на больших глубинах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189842E-2271-DD92-5823-6C780E21F215}"/>
              </a:ext>
            </a:extLst>
          </p:cNvPr>
          <p:cNvSpPr/>
          <p:nvPr/>
        </p:nvSpPr>
        <p:spPr>
          <a:xfrm>
            <a:off x="540023" y="1170905"/>
            <a:ext cx="3855541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Вертикальное напряжение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730AE4DA-B63D-CA67-5E6D-0521F4C2E73E}"/>
              </a:ext>
            </a:extLst>
          </p:cNvPr>
          <p:cNvSpPr/>
          <p:nvPr/>
        </p:nvSpPr>
        <p:spPr>
          <a:xfrm>
            <a:off x="540023" y="1391515"/>
            <a:ext cx="4312741" cy="22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Определяется весом вышележащих пород: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6B7E5A70-7902-DFDF-53C9-DD19992407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23" y="1813451"/>
            <a:ext cx="3855541" cy="245790"/>
          </a:xfrm>
          <a:prstGeom prst="rect">
            <a:avLst/>
          </a:prstGeom>
        </p:spPr>
      </p:pic>
      <p:sp>
        <p:nvSpPr>
          <p:cNvPr id="7" name="Text 4">
            <a:extLst>
              <a:ext uri="{FF2B5EF4-FFF2-40B4-BE49-F238E27FC236}">
                <a16:creationId xmlns:a16="http://schemas.microsoft.com/office/drawing/2014/main" id="{1B45902E-8E87-E11A-40B5-7D9C691D4A5D}"/>
              </a:ext>
            </a:extLst>
          </p:cNvPr>
          <p:cNvSpPr/>
          <p:nvPr/>
        </p:nvSpPr>
        <p:spPr>
          <a:xfrm>
            <a:off x="540023" y="2204712"/>
            <a:ext cx="3855541" cy="4484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gamma = 2,7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т/м³: на глубине 1000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~27 МПа, на 2000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~54 МПа, на 4000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свыше 100 МПа.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AA80FF56-D834-21E3-57CD-BA8B757AA90A}"/>
              </a:ext>
            </a:extLst>
          </p:cNvPr>
          <p:cNvSpPr/>
          <p:nvPr/>
        </p:nvSpPr>
        <p:spPr>
          <a:xfrm>
            <a:off x="540023" y="3128357"/>
            <a:ext cx="3855541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Горизонтальные напряжения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80627042-8475-F2E6-BE4C-4BBC5DA5EDF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23" y="3480782"/>
            <a:ext cx="3855541" cy="245790"/>
          </a:xfrm>
          <a:prstGeom prst="rect">
            <a:avLst/>
          </a:prstGeom>
        </p:spPr>
      </p:pic>
      <p:sp>
        <p:nvSpPr>
          <p:cNvPr id="10" name="Text 7">
            <a:extLst>
              <a:ext uri="{FF2B5EF4-FFF2-40B4-BE49-F238E27FC236}">
                <a16:creationId xmlns:a16="http://schemas.microsoft.com/office/drawing/2014/main" id="{FA8DA9AD-250B-7E3C-BA5A-6DC0444FDE54}"/>
              </a:ext>
            </a:extLst>
          </p:cNvPr>
          <p:cNvSpPr/>
          <p:nvPr/>
        </p:nvSpPr>
        <p:spPr>
          <a:xfrm>
            <a:off x="540023" y="3793666"/>
            <a:ext cx="3855541" cy="896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Коэффициент бокового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давления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(</a:t>
            </a:r>
            <a:r>
              <a:rPr lang="en-US" sz="14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lambda</a:t>
            </a:r>
            <a:r>
              <a:rPr lang="ru-RU" sz="14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)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может существенно отличаться от 1,0 в зависимости от тектонической обстановки. Поле напряжений не является гидростатическим.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2" descr="preencoded.png">
            <a:extLst>
              <a:ext uri="{FF2B5EF4-FFF2-40B4-BE49-F238E27FC236}">
                <a16:creationId xmlns:a16="http://schemas.microsoft.com/office/drawing/2014/main" id="{6AAE2B72-19AE-1F0B-F4C7-237486245E8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7646" y="1187871"/>
            <a:ext cx="4471644" cy="32186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346D242-3C86-F58B-4412-DBAB514A5A5D}"/>
              </a:ext>
            </a:extLst>
          </p:cNvPr>
          <p:cNvSpPr txBox="1"/>
          <p:nvPr/>
        </p:nvSpPr>
        <p:spPr>
          <a:xfrm>
            <a:off x="4395564" y="4427937"/>
            <a:ext cx="430429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 Изменения вертикальных напряжений в зависимости от глубины разработки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0881" y="299065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Переход к упругопластическому и хрупкому разрушению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6" name="Text 1">
            <a:extLst>
              <a:ext uri="{FF2B5EF4-FFF2-40B4-BE49-F238E27FC236}">
                <a16:creationId xmlns:a16="http://schemas.microsoft.com/office/drawing/2014/main" id="{CFD0BFBE-E0CE-C034-14BD-944129E599F0}"/>
              </a:ext>
            </a:extLst>
          </p:cNvPr>
          <p:cNvSpPr/>
          <p:nvPr/>
        </p:nvSpPr>
        <p:spPr>
          <a:xfrm>
            <a:off x="278675" y="719435"/>
            <a:ext cx="8621486" cy="322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 мере роста глубины характер деформирования горных пород меняется: от упругого поведения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2000"/>
              </a:lnSpc>
              <a:buNone/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необратимым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деформациям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хрупкому разрушению.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Image 1" descr="preencoded.png">
            <a:extLst>
              <a:ext uri="{FF2B5EF4-FFF2-40B4-BE49-F238E27FC236}">
                <a16:creationId xmlns:a16="http://schemas.microsoft.com/office/drawing/2014/main" id="{C058D8FD-5116-2B93-3AC3-DC481B5ECE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16216" y="1151015"/>
            <a:ext cx="2692450" cy="1240638"/>
          </a:xfrm>
          <a:prstGeom prst="rect">
            <a:avLst/>
          </a:prstGeom>
        </p:spPr>
      </p:pic>
      <p:sp>
        <p:nvSpPr>
          <p:cNvPr id="28" name="Text 2">
            <a:extLst>
              <a:ext uri="{FF2B5EF4-FFF2-40B4-BE49-F238E27FC236}">
                <a16:creationId xmlns:a16="http://schemas.microsoft.com/office/drawing/2014/main" id="{408ECB7C-B92F-B00A-F915-C394708D3ACF}"/>
              </a:ext>
            </a:extLst>
          </p:cNvPr>
          <p:cNvSpPr/>
          <p:nvPr/>
        </p:nvSpPr>
        <p:spPr>
          <a:xfrm>
            <a:off x="6045771" y="1181507"/>
            <a:ext cx="2471440" cy="102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Упругое поведение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3">
            <a:extLst>
              <a:ext uri="{FF2B5EF4-FFF2-40B4-BE49-F238E27FC236}">
                <a16:creationId xmlns:a16="http://schemas.microsoft.com/office/drawing/2014/main" id="{C0E02147-66D8-7B00-0ACE-255F39F8EF4C}"/>
              </a:ext>
            </a:extLst>
          </p:cNvPr>
          <p:cNvSpPr/>
          <p:nvPr/>
        </p:nvSpPr>
        <p:spPr>
          <a:xfrm>
            <a:off x="6045771" y="1414594"/>
            <a:ext cx="2471440" cy="2007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Приповерхностные условия: деформации полностью восстанавливаются после снятия нагрузки.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Image 2" descr="preencoded.png">
            <a:extLst>
              <a:ext uri="{FF2B5EF4-FFF2-40B4-BE49-F238E27FC236}">
                <a16:creationId xmlns:a16="http://schemas.microsoft.com/office/drawing/2014/main" id="{82020E06-8CAB-3379-C8FB-A6A3E991CF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16216" y="2490589"/>
            <a:ext cx="2692450" cy="1034647"/>
          </a:xfrm>
          <a:prstGeom prst="rect">
            <a:avLst/>
          </a:prstGeom>
        </p:spPr>
      </p:pic>
      <p:sp>
        <p:nvSpPr>
          <p:cNvPr id="31" name="Text 4">
            <a:extLst>
              <a:ext uri="{FF2B5EF4-FFF2-40B4-BE49-F238E27FC236}">
                <a16:creationId xmlns:a16="http://schemas.microsoft.com/office/drawing/2014/main" id="{0E35ABA6-3E76-7ED2-EC99-861BC10ED5F6}"/>
              </a:ext>
            </a:extLst>
          </p:cNvPr>
          <p:cNvSpPr/>
          <p:nvPr/>
        </p:nvSpPr>
        <p:spPr>
          <a:xfrm>
            <a:off x="6045771" y="2582044"/>
            <a:ext cx="2471440" cy="102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Упругопластическая область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5">
            <a:extLst>
              <a:ext uri="{FF2B5EF4-FFF2-40B4-BE49-F238E27FC236}">
                <a16:creationId xmlns:a16="http://schemas.microsoft.com/office/drawing/2014/main" id="{A40DBA80-926C-CB1A-63EB-612DB2118947}"/>
              </a:ext>
            </a:extLst>
          </p:cNvPr>
          <p:cNvSpPr/>
          <p:nvPr/>
        </p:nvSpPr>
        <p:spPr>
          <a:xfrm>
            <a:off x="6045771" y="2806424"/>
            <a:ext cx="2471440" cy="2007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 ростом глубины возникают необратимые (остаточные) деформации.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8">
            <a:extLst>
              <a:ext uri="{FF2B5EF4-FFF2-40B4-BE49-F238E27FC236}">
                <a16:creationId xmlns:a16="http://schemas.microsoft.com/office/drawing/2014/main" id="{5709D4A2-F9B3-A5BB-8C65-97C7B08E7B6C}"/>
              </a:ext>
            </a:extLst>
          </p:cNvPr>
          <p:cNvSpPr/>
          <p:nvPr/>
        </p:nvSpPr>
        <p:spPr>
          <a:xfrm>
            <a:off x="540023" y="3663400"/>
            <a:ext cx="3932039" cy="102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Факторы глубинного разрушения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9">
            <a:extLst>
              <a:ext uri="{FF2B5EF4-FFF2-40B4-BE49-F238E27FC236}">
                <a16:creationId xmlns:a16="http://schemas.microsoft.com/office/drawing/2014/main" id="{76AD144A-F2E3-8327-169C-16B8BD8BF9A3}"/>
              </a:ext>
            </a:extLst>
          </p:cNvPr>
          <p:cNvSpPr/>
          <p:nvPr/>
        </p:nvSpPr>
        <p:spPr>
          <a:xfrm>
            <a:off x="540023" y="3844234"/>
            <a:ext cx="4389239" cy="100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Согласно «Failure Characteristics of Deep Rocks», </a:t>
            </a:r>
            <a:endParaRPr lang="ru-RU" sz="12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2000"/>
              </a:lnSpc>
              <a:buNone/>
            </a:pP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ключевые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факторы: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10">
            <a:extLst>
              <a:ext uri="{FF2B5EF4-FFF2-40B4-BE49-F238E27FC236}">
                <a16:creationId xmlns:a16="http://schemas.microsoft.com/office/drawing/2014/main" id="{981107E7-DCA5-714A-2E1A-A85FA5851C9D}"/>
              </a:ext>
            </a:extLst>
          </p:cNvPr>
          <p:cNvSpPr/>
          <p:nvPr/>
        </p:nvSpPr>
        <p:spPr>
          <a:xfrm>
            <a:off x="540023" y="4253731"/>
            <a:ext cx="3932039" cy="447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21920" indent="-121920" algn="l">
              <a:lnSpc>
                <a:spcPct val="102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Высокая напряжённость массива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2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Повышенные температуры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2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Сложные геологические структуры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2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Скорость деформации и обжимающее давление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11">
            <a:extLst>
              <a:ext uri="{FF2B5EF4-FFF2-40B4-BE49-F238E27FC236}">
                <a16:creationId xmlns:a16="http://schemas.microsoft.com/office/drawing/2014/main" id="{D078B3F6-E6AD-1B5A-51D4-247B732BDE05}"/>
              </a:ext>
            </a:extLst>
          </p:cNvPr>
          <p:cNvSpPr/>
          <p:nvPr/>
        </p:nvSpPr>
        <p:spPr>
          <a:xfrm>
            <a:off x="4676701" y="3794031"/>
            <a:ext cx="3932039" cy="102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Предел упругости и ЗНД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12">
            <a:extLst>
              <a:ext uri="{FF2B5EF4-FFF2-40B4-BE49-F238E27FC236}">
                <a16:creationId xmlns:a16="http://schemas.microsoft.com/office/drawing/2014/main" id="{5858D281-8AE2-34BB-06D0-E9CD8AEDF39D}"/>
              </a:ext>
            </a:extLst>
          </p:cNvPr>
          <p:cNvSpPr/>
          <p:nvPr/>
        </p:nvSpPr>
        <p:spPr>
          <a:xfrm>
            <a:off x="4676701" y="3992287"/>
            <a:ext cx="3932039" cy="301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Предел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упругости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максимальное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напряжение, при котором деформации ещё обратимы. При его превышении формируется </a:t>
            </a: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зона неупругих деформаций (ЗНД)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распространяющаяся вглубь от контура выработки.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55BDAEDF-FF52-DE30-204E-A98D5B3B7F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1206" y="1302003"/>
            <a:ext cx="3532262" cy="156126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F86DD74D-B154-00A9-6DED-71690D7AE0A1}"/>
              </a:ext>
            </a:extLst>
          </p:cNvPr>
          <p:cNvSpPr txBox="1"/>
          <p:nvPr/>
        </p:nvSpPr>
        <p:spPr>
          <a:xfrm>
            <a:off x="182881" y="2857621"/>
            <a:ext cx="552123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3 - Зависимости деформаций сдвига от касательных напряжений для хрупких (а), хрупко-пластичных (б) и пластичных (в) твердых тел и области их деформирования: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упругая; 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пластичная с упрочнением; 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пластичная с разупрочнением (разрушение)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56" y="419398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Критерий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Хоека-Брауна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и модель </a:t>
            </a:r>
            <a:r>
              <a:rPr lang="en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CTM</a:t>
            </a:r>
          </a:p>
          <a:p>
            <a:pPr marL="0" indent="0" algn="ctr">
              <a:lnSpc>
                <a:spcPct val="104000"/>
              </a:lnSpc>
              <a:buNone/>
            </a:pPr>
            <a:endParaRPr lang="en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4E3CB5-ECCF-EC85-F08B-2996453C66B1}"/>
              </a:ext>
            </a:extLst>
          </p:cNvPr>
          <p:cNvSpPr txBox="1"/>
          <p:nvPr/>
        </p:nvSpPr>
        <p:spPr>
          <a:xfrm>
            <a:off x="313509" y="4408924"/>
            <a:ext cx="502484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4 - Критерии прочности массива горных пород: от 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Coulomb-Mohr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CTM-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 (2025)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6B671C32-CDEB-C909-7916-4BC3F4E11F9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0023" y="914397"/>
            <a:ext cx="4798331" cy="3483155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1CE2FC9B-8DC2-C1DC-3A97-977CD91C3A49}"/>
              </a:ext>
            </a:extLst>
          </p:cNvPr>
          <p:cNvSpPr/>
          <p:nvPr/>
        </p:nvSpPr>
        <p:spPr>
          <a:xfrm>
            <a:off x="5608320" y="1142290"/>
            <a:ext cx="3000419" cy="107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Параметр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m</a:t>
            </a:r>
            <a:r>
              <a:rPr lang="en-US" sz="1400" i="1" baseline="-250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как индекс хрупкости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0BA5DE62-168E-85A3-E9D9-FECBEDF4B394}"/>
              </a:ext>
            </a:extLst>
          </p:cNvPr>
          <p:cNvSpPr/>
          <p:nvPr/>
        </p:nvSpPr>
        <p:spPr>
          <a:xfrm>
            <a:off x="5608320" y="1526025"/>
            <a:ext cx="3000419" cy="2040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Модель CTM (2025)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усовершенствование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критерия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Хо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е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Брауна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учитывающее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зависимость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m</a:t>
            </a:r>
            <a:r>
              <a:rPr lang="en-US" sz="1400" i="1" baseline="-250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от обжимающего давления.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BC6AA60B-33F3-9292-D92D-C6143C0BF3E0}"/>
              </a:ext>
            </a:extLst>
          </p:cNvPr>
          <p:cNvSpPr/>
          <p:nvPr/>
        </p:nvSpPr>
        <p:spPr>
          <a:xfrm>
            <a:off x="5608320" y="2454955"/>
            <a:ext cx="3000419" cy="2294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21920" indent="-121920" algn="l">
              <a:lnSpc>
                <a:spcPct val="101000"/>
              </a:lnSpc>
              <a:buSzPct val="100000"/>
              <a:buChar char="•"/>
            </a:pPr>
            <a:r>
              <a:rPr lang="en-US" sz="14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Высокое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b="1" i="1" dirty="0">
                <a:solidFill>
                  <a:srgbClr val="383838"/>
                </a:solidFill>
                <a:latin typeface="Times New Roman" panose="02020603050405020304" pitchFamily="18" charset="0"/>
                <a:ea typeface="Consolas Bold" pitchFamily="34" charset="-122"/>
                <a:cs typeface="Times New Roman" panose="02020603050405020304" pitchFamily="18" charset="0"/>
              </a:rPr>
              <a:t>m</a:t>
            </a:r>
            <a:r>
              <a:rPr lang="en-US" sz="1400" b="1" i="1" baseline="-25000" dirty="0">
                <a:solidFill>
                  <a:srgbClr val="383838"/>
                </a:solidFill>
                <a:latin typeface="Times New Roman" panose="02020603050405020304" pitchFamily="18" charset="0"/>
                <a:ea typeface="Consolas Bold" pitchFamily="34" charset="-122"/>
                <a:cs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большая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хрупкость, повышенный риск горных ударов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1000"/>
              </a:lnSpc>
              <a:buSzPct val="100000"/>
              <a:buChar char="•"/>
            </a:pPr>
            <a:r>
              <a:rPr lang="en-US" sz="14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Низкое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b="1" i="1" dirty="0">
                <a:solidFill>
                  <a:srgbClr val="383838"/>
                </a:solidFill>
                <a:latin typeface="Times New Roman" panose="02020603050405020304" pitchFamily="18" charset="0"/>
                <a:ea typeface="Consolas Bold" pitchFamily="34" charset="-122"/>
                <a:cs typeface="Times New Roman" panose="02020603050405020304" pitchFamily="18" charset="0"/>
              </a:rPr>
              <a:t>m</a:t>
            </a:r>
            <a:r>
              <a:rPr lang="en-US" sz="1400" b="1" i="1" baseline="-25000" dirty="0">
                <a:solidFill>
                  <a:srgbClr val="383838"/>
                </a:solidFill>
                <a:latin typeface="Times New Roman" panose="02020603050405020304" pitchFamily="18" charset="0"/>
                <a:ea typeface="Consolas Bold" pitchFamily="34" charset="-122"/>
                <a:cs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повышенная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пластичность породы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F6817BBD-0F4B-1D4D-20A9-83D5AE2E85CD}"/>
              </a:ext>
            </a:extLst>
          </p:cNvPr>
          <p:cNvSpPr/>
          <p:nvPr/>
        </p:nvSpPr>
        <p:spPr>
          <a:xfrm>
            <a:off x="5786547" y="3501470"/>
            <a:ext cx="2742644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Тектонические напряжения могут в несколько раз превышать гравитационные. Температура пород на глубине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достигает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4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0-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50°C, дополнительно снижая прочность.</a:t>
            </a: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46770"/>
            <a:ext cx="7799636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2 Динамические проявления горного давления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ACC63FBE-AB67-33D5-BA10-745307C72FFC}"/>
              </a:ext>
            </a:extLst>
          </p:cNvPr>
          <p:cNvSpPr/>
          <p:nvPr/>
        </p:nvSpPr>
        <p:spPr>
          <a:xfrm>
            <a:off x="257527" y="922941"/>
            <a:ext cx="2002455" cy="2412444"/>
          </a:xfrm>
          <a:prstGeom prst="roundRect">
            <a:avLst>
              <a:gd name="adj" fmla="val 2651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64A4AAE9-E4DB-DCCB-CA37-76D1ACB36C7A}"/>
              </a:ext>
            </a:extLst>
          </p:cNvPr>
          <p:cNvSpPr/>
          <p:nvPr/>
        </p:nvSpPr>
        <p:spPr>
          <a:xfrm>
            <a:off x="397276" y="1062690"/>
            <a:ext cx="1754631" cy="168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Горный удар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47C73FFB-1521-E463-F73A-210E7A76A84D}"/>
              </a:ext>
            </a:extLst>
          </p:cNvPr>
          <p:cNvSpPr/>
          <p:nvPr/>
        </p:nvSpPr>
        <p:spPr>
          <a:xfrm>
            <a:off x="397276" y="1302229"/>
            <a:ext cx="1754631" cy="16198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Внезапное хрупкое разрушение приконтурного массива с резким выбросом упругой энергии, обломков породы и сейсмической волной. Наибольшая опасность для персонала и инфраструктуры.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E552AA14-CB55-8D5A-EA5A-B023D8D1FAAF}"/>
              </a:ext>
            </a:extLst>
          </p:cNvPr>
          <p:cNvSpPr/>
          <p:nvPr/>
        </p:nvSpPr>
        <p:spPr>
          <a:xfrm>
            <a:off x="2396125" y="922941"/>
            <a:ext cx="2002522" cy="2412444"/>
          </a:xfrm>
          <a:prstGeom prst="roundRect">
            <a:avLst>
              <a:gd name="adj" fmla="val 2651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93508448-3BFB-AFB7-13C2-CB1BD548F7A5}"/>
              </a:ext>
            </a:extLst>
          </p:cNvPr>
          <p:cNvSpPr/>
          <p:nvPr/>
        </p:nvSpPr>
        <p:spPr>
          <a:xfrm>
            <a:off x="2535874" y="1062690"/>
            <a:ext cx="1754697" cy="168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Стреляние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BD934363-4457-2472-9F31-E0259ED5F5F2}"/>
              </a:ext>
            </a:extLst>
          </p:cNvPr>
          <p:cNvSpPr/>
          <p:nvPr/>
        </p:nvSpPr>
        <p:spPr>
          <a:xfrm>
            <a:off x="2535874" y="1302229"/>
            <a:ext cx="1754697" cy="1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Менее интенсивная форма: мелкие трещины, отслоение чешуек и пластин с характерным звуком. Часто является предвестником горных ударов.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hape 7">
            <a:extLst>
              <a:ext uri="{FF2B5EF4-FFF2-40B4-BE49-F238E27FC236}">
                <a16:creationId xmlns:a16="http://schemas.microsoft.com/office/drawing/2014/main" id="{B1ED7A74-2778-1243-6E6F-D996231A40F0}"/>
              </a:ext>
            </a:extLst>
          </p:cNvPr>
          <p:cNvSpPr/>
          <p:nvPr/>
        </p:nvSpPr>
        <p:spPr>
          <a:xfrm>
            <a:off x="235224" y="3454101"/>
            <a:ext cx="4163423" cy="1404225"/>
          </a:xfrm>
          <a:prstGeom prst="roundRect">
            <a:avLst>
              <a:gd name="adj" fmla="val 5034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8" name="Text 8">
            <a:extLst>
              <a:ext uri="{FF2B5EF4-FFF2-40B4-BE49-F238E27FC236}">
                <a16:creationId xmlns:a16="http://schemas.microsoft.com/office/drawing/2014/main" id="{6A7F5361-D48C-EA6E-C4A0-A9EFE58A2706}"/>
              </a:ext>
            </a:extLst>
          </p:cNvPr>
          <p:cNvSpPr/>
          <p:nvPr/>
        </p:nvSpPr>
        <p:spPr>
          <a:xfrm>
            <a:off x="374974" y="3589631"/>
            <a:ext cx="3912358" cy="168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Внезапный выброс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9">
            <a:extLst>
              <a:ext uri="{FF2B5EF4-FFF2-40B4-BE49-F238E27FC236}">
                <a16:creationId xmlns:a16="http://schemas.microsoft.com/office/drawing/2014/main" id="{9334AD88-DED4-C4A2-EFFC-B80F449C5467}"/>
              </a:ext>
            </a:extLst>
          </p:cNvPr>
          <p:cNvSpPr/>
          <p:nvPr/>
        </p:nvSpPr>
        <p:spPr>
          <a:xfrm>
            <a:off x="374974" y="3829170"/>
            <a:ext cx="3912358" cy="607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Быстрое разрушение призабойной части с выносом сотен тонн породы и газа. Характерен для угольных пластов, каменной соли и карбонатных пород на глубинах 1000–1200 м и более.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5910491-DD70-4EC4-0A96-BF81B4CAC1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4572000" y="922941"/>
            <a:ext cx="4376179" cy="301826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DD0DBDD-0A82-01DD-9969-38A238727BAC}"/>
              </a:ext>
            </a:extLst>
          </p:cNvPr>
          <p:cNvSpPr txBox="1"/>
          <p:nvPr/>
        </p:nvSpPr>
        <p:spPr>
          <a:xfrm>
            <a:off x="4572000" y="4076600"/>
            <a:ext cx="437617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5 - Проявления горного давления при проходке выработок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www.geokniga.org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/books/37383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44098" y="275186"/>
            <a:ext cx="865580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Прогноз и профилактика динамических явлений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58AB7F8-EE15-7EF2-AFAC-6B33C58F233E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CF7E9452-5489-2E02-63C4-27AAF2F3F052}"/>
              </a:ext>
            </a:extLst>
          </p:cNvPr>
          <p:cNvSpPr/>
          <p:nvPr/>
        </p:nvSpPr>
        <p:spPr>
          <a:xfrm>
            <a:off x="540023" y="942245"/>
            <a:ext cx="3867299" cy="168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Методы прогноза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C1DB7175-C070-7AC1-0702-2F8F900AEE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3" y="1243845"/>
            <a:ext cx="1874565" cy="1725365"/>
          </a:xfrm>
          <a:prstGeom prst="rect">
            <a:avLst/>
          </a:prstGeom>
        </p:spPr>
      </p:pic>
      <p:sp>
        <p:nvSpPr>
          <p:cNvPr id="6" name="Text 2">
            <a:extLst>
              <a:ext uri="{FF2B5EF4-FFF2-40B4-BE49-F238E27FC236}">
                <a16:creationId xmlns:a16="http://schemas.microsoft.com/office/drawing/2014/main" id="{A0EEC8EC-14B8-5ADF-221A-41B27251EB51}"/>
              </a:ext>
            </a:extLst>
          </p:cNvPr>
          <p:cNvSpPr/>
          <p:nvPr/>
        </p:nvSpPr>
        <p:spPr>
          <a:xfrm>
            <a:off x="770260" y="1397882"/>
            <a:ext cx="1490290" cy="168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Эмпирические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F5F2407E-080C-EBFF-B162-4C66FA36EF33}"/>
              </a:ext>
            </a:extLst>
          </p:cNvPr>
          <p:cNvSpPr/>
          <p:nvPr/>
        </p:nvSpPr>
        <p:spPr>
          <a:xfrm>
            <a:off x="770260" y="1684674"/>
            <a:ext cx="1490290" cy="8099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Рейтинговые классификации RMR, Q-system, шкалы удароопасности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9C7907B5-986B-432D-B65D-9D4EF29E85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32683" y="1243845"/>
            <a:ext cx="1874639" cy="1725365"/>
          </a:xfrm>
          <a:prstGeom prst="rect">
            <a:avLst/>
          </a:prstGeom>
        </p:spPr>
      </p:pic>
      <p:sp>
        <p:nvSpPr>
          <p:cNvPr id="9" name="Text 4">
            <a:extLst>
              <a:ext uri="{FF2B5EF4-FFF2-40B4-BE49-F238E27FC236}">
                <a16:creationId xmlns:a16="http://schemas.microsoft.com/office/drawing/2014/main" id="{D7CED1E7-FB5F-B20C-8425-369DA6B737AE}"/>
              </a:ext>
            </a:extLst>
          </p:cNvPr>
          <p:cNvSpPr/>
          <p:nvPr/>
        </p:nvSpPr>
        <p:spPr>
          <a:xfrm>
            <a:off x="2762920" y="1397882"/>
            <a:ext cx="1490365" cy="168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Аналитические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7B2F35AD-9269-F24D-DF74-F66E9E0C1079}"/>
              </a:ext>
            </a:extLst>
          </p:cNvPr>
          <p:cNvSpPr/>
          <p:nvPr/>
        </p:nvSpPr>
        <p:spPr>
          <a:xfrm>
            <a:off x="2762920" y="1684674"/>
            <a:ext cx="1490365" cy="10124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Коэффициент концентрации напряжений, энергетические критерии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2" descr="preencoded.png">
            <a:extLst>
              <a:ext uri="{FF2B5EF4-FFF2-40B4-BE49-F238E27FC236}">
                <a16:creationId xmlns:a16="http://schemas.microsoft.com/office/drawing/2014/main" id="{6823943D-3015-7F8F-2CDA-0107B602D7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0023" y="3080720"/>
            <a:ext cx="1874565" cy="1654831"/>
          </a:xfrm>
          <a:prstGeom prst="rect">
            <a:avLst/>
          </a:prstGeom>
        </p:spPr>
      </p:pic>
      <p:sp>
        <p:nvSpPr>
          <p:cNvPr id="12" name="Text 6">
            <a:extLst>
              <a:ext uri="{FF2B5EF4-FFF2-40B4-BE49-F238E27FC236}">
                <a16:creationId xmlns:a16="http://schemas.microsoft.com/office/drawing/2014/main" id="{5EB31A5F-1206-CDF2-B7A7-694C85F49299}"/>
              </a:ext>
            </a:extLst>
          </p:cNvPr>
          <p:cNvSpPr/>
          <p:nvPr/>
        </p:nvSpPr>
        <p:spPr>
          <a:xfrm>
            <a:off x="770260" y="3234757"/>
            <a:ext cx="1490290" cy="168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Инструментальные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5F40D7E0-12EB-CE09-2B3A-36FFEBCF5698}"/>
              </a:ext>
            </a:extLst>
          </p:cNvPr>
          <p:cNvSpPr/>
          <p:nvPr/>
        </p:nvSpPr>
        <p:spPr>
          <a:xfrm>
            <a:off x="770260" y="3521549"/>
            <a:ext cx="1490290" cy="8099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Микросейсмика, акустическая эмиссия, измерение напряжений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mage 3" descr="preencoded.png">
            <a:extLst>
              <a:ext uri="{FF2B5EF4-FFF2-40B4-BE49-F238E27FC236}">
                <a16:creationId xmlns:a16="http://schemas.microsoft.com/office/drawing/2014/main" id="{CDE715FC-5E41-72E5-C865-FFCCAD0212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32683" y="3080720"/>
            <a:ext cx="1874639" cy="1654831"/>
          </a:xfrm>
          <a:prstGeom prst="rect">
            <a:avLst/>
          </a:prstGeom>
        </p:spPr>
      </p:pic>
      <p:sp>
        <p:nvSpPr>
          <p:cNvPr id="16" name="Text 8">
            <a:extLst>
              <a:ext uri="{FF2B5EF4-FFF2-40B4-BE49-F238E27FC236}">
                <a16:creationId xmlns:a16="http://schemas.microsoft.com/office/drawing/2014/main" id="{8C737857-F545-81E1-45A5-080386052084}"/>
              </a:ext>
            </a:extLst>
          </p:cNvPr>
          <p:cNvSpPr/>
          <p:nvPr/>
        </p:nvSpPr>
        <p:spPr>
          <a:xfrm>
            <a:off x="2762920" y="3234757"/>
            <a:ext cx="1490365" cy="168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Машинное обучение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9">
            <a:extLst>
              <a:ext uri="{FF2B5EF4-FFF2-40B4-BE49-F238E27FC236}">
                <a16:creationId xmlns:a16="http://schemas.microsoft.com/office/drawing/2014/main" id="{2236F6EF-1F69-438A-969B-396469591974}"/>
              </a:ext>
            </a:extLst>
          </p:cNvPr>
          <p:cNvSpPr/>
          <p:nvPr/>
        </p:nvSpPr>
        <p:spPr>
          <a:xfrm>
            <a:off x="2762920" y="3521549"/>
            <a:ext cx="1490365" cy="8099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CNN + GRU-сети для прогноза по микросейсмическим данным (Zhang X., 2025)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0">
            <a:extLst>
              <a:ext uri="{FF2B5EF4-FFF2-40B4-BE49-F238E27FC236}">
                <a16:creationId xmlns:a16="http://schemas.microsoft.com/office/drawing/2014/main" id="{07964466-46C3-5F96-D455-5269E297E09E}"/>
              </a:ext>
            </a:extLst>
          </p:cNvPr>
          <p:cNvSpPr/>
          <p:nvPr/>
        </p:nvSpPr>
        <p:spPr>
          <a:xfrm>
            <a:off x="4741441" y="942245"/>
            <a:ext cx="3867299" cy="168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Меры профилактики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1">
            <a:extLst>
              <a:ext uri="{FF2B5EF4-FFF2-40B4-BE49-F238E27FC236}">
                <a16:creationId xmlns:a16="http://schemas.microsoft.com/office/drawing/2014/main" id="{EEEBDA2B-4756-CF26-00F2-A1E6238260A7}"/>
              </a:ext>
            </a:extLst>
          </p:cNvPr>
          <p:cNvSpPr/>
          <p:nvPr/>
        </p:nvSpPr>
        <p:spPr>
          <a:xfrm>
            <a:off x="4741441" y="1229037"/>
            <a:ext cx="3867299" cy="1541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13360" indent="-213360" algn="l">
              <a:lnSpc>
                <a:spcPct val="125000"/>
              </a:lnSpc>
              <a:buSzPct val="100000"/>
              <a:buChar char="•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Разгрузочные мероприятия: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щелевая разгрузка, разгрузочное бурение, гидроразрыв пласта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5000"/>
              </a:lnSpc>
              <a:buSzPct val="100000"/>
              <a:buChar char="•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Оптимизация БВР: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эмульсионные ВВ, сейсмически безопасные параметры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5000"/>
              </a:lnSpc>
              <a:buSzPct val="100000"/>
              <a:buChar char="•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Управление отработкой: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разгрузочные камеры, защитные пласты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5000"/>
              </a:lnSpc>
              <a:buSzPct val="100000"/>
              <a:buChar char="•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Податливая крепь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 демпфирующими элементами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46770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 Устойчивость выработок и целиков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2E4D2E-D742-BA7A-5F63-D2853326486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ACE2A884-AC4B-4C23-2B7E-68F0CAFFB545}"/>
              </a:ext>
            </a:extLst>
          </p:cNvPr>
          <p:cNvSpPr/>
          <p:nvPr/>
        </p:nvSpPr>
        <p:spPr>
          <a:xfrm>
            <a:off x="540023" y="1092696"/>
            <a:ext cx="3864322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Особенности глубоких горизонтов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8D4FF45B-2B59-35E7-ECFB-F7DE2D16025C}"/>
              </a:ext>
            </a:extLst>
          </p:cNvPr>
          <p:cNvSpPr/>
          <p:nvPr/>
        </p:nvSpPr>
        <p:spPr>
          <a:xfrm>
            <a:off x="540023" y="1386780"/>
            <a:ext cx="3864322" cy="11247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13360" indent="-213360" algn="l">
              <a:lnSpc>
                <a:spcPct val="126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Зоны неупругих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деформаций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нескольких метров от контура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6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Ползучесть существенна в солях, глинах, глинистых сланцах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6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Перераспределение нагрузки на целики и крепь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EE15273A-8EF0-AD80-B30A-D4219AF1C682}"/>
              </a:ext>
            </a:extLst>
          </p:cNvPr>
          <p:cNvSpPr/>
          <p:nvPr/>
        </p:nvSpPr>
        <p:spPr>
          <a:xfrm>
            <a:off x="540023" y="2633886"/>
            <a:ext cx="3864322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Прочность целика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E75F062E-C2FA-CFB0-8FBD-C5858C6FCF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23" y="2960489"/>
            <a:ext cx="3864322" cy="233958"/>
          </a:xfrm>
          <a:prstGeom prst="rect">
            <a:avLst/>
          </a:prstGeom>
        </p:spPr>
      </p:pic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4675E07-4EFF-AF1E-FDD7-6B722E5AD8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23" y="3349303"/>
            <a:ext cx="3864322" cy="458391"/>
          </a:xfrm>
          <a:prstGeom prst="rect">
            <a:avLst/>
          </a:prstGeom>
        </p:spPr>
      </p:pic>
      <p:sp>
        <p:nvSpPr>
          <p:cNvPr id="9" name="Text 6">
            <a:extLst>
              <a:ext uri="{FF2B5EF4-FFF2-40B4-BE49-F238E27FC236}">
                <a16:creationId xmlns:a16="http://schemas.microsoft.com/office/drawing/2014/main" id="{E520EA54-ED76-82C9-3CCC-97C87446019E}"/>
              </a:ext>
            </a:extLst>
          </p:cNvPr>
          <p:cNvSpPr/>
          <p:nvPr/>
        </p:nvSpPr>
        <p:spPr>
          <a:xfrm>
            <a:off x="540023" y="3962549"/>
            <a:ext cx="3864322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 </a:t>
            </a:r>
            <a:r>
              <a:rPr lang="en-US" sz="12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W/H &lt; 0{,}3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— пластическая потеря несущей способности из-за бокового выпучивания.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2EB30E12-4B37-53F5-BC5B-8A30151E46E3}"/>
              </a:ext>
            </a:extLst>
          </p:cNvPr>
          <p:cNvSpPr/>
          <p:nvPr/>
        </p:nvSpPr>
        <p:spPr>
          <a:xfrm>
            <a:off x="4744417" y="1092696"/>
            <a:ext cx="3864322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Численные методы моделирования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82A8B3AC-910F-4758-C906-8FEDF85C0E08}"/>
              </a:ext>
            </a:extLst>
          </p:cNvPr>
          <p:cNvSpPr/>
          <p:nvPr/>
        </p:nvSpPr>
        <p:spPr>
          <a:xfrm>
            <a:off x="4744417" y="1402110"/>
            <a:ext cx="1870993" cy="1201862"/>
          </a:xfrm>
          <a:prstGeom prst="roundRect">
            <a:avLst>
              <a:gd name="adj" fmla="val 4803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B28A73D5-0647-16FE-B171-408521126881}"/>
              </a:ext>
            </a:extLst>
          </p:cNvPr>
          <p:cNvSpPr/>
          <p:nvPr/>
        </p:nvSpPr>
        <p:spPr>
          <a:xfrm>
            <a:off x="4886548" y="1544241"/>
            <a:ext cx="1586731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МКЭ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10">
            <a:extLst>
              <a:ext uri="{FF2B5EF4-FFF2-40B4-BE49-F238E27FC236}">
                <a16:creationId xmlns:a16="http://schemas.microsoft.com/office/drawing/2014/main" id="{D78ABAE2-E3BC-9B61-B2FA-3B3A804B311A}"/>
              </a:ext>
            </a:extLst>
          </p:cNvPr>
          <p:cNvSpPr/>
          <p:nvPr/>
        </p:nvSpPr>
        <p:spPr>
          <a:xfrm>
            <a:off x="4886548" y="1838325"/>
            <a:ext cx="1586731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RS2/RS3, PLAXIS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НДС и устойчивость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Shape 11">
            <a:extLst>
              <a:ext uri="{FF2B5EF4-FFF2-40B4-BE49-F238E27FC236}">
                <a16:creationId xmlns:a16="http://schemas.microsoft.com/office/drawing/2014/main" id="{949E40C5-416A-46A4-8D93-C83FB0FD46E4}"/>
              </a:ext>
            </a:extLst>
          </p:cNvPr>
          <p:cNvSpPr/>
          <p:nvPr/>
        </p:nvSpPr>
        <p:spPr>
          <a:xfrm>
            <a:off x="6737747" y="1402110"/>
            <a:ext cx="1870993" cy="1201862"/>
          </a:xfrm>
          <a:prstGeom prst="roundRect">
            <a:avLst>
              <a:gd name="adj" fmla="val 4803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33" name="Text 12">
            <a:extLst>
              <a:ext uri="{FF2B5EF4-FFF2-40B4-BE49-F238E27FC236}">
                <a16:creationId xmlns:a16="http://schemas.microsoft.com/office/drawing/2014/main" id="{1186B8A2-ECBB-6FE8-9FC3-5343EA8B6E84}"/>
              </a:ext>
            </a:extLst>
          </p:cNvPr>
          <p:cNvSpPr/>
          <p:nvPr/>
        </p:nvSpPr>
        <p:spPr>
          <a:xfrm>
            <a:off x="6879878" y="1544241"/>
            <a:ext cx="1586731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МКР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13">
            <a:extLst>
              <a:ext uri="{FF2B5EF4-FFF2-40B4-BE49-F238E27FC236}">
                <a16:creationId xmlns:a16="http://schemas.microsoft.com/office/drawing/2014/main" id="{288BF25C-96AF-622B-8ECF-95341A1B65CC}"/>
              </a:ext>
            </a:extLst>
          </p:cNvPr>
          <p:cNvSpPr/>
          <p:nvPr/>
        </p:nvSpPr>
        <p:spPr>
          <a:xfrm>
            <a:off x="6879878" y="1838325"/>
            <a:ext cx="1586731" cy="6235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FLAC2D/3D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пластичность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большие смещения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Shape 14">
            <a:extLst>
              <a:ext uri="{FF2B5EF4-FFF2-40B4-BE49-F238E27FC236}">
                <a16:creationId xmlns:a16="http://schemas.microsoft.com/office/drawing/2014/main" id="{EF03F667-BBCA-DBA2-407D-3F73BD6248FA}"/>
              </a:ext>
            </a:extLst>
          </p:cNvPr>
          <p:cNvSpPr/>
          <p:nvPr/>
        </p:nvSpPr>
        <p:spPr>
          <a:xfrm>
            <a:off x="4744417" y="2726308"/>
            <a:ext cx="3864322" cy="786185"/>
          </a:xfrm>
          <a:prstGeom prst="roundRect">
            <a:avLst>
              <a:gd name="adj" fmla="val 7342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36" name="Text 15">
            <a:extLst>
              <a:ext uri="{FF2B5EF4-FFF2-40B4-BE49-F238E27FC236}">
                <a16:creationId xmlns:a16="http://schemas.microsoft.com/office/drawing/2014/main" id="{C99BED3F-8894-F7F7-6576-BE5780ABE410}"/>
              </a:ext>
            </a:extLst>
          </p:cNvPr>
          <p:cNvSpPr/>
          <p:nvPr/>
        </p:nvSpPr>
        <p:spPr>
          <a:xfrm>
            <a:off x="4886548" y="2868439"/>
            <a:ext cx="3580061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МДЭ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16">
            <a:extLst>
              <a:ext uri="{FF2B5EF4-FFF2-40B4-BE49-F238E27FC236}">
                <a16:creationId xmlns:a16="http://schemas.microsoft.com/office/drawing/2014/main" id="{6EB870B6-D84C-812D-0649-97BFC27250D6}"/>
              </a:ext>
            </a:extLst>
          </p:cNvPr>
          <p:cNvSpPr/>
          <p:nvPr/>
        </p:nvSpPr>
        <p:spPr>
          <a:xfrm>
            <a:off x="4886548" y="3162523"/>
            <a:ext cx="3580061" cy="2078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UDEC/3DEC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трещиноватые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блочные массивы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18">
            <a:extLst>
              <a:ext uri="{FF2B5EF4-FFF2-40B4-BE49-F238E27FC236}">
                <a16:creationId xmlns:a16="http://schemas.microsoft.com/office/drawing/2014/main" id="{EA00BEE7-0620-B663-1D3B-971FF3CA0C3C}"/>
              </a:ext>
            </a:extLst>
          </p:cNvPr>
          <p:cNvSpPr/>
          <p:nvPr/>
        </p:nvSpPr>
        <p:spPr>
          <a:xfrm>
            <a:off x="4739657" y="3794596"/>
            <a:ext cx="3864320" cy="6235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 глубоких горизонтов рекомендуется модифицированный GSI как входной параметр </a:t>
            </a:r>
            <a:r>
              <a:rPr lang="en-US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критерия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Хо</a:t>
            </a:r>
            <a:r>
              <a:rPr lang="ru-RU" sz="12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е</a:t>
            </a:r>
            <a:r>
              <a:rPr lang="en-US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</a:t>
            </a:r>
            <a:r>
              <a:rPr lang="ru-RU" sz="12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Брауна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</TotalTime>
  <Words>1040</Words>
  <Application>Microsoft Macintosh PowerPoint</Application>
  <PresentationFormat>Экран (16:9)</PresentationFormat>
  <Paragraphs>127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9</cp:revision>
  <dcterms:created xsi:type="dcterms:W3CDTF">2026-05-17T11:18:59Z</dcterms:created>
  <dcterms:modified xsi:type="dcterms:W3CDTF">2026-08-07T16:39:02Z</dcterms:modified>
</cp:coreProperties>
</file>