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5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26"/>
    <p:restoredTop sz="94610"/>
  </p:normalViewPr>
  <p:slideViewPr>
    <p:cSldViewPr snapToGrid="0" snapToObjects="1">
      <p:cViewPr varScale="1">
        <p:scale>
          <a:sx n="176" d="100"/>
          <a:sy n="176" d="100"/>
        </p:scale>
        <p:origin x="448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09AA13-8C2C-491C-A8F0-CD667A7CD298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47625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1F24E-B632-42B4-A5E5-53556EE4EE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307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6351"/>
            <a:ext cx="9171316" cy="5156201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6" y="1803400"/>
            <a:ext cx="5826719" cy="123472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6" y="3038126"/>
            <a:ext cx="5826719" cy="822674"/>
          </a:xfrm>
          <a:prstGeom prst="rect">
            <a:avLst/>
          </a:prstGeo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05258" y="4531023"/>
            <a:ext cx="684132" cy="273844"/>
          </a:xfrm>
          <a:prstGeom prst="rect">
            <a:avLst/>
          </a:prstGeom>
        </p:spPr>
        <p:txBody>
          <a:bodyPr/>
          <a:lstStyle/>
          <a:p>
            <a:fld id="{E32B0120-34BC-4D2D-A004-D755CDB5BD4A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4531023"/>
            <a:ext cx="462297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4676" y="4531023"/>
            <a:ext cx="512638" cy="273844"/>
          </a:xfrm>
          <a:prstGeom prst="rect">
            <a:avLst/>
          </a:prstGeom>
        </p:spPr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371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svg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7375" y="234270"/>
            <a:ext cx="5537213" cy="93002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«Карагандинский технический университет </a:t>
            </a:r>
          </a:p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4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Разработки месторождений полезных ископаемых</a:t>
            </a:r>
          </a:p>
          <a:p>
            <a:pPr algn="ctr"/>
            <a:endParaRPr lang="kk-KZ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solidFill>
                <a:srgbClr val="E3AE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1570182"/>
            <a:ext cx="7961281" cy="14811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9. Геомеханика открытых </a:t>
            </a:r>
          </a:p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горных работ и отвалов</a:t>
            </a:r>
          </a:p>
          <a:p>
            <a:endParaRPr lang="ru-RU" sz="28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-16332" y="3942514"/>
            <a:ext cx="74109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en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PhD, 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ассоциированный профессор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Суимбаева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Айгерим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Маратовна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b="1" dirty="0" err="1">
              <a:solidFill>
                <a:srgbClr val="2734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4552E9-BBAD-32C3-4A39-5C06396804D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3507" y="64654"/>
            <a:ext cx="1239329" cy="108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332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40841"/>
            <a:ext cx="8027756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000"/>
              </a:lnSpc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Контрольные вопросы и литература</a:t>
            </a:r>
          </a:p>
          <a:p>
            <a:pPr algn="ctr">
              <a:lnSpc>
                <a:spcPts val="3000"/>
              </a:lnSpc>
            </a:pP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Funnel Display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 1">
            <a:extLst>
              <a:ext uri="{FF2B5EF4-FFF2-40B4-BE49-F238E27FC236}">
                <a16:creationId xmlns:a16="http://schemas.microsoft.com/office/drawing/2014/main" id="{68F06EEB-01C9-D533-D62F-B78932C8A2B4}"/>
              </a:ext>
            </a:extLst>
          </p:cNvPr>
          <p:cNvSpPr/>
          <p:nvPr/>
        </p:nvSpPr>
        <p:spPr>
          <a:xfrm>
            <a:off x="540023" y="1170361"/>
            <a:ext cx="384378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Вопросы для самопроверки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2">
            <a:extLst>
              <a:ext uri="{FF2B5EF4-FFF2-40B4-BE49-F238E27FC236}">
                <a16:creationId xmlns:a16="http://schemas.microsoft.com/office/drawing/2014/main" id="{F3DDDA31-DE40-2B01-994A-9E3277CBB429}"/>
              </a:ext>
            </a:extLst>
          </p:cNvPr>
          <p:cNvSpPr/>
          <p:nvPr/>
        </p:nvSpPr>
        <p:spPr>
          <a:xfrm>
            <a:off x="540023" y="1517503"/>
            <a:ext cx="3843784" cy="24379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43840" indent="-243840" algn="l">
              <a:lnSpc>
                <a:spcPct val="133000"/>
              </a:lnSpc>
              <a:buSzPct val="100000"/>
              <a:buFont typeface="+mj-lt"/>
              <a:buAutoNum type="arabicPeriod"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Чем отличается оползень от обвала и осыпи?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3840" indent="-243840" algn="l">
              <a:lnSpc>
                <a:spcPct val="133000"/>
              </a:lnSpc>
              <a:buSzPct val="100000"/>
              <a:buFont typeface="+mj-lt"/>
              <a:buAutoNum type="arabicPeriod" startAt="2"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Почему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гидрогеология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главный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дестабилизирующий фактор?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3840" indent="-243840" algn="l">
              <a:lnSpc>
                <a:spcPct val="133000"/>
              </a:lnSpc>
              <a:buSzPct val="100000"/>
              <a:buFont typeface="+mj-lt"/>
              <a:buAutoNum type="arabicPeriod" startAt="3"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Для каких поверхностей скольжения применяется метод Терцаги?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3840" indent="-243840" algn="l">
              <a:lnSpc>
                <a:spcPct val="133000"/>
              </a:lnSpc>
              <a:buSzPct val="100000"/>
              <a:buFont typeface="+mj-lt"/>
              <a:buAutoNum type="arabicPeriod" startAt="4"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Какие автоматизированные системы используются для мониторинга?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3840" indent="-243840" algn="l">
              <a:lnSpc>
                <a:spcPct val="133000"/>
              </a:lnSpc>
              <a:buSzPct val="100000"/>
              <a:buFont typeface="+mj-lt"/>
              <a:buAutoNum type="arabicPeriod" startAt="5"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Какие специфические риски характерны для отвалов?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D8FBC552-A242-5A25-A671-4C030796EBF9}"/>
              </a:ext>
            </a:extLst>
          </p:cNvPr>
          <p:cNvSpPr/>
          <p:nvPr/>
        </p:nvSpPr>
        <p:spPr>
          <a:xfrm>
            <a:off x="4808116" y="1170361"/>
            <a:ext cx="375746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Рекомендуемая литература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5">
            <a:extLst>
              <a:ext uri="{FF2B5EF4-FFF2-40B4-BE49-F238E27FC236}">
                <a16:creationId xmlns:a16="http://schemas.microsoft.com/office/drawing/2014/main" id="{356F1D2A-5CB4-7737-2EA3-67EB2B23BF56}"/>
              </a:ext>
            </a:extLst>
          </p:cNvPr>
          <p:cNvSpPr/>
          <p:nvPr/>
        </p:nvSpPr>
        <p:spPr>
          <a:xfrm>
            <a:off x="4808116" y="1517503"/>
            <a:ext cx="3757464" cy="19441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43840" indent="-243840" algn="l">
              <a:lnSpc>
                <a:spcPct val="133000"/>
              </a:lnSpc>
              <a:buSzPct val="100000"/>
              <a:buChar char="•"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Hoek E., Bray J.W. </a:t>
            </a:r>
            <a:r>
              <a:rPr lang="en-US" sz="16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Rock Slope Engineering.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London, 1981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3840" indent="-243840" algn="l">
              <a:lnSpc>
                <a:spcPct val="133000"/>
              </a:lnSpc>
              <a:buSzPct val="100000"/>
              <a:buChar char="•"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Ухов С.Б. </a:t>
            </a:r>
            <a:r>
              <a:rPr lang="en-US" sz="16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Механика </a:t>
            </a:r>
            <a:r>
              <a:rPr lang="en-US" sz="1600" i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грунтов</a:t>
            </a:r>
            <a:r>
              <a:rPr lang="en-US" sz="16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М.: Высшая школа, 2007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3840" indent="-243840" algn="l">
              <a:lnSpc>
                <a:spcPct val="133000"/>
              </a:lnSpc>
              <a:buSzPct val="100000"/>
              <a:buChar char="•"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Зубков В.В. </a:t>
            </a:r>
            <a:r>
              <a:rPr lang="en-US" sz="1600" i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Геомеханика</a:t>
            </a:r>
            <a:r>
              <a:rPr lang="en-US" sz="16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М.: МГГУ, 2008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3840" indent="-243840" algn="l">
              <a:lnSpc>
                <a:spcPct val="133000"/>
              </a:lnSpc>
              <a:buSzPct val="100000"/>
              <a:buChar char="•"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ВНИМИ. </a:t>
            </a:r>
            <a:r>
              <a:rPr lang="en-US" sz="16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Мониторинг устойчивости бортов </a:t>
            </a:r>
            <a:r>
              <a:rPr lang="en-US" sz="1600" i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карьеров</a:t>
            </a:r>
            <a:r>
              <a:rPr lang="en-US" sz="16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СПб., 2009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3840" indent="-243840" algn="l">
              <a:lnSpc>
                <a:spcPct val="133000"/>
              </a:lnSpc>
              <a:buSzPct val="100000"/>
              <a:buChar char="•"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Duncan J.M. </a:t>
            </a:r>
            <a:r>
              <a:rPr lang="en-US" sz="16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Soil Strength and Slope Stability.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Wiley, 2005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6738" y="318981"/>
            <a:ext cx="3080221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План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лекции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: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494443" y="687659"/>
            <a:ext cx="154007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1) Типы деформаций</a:t>
            </a:r>
          </a:p>
          <a:p>
            <a:pPr marL="0" indent="0" algn="l">
              <a:lnSpc>
                <a:spcPts val="1500"/>
              </a:lnSpc>
              <a:buNone/>
            </a:pP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Funnel Display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ts val="1500"/>
              </a:lnSpc>
              <a:buNone/>
            </a:pP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4494443" y="958675"/>
            <a:ext cx="3982938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Оползни, обвалы, осыпи – механизмы и классификация</a:t>
            </a:r>
          </a:p>
        </p:txBody>
      </p:sp>
      <p:sp>
        <p:nvSpPr>
          <p:cNvPr id="9" name="Text 7"/>
          <p:cNvSpPr/>
          <p:nvPr/>
        </p:nvSpPr>
        <p:spPr>
          <a:xfrm>
            <a:off x="4494368" y="1370193"/>
            <a:ext cx="298690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2) Факторы устойчивости</a:t>
            </a:r>
          </a:p>
          <a:p>
            <a:pPr marL="0" indent="0" algn="l">
              <a:lnSpc>
                <a:spcPts val="1500"/>
              </a:lnSpc>
              <a:buNone/>
            </a:pP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Funnel Display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ts val="1500"/>
              </a:lnSpc>
              <a:buNone/>
            </a:pP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4494368" y="1641209"/>
            <a:ext cx="398301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Геология, трещиноватость, гидрогеология, сейсмичность, техногенные воздействия</a:t>
            </a:r>
          </a:p>
          <a:p>
            <a:pPr marL="0" indent="0" algn="l">
              <a:lnSpc>
                <a:spcPts val="1600"/>
              </a:lnSpc>
              <a:buNone/>
            </a:pPr>
            <a:endParaRPr lang="ru-RU" sz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Funnel Sans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494367" y="2280092"/>
            <a:ext cx="169031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3) Методы расчёта</a:t>
            </a:r>
          </a:p>
          <a:p>
            <a:pPr marL="0" indent="0" algn="l">
              <a:lnSpc>
                <a:spcPts val="1500"/>
              </a:lnSpc>
              <a:buNone/>
            </a:pP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Funnel Display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ts val="1500"/>
              </a:lnSpc>
              <a:buNone/>
            </a:pP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4494367" y="2539138"/>
            <a:ext cx="4178146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Алгебраическое суммирование, </a:t>
            </a:r>
            <a:r>
              <a:rPr lang="ru-RU" sz="1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круглоцилиндрические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 поверхности, МКЭ</a:t>
            </a:r>
          </a:p>
          <a:p>
            <a:pPr marL="0" indent="0" algn="l">
              <a:lnSpc>
                <a:spcPts val="1600"/>
              </a:lnSpc>
              <a:buNone/>
            </a:pPr>
            <a:endParaRPr lang="ru-RU" sz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Funnel Sans" pitchFamily="34" charset="-122"/>
              <a:cs typeface="Times New Roman" panose="02020603050405020304" pitchFamily="18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4494292" y="3162556"/>
            <a:ext cx="293102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4) Геотехнический мониторинг</a:t>
            </a:r>
          </a:p>
          <a:p>
            <a:pPr marL="0" indent="0" algn="l">
              <a:lnSpc>
                <a:spcPts val="1500"/>
              </a:lnSpc>
              <a:buNone/>
            </a:pP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Funnel Display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ts val="1500"/>
              </a:lnSpc>
              <a:buNone/>
            </a:pP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4494292" y="3433572"/>
            <a:ext cx="398301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Радары, 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GPS, 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инклинометры, </a:t>
            </a:r>
            <a:r>
              <a:rPr lang="ru-RU" sz="1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экстензометры</a:t>
            </a:r>
            <a:endParaRPr lang="ru-RU" sz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Funnel Sans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ts val="1600"/>
              </a:lnSpc>
              <a:buNone/>
            </a:pPr>
            <a:endParaRPr lang="ru-RU" sz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Funnel Sans" pitchFamily="34" charset="-122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839996" y="4625479"/>
            <a:ext cx="1274618" cy="46972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AF5EB"/>
              </a:solidFill>
              <a:highlight>
                <a:srgbClr val="FAF5EB"/>
              </a:highlight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BC875BB-7444-399A-ACB9-D3FC74C942E5}"/>
              </a:ext>
            </a:extLst>
          </p:cNvPr>
          <p:cNvSpPr txBox="1"/>
          <p:nvPr/>
        </p:nvSpPr>
        <p:spPr>
          <a:xfrm>
            <a:off x="497375" y="4014034"/>
            <a:ext cx="3538945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1 - Цифровая модель рельефа открытого карьера (для геомеханического анализа)</a:t>
            </a:r>
          </a:p>
          <a:p>
            <a:pPr algn="ctr"/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ufvnimi.ru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/stability/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5">
            <a:extLst>
              <a:ext uri="{FF2B5EF4-FFF2-40B4-BE49-F238E27FC236}">
                <a16:creationId xmlns:a16="http://schemas.microsoft.com/office/drawing/2014/main" id="{68FE42F2-3F23-4E86-9E1A-81EB65718F80}"/>
              </a:ext>
            </a:extLst>
          </p:cNvPr>
          <p:cNvSpPr/>
          <p:nvPr/>
        </p:nvSpPr>
        <p:spPr>
          <a:xfrm>
            <a:off x="4499461" y="4004628"/>
            <a:ext cx="293102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5) Устойчивость отвалов</a:t>
            </a:r>
          </a:p>
          <a:p>
            <a:pPr marL="0" indent="0" algn="l">
              <a:lnSpc>
                <a:spcPts val="1500"/>
              </a:lnSpc>
              <a:buNone/>
            </a:pP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Funnel Display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ts val="1500"/>
              </a:lnSpc>
              <a:buNone/>
            </a:pP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6">
            <a:extLst>
              <a:ext uri="{FF2B5EF4-FFF2-40B4-BE49-F238E27FC236}">
                <a16:creationId xmlns:a16="http://schemas.microsoft.com/office/drawing/2014/main" id="{3809659F-A45B-59B8-A98F-639BBAA32F36}"/>
              </a:ext>
            </a:extLst>
          </p:cNvPr>
          <p:cNvSpPr/>
          <p:nvPr/>
        </p:nvSpPr>
        <p:spPr>
          <a:xfrm>
            <a:off x="4499461" y="4275644"/>
            <a:ext cx="398301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Особенности формирования, расчёт коэффициента запаса, меры укрепления</a:t>
            </a:r>
          </a:p>
          <a:p>
            <a:pPr marL="0" indent="0" algn="l">
              <a:lnSpc>
                <a:spcPts val="1600"/>
              </a:lnSpc>
              <a:buNone/>
            </a:pPr>
            <a:endParaRPr lang="ru-RU" sz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Funnel Sans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Лаборатория устойчивости бортов карьеров — Уральский филиал ВНИМИ">
            <a:extLst>
              <a:ext uri="{FF2B5EF4-FFF2-40B4-BE49-F238E27FC236}">
                <a16:creationId xmlns:a16="http://schemas.microsoft.com/office/drawing/2014/main" id="{286340ED-42CF-BEBD-70F7-C6478EC7C6C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540" y="880168"/>
            <a:ext cx="3788260" cy="3022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40022" y="309754"/>
            <a:ext cx="8080401" cy="7314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1) Типы деформаций бортов карьеров</a:t>
            </a:r>
          </a:p>
          <a:p>
            <a:pPr marL="0" indent="0" algn="ctr">
              <a:lnSpc>
                <a:spcPts val="2850"/>
              </a:lnSpc>
              <a:buNone/>
            </a:pP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Funnel Display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ts val="2850"/>
              </a:lnSpc>
              <a:buNone/>
            </a:pPr>
            <a:endParaRPr lang="en-US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Shape 1">
            <a:extLst>
              <a:ext uri="{FF2B5EF4-FFF2-40B4-BE49-F238E27FC236}">
                <a16:creationId xmlns:a16="http://schemas.microsoft.com/office/drawing/2014/main" id="{C2BB3FC2-C103-6052-F86A-3DD51C6F23D0}"/>
              </a:ext>
            </a:extLst>
          </p:cNvPr>
          <p:cNvSpPr/>
          <p:nvPr/>
        </p:nvSpPr>
        <p:spPr>
          <a:xfrm>
            <a:off x="4869248" y="889439"/>
            <a:ext cx="1874092" cy="2418564"/>
          </a:xfrm>
          <a:prstGeom prst="roundRect">
            <a:avLst>
              <a:gd name="adj" fmla="val 3168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16" name="Text 2">
            <a:extLst>
              <a:ext uri="{FF2B5EF4-FFF2-40B4-BE49-F238E27FC236}">
                <a16:creationId xmlns:a16="http://schemas.microsoft.com/office/drawing/2014/main" id="{B66BB9F7-6CD4-CCDA-CDD6-4F6B903BF8A1}"/>
              </a:ext>
            </a:extLst>
          </p:cNvPr>
          <p:cNvSpPr/>
          <p:nvPr/>
        </p:nvSpPr>
        <p:spPr>
          <a:xfrm>
            <a:off x="4970624" y="1041244"/>
            <a:ext cx="1620912" cy="183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Осыпи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3">
            <a:extLst>
              <a:ext uri="{FF2B5EF4-FFF2-40B4-BE49-F238E27FC236}">
                <a16:creationId xmlns:a16="http://schemas.microsoft.com/office/drawing/2014/main" id="{FAD5128C-08BA-C036-4D4A-7CC3D1385B5B}"/>
              </a:ext>
            </a:extLst>
          </p:cNvPr>
          <p:cNvSpPr/>
          <p:nvPr/>
        </p:nvSpPr>
        <p:spPr>
          <a:xfrm>
            <a:off x="4970624" y="1309135"/>
            <a:ext cx="1620912" cy="13782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Падение отдельных кусков породы без выраженной поверхности скольжения. Постоянные или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внезапные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после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дождей и морозов.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Shape 4">
            <a:extLst>
              <a:ext uri="{FF2B5EF4-FFF2-40B4-BE49-F238E27FC236}">
                <a16:creationId xmlns:a16="http://schemas.microsoft.com/office/drawing/2014/main" id="{AA1EE3F1-FBB1-2C9C-68C3-AE06A4F9DE54}"/>
              </a:ext>
            </a:extLst>
          </p:cNvPr>
          <p:cNvSpPr/>
          <p:nvPr/>
        </p:nvSpPr>
        <p:spPr>
          <a:xfrm>
            <a:off x="6977793" y="889439"/>
            <a:ext cx="1874155" cy="2418564"/>
          </a:xfrm>
          <a:prstGeom prst="roundRect">
            <a:avLst>
              <a:gd name="adj" fmla="val 3168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20" name="Text 5">
            <a:extLst>
              <a:ext uri="{FF2B5EF4-FFF2-40B4-BE49-F238E27FC236}">
                <a16:creationId xmlns:a16="http://schemas.microsoft.com/office/drawing/2014/main" id="{1535EE38-55B7-42D0-EC74-0A6C7BF4DB15}"/>
              </a:ext>
            </a:extLst>
          </p:cNvPr>
          <p:cNvSpPr/>
          <p:nvPr/>
        </p:nvSpPr>
        <p:spPr>
          <a:xfrm>
            <a:off x="7079169" y="1041244"/>
            <a:ext cx="1620974" cy="183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Обвалы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6">
            <a:extLst>
              <a:ext uri="{FF2B5EF4-FFF2-40B4-BE49-F238E27FC236}">
                <a16:creationId xmlns:a16="http://schemas.microsoft.com/office/drawing/2014/main" id="{C1F80B5A-66BA-F1F8-AE4D-538D1E68F60B}"/>
              </a:ext>
            </a:extLst>
          </p:cNvPr>
          <p:cNvSpPr/>
          <p:nvPr/>
        </p:nvSpPr>
        <p:spPr>
          <a:xfrm>
            <a:off x="7079169" y="1309135"/>
            <a:ext cx="1620974" cy="13782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Мгновенное отторжение крупных блоков по трещинам отрыва. Характерны для скальных массивов. Катастрофичны по последствиям.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Shape 7">
            <a:extLst>
              <a:ext uri="{FF2B5EF4-FFF2-40B4-BE49-F238E27FC236}">
                <a16:creationId xmlns:a16="http://schemas.microsoft.com/office/drawing/2014/main" id="{A57F85D5-9F21-16F3-33D3-D37902F65D85}"/>
              </a:ext>
            </a:extLst>
          </p:cNvPr>
          <p:cNvSpPr/>
          <p:nvPr/>
        </p:nvSpPr>
        <p:spPr>
          <a:xfrm>
            <a:off x="4869248" y="3459807"/>
            <a:ext cx="3982699" cy="1260649"/>
          </a:xfrm>
          <a:prstGeom prst="roundRect">
            <a:avLst>
              <a:gd name="adj" fmla="val 4900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23" name="Text 8">
            <a:extLst>
              <a:ext uri="{FF2B5EF4-FFF2-40B4-BE49-F238E27FC236}">
                <a16:creationId xmlns:a16="http://schemas.microsoft.com/office/drawing/2014/main" id="{D8F5753A-81F5-EF68-22FC-22F01806E2E3}"/>
              </a:ext>
            </a:extLst>
          </p:cNvPr>
          <p:cNvSpPr/>
          <p:nvPr/>
        </p:nvSpPr>
        <p:spPr>
          <a:xfrm>
            <a:off x="4970624" y="3611612"/>
            <a:ext cx="3783763" cy="183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Оползни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9">
            <a:extLst>
              <a:ext uri="{FF2B5EF4-FFF2-40B4-BE49-F238E27FC236}">
                <a16:creationId xmlns:a16="http://schemas.microsoft.com/office/drawing/2014/main" id="{BB12A2C7-47C0-9E5A-71F8-F73622182C42}"/>
              </a:ext>
            </a:extLst>
          </p:cNvPr>
          <p:cNvSpPr/>
          <p:nvPr/>
        </p:nvSpPr>
        <p:spPr>
          <a:xfrm>
            <a:off x="4970624" y="3879503"/>
            <a:ext cx="3783763" cy="6891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Смещение пород по сформированной поверхности скольжения. Глубокие оползни (30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100 м) захватывают несколько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уступов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наиболее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опасны.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24" descr="scientia-03-678x482">
            <a:extLst>
              <a:ext uri="{FF2B5EF4-FFF2-40B4-BE49-F238E27FC236}">
                <a16:creationId xmlns:a16="http://schemas.microsoft.com/office/drawing/2014/main" id="{A7285D1D-D1DE-3A48-0162-03E99719B3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513" y="897928"/>
            <a:ext cx="4359768" cy="3099422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3D82FE00-AC0C-BF88-351B-F9B5167183A6}"/>
              </a:ext>
            </a:extLst>
          </p:cNvPr>
          <p:cNvSpPr txBox="1"/>
          <p:nvPr/>
        </p:nvSpPr>
        <p:spPr>
          <a:xfrm>
            <a:off x="230513" y="4040892"/>
            <a:ext cx="435976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2 - Пример карты рисков</a:t>
            </a:r>
          </a:p>
          <a:p>
            <a:pPr algn="ctr"/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www.vnedra.ru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zakonodatelstvo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/fnip-pravila-obespecheniya-ustojchivosti-bortov-karerov-prikaz-rtn-№-439-dejstvuyut-tri-goda-chto-izmenilos-dlya-gornodobyvayushhej-otrasli-24051/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5392" y="355029"/>
            <a:ext cx="8179157" cy="378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50"/>
              </a:lnSpc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Классификация оползней</a:t>
            </a:r>
          </a:p>
        </p:txBody>
      </p:sp>
      <p:sp>
        <p:nvSpPr>
          <p:cNvPr id="22" name="AutoShape 5" descr="Image search resul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AutoShape 8" descr="Image search resul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Image 0" descr="preencoded.png">
            <a:extLst>
              <a:ext uri="{FF2B5EF4-FFF2-40B4-BE49-F238E27FC236}">
                <a16:creationId xmlns:a16="http://schemas.microsoft.com/office/drawing/2014/main" id="{AC54D182-A149-6AE6-7997-4AE10DF0BA3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552" y="1089075"/>
            <a:ext cx="5122143" cy="3312444"/>
          </a:xfrm>
          <a:prstGeom prst="rect">
            <a:avLst/>
          </a:prstGeom>
        </p:spPr>
      </p:pic>
      <p:sp>
        <p:nvSpPr>
          <p:cNvPr id="10" name="Text 1">
            <a:extLst>
              <a:ext uri="{FF2B5EF4-FFF2-40B4-BE49-F238E27FC236}">
                <a16:creationId xmlns:a16="http://schemas.microsoft.com/office/drawing/2014/main" id="{E56CE797-AA40-ED28-C796-E35DC8F81D31}"/>
              </a:ext>
            </a:extLst>
          </p:cNvPr>
          <p:cNvSpPr/>
          <p:nvPr/>
        </p:nvSpPr>
        <p:spPr>
          <a:xfrm>
            <a:off x="5765369" y="1034832"/>
            <a:ext cx="3115160" cy="1747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 механизму движения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2">
            <a:extLst>
              <a:ext uri="{FF2B5EF4-FFF2-40B4-BE49-F238E27FC236}">
                <a16:creationId xmlns:a16="http://schemas.microsoft.com/office/drawing/2014/main" id="{3FEFE77D-FEA9-89F3-5B49-5FD2A6565487}"/>
              </a:ext>
            </a:extLst>
          </p:cNvPr>
          <p:cNvSpPr/>
          <p:nvPr/>
        </p:nvSpPr>
        <p:spPr>
          <a:xfrm>
            <a:off x="5765369" y="1336283"/>
            <a:ext cx="3115160" cy="17942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27000"/>
              </a:lnSpc>
              <a:buSzPct val="100000"/>
            </a:pPr>
            <a:r>
              <a:rPr lang="ru-RU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Деструктивные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(сдвиг)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блоки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смещаются без нарушения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внутренней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структуры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27000"/>
              </a:lnSpc>
              <a:buSzPct val="100000"/>
            </a:pPr>
            <a:r>
              <a:rPr lang="ru-RU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Вязкопластичные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(течение)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глина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и мелкозернистые грунты текут как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вязкая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жидкость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27000"/>
              </a:lnSpc>
              <a:buSzPct val="100000"/>
            </a:pPr>
            <a:r>
              <a:rPr lang="ru-RU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Сложные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комбинация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сдвига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течения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3">
            <a:extLst>
              <a:ext uri="{FF2B5EF4-FFF2-40B4-BE49-F238E27FC236}">
                <a16:creationId xmlns:a16="http://schemas.microsoft.com/office/drawing/2014/main" id="{6C93815D-2F38-75B7-8418-5D6A169E360C}"/>
              </a:ext>
            </a:extLst>
          </p:cNvPr>
          <p:cNvSpPr/>
          <p:nvPr/>
        </p:nvSpPr>
        <p:spPr>
          <a:xfrm>
            <a:off x="5765369" y="3613739"/>
            <a:ext cx="3115160" cy="1747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 глубине захвата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4">
            <a:extLst>
              <a:ext uri="{FF2B5EF4-FFF2-40B4-BE49-F238E27FC236}">
                <a16:creationId xmlns:a16="http://schemas.microsoft.com/office/drawing/2014/main" id="{5A3238D8-7A5B-F14B-BB9B-4391FCB21F46}"/>
              </a:ext>
            </a:extLst>
          </p:cNvPr>
          <p:cNvSpPr/>
          <p:nvPr/>
        </p:nvSpPr>
        <p:spPr>
          <a:xfrm>
            <a:off x="5765369" y="3915190"/>
            <a:ext cx="3115160" cy="985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23520" indent="-223520" algn="l">
              <a:lnSpc>
                <a:spcPct val="127000"/>
              </a:lnSpc>
              <a:buSzPct val="100000"/>
              <a:buChar char="•"/>
            </a:pP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Поверхностные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5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10 м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3520" indent="-223520" algn="l">
              <a:lnSpc>
                <a:spcPct val="127000"/>
              </a:lnSpc>
              <a:buSzPct val="100000"/>
              <a:buChar char="•"/>
            </a:pP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Мелкие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10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30 м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3520" indent="-223520" algn="l">
              <a:lnSpc>
                <a:spcPct val="127000"/>
              </a:lnSpc>
              <a:buSzPct val="100000"/>
              <a:buChar char="•"/>
            </a:pP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Глубокие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30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100 м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3520" indent="-223520" algn="l">
              <a:lnSpc>
                <a:spcPct val="127000"/>
              </a:lnSpc>
              <a:buSzPct val="100000"/>
              <a:buChar char="•"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Очень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глубокие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свыше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100 м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172239-B8DA-7E34-7845-0FFDEDD04AD6}"/>
              </a:ext>
            </a:extLst>
          </p:cNvPr>
          <p:cNvSpPr txBox="1"/>
          <p:nvPr/>
        </p:nvSpPr>
        <p:spPr>
          <a:xfrm>
            <a:off x="307552" y="4408109"/>
            <a:ext cx="512214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3 - Изображение оползней, созданное с использованием технологий искусственного интеллекта (нейросети)</a:t>
            </a:r>
          </a:p>
          <a:p>
            <a:pPr algn="ctr"/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25425" y="297359"/>
            <a:ext cx="8293150" cy="3127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5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2) Факторы устойчивости откосов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171E7957-E6E3-3EB3-C4E7-8100EB2D07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07800" y="848767"/>
            <a:ext cx="196310" cy="271239"/>
          </a:xfrm>
          <a:prstGeom prst="rect">
            <a:avLst/>
          </a:prstGeom>
        </p:spPr>
      </p:pic>
      <p:sp>
        <p:nvSpPr>
          <p:cNvPr id="9" name="Text 1">
            <a:extLst>
              <a:ext uri="{FF2B5EF4-FFF2-40B4-BE49-F238E27FC236}">
                <a16:creationId xmlns:a16="http://schemas.microsoft.com/office/drawing/2014/main" id="{004E8B1E-59C9-B402-EA5E-12024EB16434}"/>
              </a:ext>
            </a:extLst>
          </p:cNvPr>
          <p:cNvSpPr/>
          <p:nvPr/>
        </p:nvSpPr>
        <p:spPr>
          <a:xfrm>
            <a:off x="5742123" y="935608"/>
            <a:ext cx="3549111" cy="135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Геологическое строение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2">
            <a:extLst>
              <a:ext uri="{FF2B5EF4-FFF2-40B4-BE49-F238E27FC236}">
                <a16:creationId xmlns:a16="http://schemas.microsoft.com/office/drawing/2014/main" id="{8BF11D88-5AAB-0126-B4DA-0E472414F490}"/>
              </a:ext>
            </a:extLst>
          </p:cNvPr>
          <p:cNvSpPr/>
          <p:nvPr/>
        </p:nvSpPr>
        <p:spPr>
          <a:xfrm>
            <a:off x="5331417" y="1202243"/>
            <a:ext cx="3549111" cy="2955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Падение слоёв в сторону карьера, слабые прослои (глины, угли)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готовые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поверхности скольжения.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 2" descr="preencoded.png">
            <a:extLst>
              <a:ext uri="{FF2B5EF4-FFF2-40B4-BE49-F238E27FC236}">
                <a16:creationId xmlns:a16="http://schemas.microsoft.com/office/drawing/2014/main" id="{4D1487EC-1D88-BC5E-77CF-5045FE8E38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07800" y="1844799"/>
            <a:ext cx="196310" cy="271239"/>
          </a:xfrm>
          <a:prstGeom prst="rect">
            <a:avLst/>
          </a:prstGeom>
        </p:spPr>
      </p:pic>
      <p:sp>
        <p:nvSpPr>
          <p:cNvPr id="12" name="Text 3">
            <a:extLst>
              <a:ext uri="{FF2B5EF4-FFF2-40B4-BE49-F238E27FC236}">
                <a16:creationId xmlns:a16="http://schemas.microsoft.com/office/drawing/2014/main" id="{A9A13B8A-3F16-CFEF-48FE-2DA633E98B14}"/>
              </a:ext>
            </a:extLst>
          </p:cNvPr>
          <p:cNvSpPr/>
          <p:nvPr/>
        </p:nvSpPr>
        <p:spPr>
          <a:xfrm>
            <a:off x="5742122" y="1901132"/>
            <a:ext cx="3549111" cy="135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Трещиноватость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4">
            <a:extLst>
              <a:ext uri="{FF2B5EF4-FFF2-40B4-BE49-F238E27FC236}">
                <a16:creationId xmlns:a16="http://schemas.microsoft.com/office/drawing/2014/main" id="{D7E65F8E-C88D-9E9B-CEBE-E142521884D2}"/>
              </a:ext>
            </a:extLst>
          </p:cNvPr>
          <p:cNvSpPr/>
          <p:nvPr/>
        </p:nvSpPr>
        <p:spPr>
          <a:xfrm>
            <a:off x="5331417" y="2167448"/>
            <a:ext cx="3549111" cy="2955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Трещины с глинистым заполнителем (милонит) создают плоскости скольжения. Ориентация к откосу критична.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 3" descr="preencoded.png">
            <a:extLst>
              <a:ext uri="{FF2B5EF4-FFF2-40B4-BE49-F238E27FC236}">
                <a16:creationId xmlns:a16="http://schemas.microsoft.com/office/drawing/2014/main" id="{27BE86E4-EE9D-70F1-46E7-06AA4E70FF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07800" y="2840831"/>
            <a:ext cx="196310" cy="271239"/>
          </a:xfrm>
          <a:prstGeom prst="rect">
            <a:avLst/>
          </a:prstGeom>
        </p:spPr>
      </p:pic>
      <p:sp>
        <p:nvSpPr>
          <p:cNvPr id="15" name="Text 5">
            <a:extLst>
              <a:ext uri="{FF2B5EF4-FFF2-40B4-BE49-F238E27FC236}">
                <a16:creationId xmlns:a16="http://schemas.microsoft.com/office/drawing/2014/main" id="{C0B99C46-741F-6A25-B629-CC90A77538B8}"/>
              </a:ext>
            </a:extLst>
          </p:cNvPr>
          <p:cNvSpPr/>
          <p:nvPr/>
        </p:nvSpPr>
        <p:spPr>
          <a:xfrm>
            <a:off x="5742121" y="2906177"/>
            <a:ext cx="3549111" cy="135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Гидрогеология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6">
            <a:extLst>
              <a:ext uri="{FF2B5EF4-FFF2-40B4-BE49-F238E27FC236}">
                <a16:creationId xmlns:a16="http://schemas.microsoft.com/office/drawing/2014/main" id="{2CE9CF00-046D-1D87-BB1F-843916D22D4A}"/>
              </a:ext>
            </a:extLst>
          </p:cNvPr>
          <p:cNvSpPr/>
          <p:nvPr/>
        </p:nvSpPr>
        <p:spPr>
          <a:xfrm>
            <a:off x="5323667" y="3187814"/>
            <a:ext cx="3549111" cy="2955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Подземные воды снижают эффективные напряжения и сцепление, создают гидродинамическое давление.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Image 4" descr="preencoded.png">
            <a:extLst>
              <a:ext uri="{FF2B5EF4-FFF2-40B4-BE49-F238E27FC236}">
                <a16:creationId xmlns:a16="http://schemas.microsoft.com/office/drawing/2014/main" id="{1340A612-0359-981A-6C03-67D794DAF0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07800" y="3836863"/>
            <a:ext cx="196310" cy="271239"/>
          </a:xfrm>
          <a:prstGeom prst="rect">
            <a:avLst/>
          </a:prstGeom>
        </p:spPr>
      </p:pic>
      <p:sp>
        <p:nvSpPr>
          <p:cNvPr id="18" name="Text 7">
            <a:extLst>
              <a:ext uri="{FF2B5EF4-FFF2-40B4-BE49-F238E27FC236}">
                <a16:creationId xmlns:a16="http://schemas.microsoft.com/office/drawing/2014/main" id="{985DCC80-DB1D-682A-23FF-569C42BFD60C}"/>
              </a:ext>
            </a:extLst>
          </p:cNvPr>
          <p:cNvSpPr/>
          <p:nvPr/>
        </p:nvSpPr>
        <p:spPr>
          <a:xfrm>
            <a:off x="5742120" y="3853282"/>
            <a:ext cx="3549111" cy="135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Сейсмичность и взрывы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8">
            <a:extLst>
              <a:ext uri="{FF2B5EF4-FFF2-40B4-BE49-F238E27FC236}">
                <a16:creationId xmlns:a16="http://schemas.microsoft.com/office/drawing/2014/main" id="{69170CEF-5D13-1900-8819-99661748D928}"/>
              </a:ext>
            </a:extLst>
          </p:cNvPr>
          <p:cNvSpPr/>
          <p:nvPr/>
        </p:nvSpPr>
        <p:spPr>
          <a:xfrm>
            <a:off x="5323666" y="4166005"/>
            <a:ext cx="3549111" cy="2955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Динамические нагрузки провоцируют обрушение. В расчётах вводят горизонтальную сейсмическую силу.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 descr="Анализ обрушения бортов на железорудном карьере Уэнса в Северо-Восточном  Алжире методом конечных элементов: причины и выводы для контроля  устойчивости | Ф. Бельгелиль | Записки Горного института">
            <a:extLst>
              <a:ext uri="{FF2B5EF4-FFF2-40B4-BE49-F238E27FC236}">
                <a16:creationId xmlns:a16="http://schemas.microsoft.com/office/drawing/2014/main" id="{5C789E69-CB5A-D11C-F6BE-17A13FD40D2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222" y="884489"/>
            <a:ext cx="4771260" cy="337452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40614C2A-E473-5723-A3A1-54197C2D0DF1}"/>
              </a:ext>
            </a:extLst>
          </p:cNvPr>
          <p:cNvSpPr txBox="1"/>
          <p:nvPr/>
        </p:nvSpPr>
        <p:spPr>
          <a:xfrm>
            <a:off x="425646" y="4259010"/>
            <a:ext cx="464561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4 - Максимальное напряжение сдвига и коэффициент запаса массива горных пород геологических зон до отработки (а), после отработки со статическим нагружением (б) и после отработки с динамическим нагружением (в)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99094" y="350337"/>
            <a:ext cx="8109572" cy="6604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60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3) Метод алгебраического суммирования (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Терцаги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ts val="2600"/>
              </a:lnSpc>
            </a:pP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Funnel Display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Image 0" descr="preencoded.png">
            <a:extLst>
              <a:ext uri="{FF2B5EF4-FFF2-40B4-BE49-F238E27FC236}">
                <a16:creationId xmlns:a16="http://schemas.microsoft.com/office/drawing/2014/main" id="{D63C0032-FC64-7B32-9E53-F3301535639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23" y="1235755"/>
            <a:ext cx="5130403" cy="3113856"/>
          </a:xfrm>
          <a:prstGeom prst="rect">
            <a:avLst/>
          </a:prstGeom>
        </p:spPr>
      </p:pic>
      <p:sp>
        <p:nvSpPr>
          <p:cNvPr id="16" name="Text 3">
            <a:extLst>
              <a:ext uri="{FF2B5EF4-FFF2-40B4-BE49-F238E27FC236}">
                <a16:creationId xmlns:a16="http://schemas.microsoft.com/office/drawing/2014/main" id="{EE0322D5-44FA-27C4-1B0F-8429BA4ACC41}"/>
              </a:ext>
            </a:extLst>
          </p:cNvPr>
          <p:cNvSpPr/>
          <p:nvPr/>
        </p:nvSpPr>
        <p:spPr>
          <a:xfrm>
            <a:off x="5992787" y="933538"/>
            <a:ext cx="2848995" cy="162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Применение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4">
            <a:extLst>
              <a:ext uri="{FF2B5EF4-FFF2-40B4-BE49-F238E27FC236}">
                <a16:creationId xmlns:a16="http://schemas.microsoft.com/office/drawing/2014/main" id="{62430AD1-93E3-80CA-7E40-59B3D3415E3B}"/>
              </a:ext>
            </a:extLst>
          </p:cNvPr>
          <p:cNvSpPr/>
          <p:nvPr/>
        </p:nvSpPr>
        <p:spPr>
          <a:xfrm>
            <a:off x="5992787" y="1206116"/>
            <a:ext cx="2848995" cy="3841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Плоские поверхности скольжения: сдвиг по слабому прослою или контакту пород.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F6EAB9BF-0C4E-E0EF-58DC-D82C145824AE}"/>
              </a:ext>
            </a:extLst>
          </p:cNvPr>
          <p:cNvSpPr/>
          <p:nvPr/>
        </p:nvSpPr>
        <p:spPr>
          <a:xfrm>
            <a:off x="5992787" y="1824065"/>
            <a:ext cx="2848995" cy="162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Принцип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6">
            <a:extLst>
              <a:ext uri="{FF2B5EF4-FFF2-40B4-BE49-F238E27FC236}">
                <a16:creationId xmlns:a16="http://schemas.microsoft.com/office/drawing/2014/main" id="{0AD69524-75EA-EC4D-7C1F-5C34EB0AD20F}"/>
              </a:ext>
            </a:extLst>
          </p:cNvPr>
          <p:cNvSpPr/>
          <p:nvPr/>
        </p:nvSpPr>
        <p:spPr>
          <a:xfrm>
            <a:off x="5992787" y="2096644"/>
            <a:ext cx="2848995" cy="7682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Призма обрушения делится на вертикальные блоки. Для каждого вычисляют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сдвигающую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T</a:t>
            </a:r>
            <a:r>
              <a:rPr lang="en-US" sz="1200" i="1" baseline="-250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i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и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удерживающую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R</a:t>
            </a:r>
            <a:r>
              <a:rPr lang="en-US" sz="1200" i="1" baseline="-250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i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силы.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7">
            <a:extLst>
              <a:ext uri="{FF2B5EF4-FFF2-40B4-BE49-F238E27FC236}">
                <a16:creationId xmlns:a16="http://schemas.microsoft.com/office/drawing/2014/main" id="{329F30DE-D79C-BE44-BAD2-63E501F99CA8}"/>
              </a:ext>
            </a:extLst>
          </p:cNvPr>
          <p:cNvSpPr/>
          <p:nvPr/>
        </p:nvSpPr>
        <p:spPr>
          <a:xfrm>
            <a:off x="5992787" y="3183954"/>
            <a:ext cx="2848995" cy="162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Коэффициент запаса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Image 1" descr="preencoded.png">
            <a:extLst>
              <a:ext uri="{FF2B5EF4-FFF2-40B4-BE49-F238E27FC236}">
                <a16:creationId xmlns:a16="http://schemas.microsoft.com/office/drawing/2014/main" id="{1FE6F7F7-1CFE-0B1E-4E58-485ADA6A10F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787" y="3501202"/>
            <a:ext cx="2848995" cy="418728"/>
          </a:xfrm>
          <a:prstGeom prst="rect">
            <a:avLst/>
          </a:prstGeom>
        </p:spPr>
      </p:pic>
      <p:sp>
        <p:nvSpPr>
          <p:cNvPr id="22" name="Text 9">
            <a:extLst>
              <a:ext uri="{FF2B5EF4-FFF2-40B4-BE49-F238E27FC236}">
                <a16:creationId xmlns:a16="http://schemas.microsoft.com/office/drawing/2014/main" id="{1DB43B87-589A-A2D7-D416-FF375295913F}"/>
              </a:ext>
            </a:extLst>
          </p:cNvPr>
          <p:cNvSpPr/>
          <p:nvPr/>
        </p:nvSpPr>
        <p:spPr>
          <a:xfrm>
            <a:off x="5992787" y="4043437"/>
            <a:ext cx="2848995" cy="576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где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N</a:t>
            </a:r>
            <a:r>
              <a:rPr lang="en-US" sz="1200" i="1" baseline="-250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i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нормальная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сила, </a:t>
            </a:r>
            <a:endParaRPr lang="ru-RU" sz="1200" dirty="0">
              <a:solidFill>
                <a:srgbClr val="383838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23000"/>
              </a:lnSpc>
              <a:buNone/>
            </a:pPr>
            <a:r>
              <a:rPr lang="ru-RU" sz="12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     </a:t>
            </a:r>
            <a:r>
              <a:rPr lang="en-US" sz="12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c</a:t>
            </a:r>
            <a:r>
              <a:rPr lang="en-US" sz="1200" i="1" baseline="-250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i</a:t>
            </a:r>
            <a:r>
              <a:rPr lang="en-US" sz="12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, \</a:t>
            </a:r>
            <a:r>
              <a:rPr lang="ru-RU" sz="12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i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varphi</a:t>
            </a:r>
            <a:r>
              <a:rPr lang="en-US" sz="1200" i="1" baseline="-250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i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прочностные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параметры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,</a:t>
            </a:r>
            <a:endParaRPr lang="ru-RU" sz="1200" dirty="0">
              <a:solidFill>
                <a:srgbClr val="383838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23000"/>
              </a:lnSpc>
              <a:buNone/>
            </a:pP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    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l</a:t>
            </a:r>
            <a:r>
              <a:rPr lang="en-US" sz="1200" i="1" baseline="-250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i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длина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основания блока.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C6D771-AF4C-FCAD-D13A-0D692B4E6542}"/>
              </a:ext>
            </a:extLst>
          </p:cNvPr>
          <p:cNvSpPr txBox="1"/>
          <p:nvPr/>
        </p:nvSpPr>
        <p:spPr>
          <a:xfrm>
            <a:off x="499094" y="4408109"/>
            <a:ext cx="5171332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5 - Схема анализа устойчивости откоса методом предельного равновесия (Бишоп), созданное с использованием технологий искусственного интеллекта (нейросети)</a:t>
            </a:r>
          </a:p>
          <a:p>
            <a:pPr algn="ctr"/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6064" y="399726"/>
            <a:ext cx="8096845" cy="769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300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Метод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круглоцилиндрических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 поверхностей и МКЭ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 1">
            <a:extLst>
              <a:ext uri="{FF2B5EF4-FFF2-40B4-BE49-F238E27FC236}">
                <a16:creationId xmlns:a16="http://schemas.microsoft.com/office/drawing/2014/main" id="{7D59E5E4-3A86-2FF4-BC3A-77C841DE9CD9}"/>
              </a:ext>
            </a:extLst>
          </p:cNvPr>
          <p:cNvSpPr/>
          <p:nvPr/>
        </p:nvSpPr>
        <p:spPr>
          <a:xfrm>
            <a:off x="575877" y="980062"/>
            <a:ext cx="4148281" cy="80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Метод Феллениуса / Бишопа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2">
            <a:extLst>
              <a:ext uri="{FF2B5EF4-FFF2-40B4-BE49-F238E27FC236}">
                <a16:creationId xmlns:a16="http://schemas.microsoft.com/office/drawing/2014/main" id="{A3F6B054-1F22-C702-20BA-96001B077864}"/>
              </a:ext>
            </a:extLst>
          </p:cNvPr>
          <p:cNvSpPr/>
          <p:nvPr/>
        </p:nvSpPr>
        <p:spPr>
          <a:xfrm>
            <a:off x="575878" y="1415922"/>
            <a:ext cx="3718218" cy="1523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Поверхность скольжения аппроксимируется дугой окружности. Метод Бишопа учитывает межблочные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силы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наиболее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точен.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3">
            <a:extLst>
              <a:ext uri="{FF2B5EF4-FFF2-40B4-BE49-F238E27FC236}">
                <a16:creationId xmlns:a16="http://schemas.microsoft.com/office/drawing/2014/main" id="{FC8F6168-381E-BA7F-60AD-D768A7BEAAB7}"/>
              </a:ext>
            </a:extLst>
          </p:cNvPr>
          <p:cNvSpPr/>
          <p:nvPr/>
        </p:nvSpPr>
        <p:spPr>
          <a:xfrm>
            <a:off x="575877" y="2220532"/>
            <a:ext cx="4148281" cy="2547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21920" indent="-121920" algn="l">
              <a:lnSpc>
                <a:spcPct val="100000"/>
              </a:lnSpc>
              <a:buSzPct val="100000"/>
              <a:buChar char="•"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F ≥ 1,3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постоянные борта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1920" indent="-121920" algn="l">
              <a:lnSpc>
                <a:spcPct val="100000"/>
              </a:lnSpc>
              <a:buSzPct val="100000"/>
              <a:buChar char="•"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F ≥ 1,2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временные борта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1920" indent="-121920" algn="l">
              <a:lnSpc>
                <a:spcPct val="100000"/>
              </a:lnSpc>
              <a:buSzPct val="100000"/>
              <a:buChar char="•"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F ≥ 1,1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допускаются локальные осыпи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E9F0F2C0-569C-765A-BA2C-86B89E799EC0}"/>
              </a:ext>
            </a:extLst>
          </p:cNvPr>
          <p:cNvSpPr/>
          <p:nvPr/>
        </p:nvSpPr>
        <p:spPr>
          <a:xfrm>
            <a:off x="4796119" y="1023237"/>
            <a:ext cx="4148281" cy="80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Метод конечных элементов (МКЭ)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9F356A42-DC72-6131-DABA-59DE76ED66AF}"/>
              </a:ext>
            </a:extLst>
          </p:cNvPr>
          <p:cNvSpPr/>
          <p:nvPr/>
        </p:nvSpPr>
        <p:spPr>
          <a:xfrm>
            <a:off x="4796119" y="1415921"/>
            <a:ext cx="4629904" cy="578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Современный инструмент для сложных задач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endParaRPr lang="ru-RU" sz="1400" dirty="0">
              <a:solidFill>
                <a:srgbClr val="383838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пакетах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PLAXIS, RS2, FLAC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: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A04B1B14-C6FF-5938-E393-1FBDB8CB0C0E}"/>
              </a:ext>
            </a:extLst>
          </p:cNvPr>
          <p:cNvSpPr/>
          <p:nvPr/>
        </p:nvSpPr>
        <p:spPr>
          <a:xfrm>
            <a:off x="4774863" y="2219443"/>
            <a:ext cx="4148281" cy="2547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21920" indent="-121920" algn="l">
              <a:lnSpc>
                <a:spcPct val="100000"/>
              </a:lnSpc>
              <a:buSzPct val="100000"/>
              <a:buChar char="•"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Учёт анизотропии и неоднородности массива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1920" indent="-121920" algn="l">
              <a:lnSpc>
                <a:spcPct val="100000"/>
              </a:lnSpc>
              <a:buSzPct val="100000"/>
              <a:buChar char="•"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Моделирование поэтапной отработки уступов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1920" indent="-121920" algn="l">
              <a:lnSpc>
                <a:spcPct val="100000"/>
              </a:lnSpc>
              <a:buSzPct val="100000"/>
              <a:buChar char="•"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Расчёт методом снижения прочности (c, φ)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 descr="Расчет устойчивости откосов. Проект защиты от оползней. - НПКБ &quot;СТРОЙПРОЕКТ&quot;">
            <a:extLst>
              <a:ext uri="{FF2B5EF4-FFF2-40B4-BE49-F238E27FC236}">
                <a16:creationId xmlns:a16="http://schemas.microsoft.com/office/drawing/2014/main" id="{EF286D96-8BFF-01E4-727C-F0F99E759C6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6119" y="3019276"/>
            <a:ext cx="3812548" cy="174587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DD54CCC4-5F9C-AB3E-8E83-05A8735CAFB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322" y="3019276"/>
            <a:ext cx="3954385" cy="175309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AB69ABAA-9F08-4714-48A7-9427C6E8B2D5}"/>
              </a:ext>
            </a:extLst>
          </p:cNvPr>
          <p:cNvSpPr txBox="1"/>
          <p:nvPr/>
        </p:nvSpPr>
        <p:spPr>
          <a:xfrm>
            <a:off x="438322" y="4772367"/>
            <a:ext cx="395438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6 - Метод Бишопа</a:t>
            </a:r>
          </a:p>
          <a:p>
            <a:pPr algn="ctr"/>
            <a:endParaRPr lang="ru-KZ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B0F9A66-4279-6C69-441C-6715D5F44A3C}"/>
              </a:ext>
            </a:extLst>
          </p:cNvPr>
          <p:cNvSpPr txBox="1"/>
          <p:nvPr/>
        </p:nvSpPr>
        <p:spPr>
          <a:xfrm>
            <a:off x="4796119" y="4737254"/>
            <a:ext cx="3812548" cy="257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11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Рисунок 7 - </a:t>
            </a:r>
            <a:r>
              <a:rPr lang="en-US" sz="11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Метод</a:t>
            </a:r>
            <a:r>
              <a:rPr lang="en-US" sz="11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конечных</a:t>
            </a:r>
            <a:r>
              <a:rPr lang="en-US" sz="11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элементов</a:t>
            </a:r>
            <a:r>
              <a:rPr lang="en-US" sz="11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(МКЭ)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42539" y="219669"/>
            <a:ext cx="5858917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00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4) Геотехнический мониторинг бортов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Shape 1">
            <a:extLst>
              <a:ext uri="{FF2B5EF4-FFF2-40B4-BE49-F238E27FC236}">
                <a16:creationId xmlns:a16="http://schemas.microsoft.com/office/drawing/2014/main" id="{5CD679B1-B483-EB52-2CFA-7865D577AF02}"/>
              </a:ext>
            </a:extLst>
          </p:cNvPr>
          <p:cNvSpPr/>
          <p:nvPr/>
        </p:nvSpPr>
        <p:spPr>
          <a:xfrm>
            <a:off x="540023" y="930920"/>
            <a:ext cx="4634954" cy="860599"/>
          </a:xfrm>
          <a:prstGeom prst="roundRect">
            <a:avLst>
              <a:gd name="adj" fmla="val 6119"/>
            </a:avLst>
          </a:prstGeom>
          <a:solidFill>
            <a:srgbClr val="F7F7F7"/>
          </a:solidFill>
          <a:ln w="14288">
            <a:solidFill>
              <a:srgbClr val="CCCCCC"/>
            </a:solidFill>
            <a:prstDash val="solid"/>
          </a:ln>
        </p:spPr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2BEE96D6-ED4F-13B7-68DA-608CE4610F9E}"/>
              </a:ext>
            </a:extLst>
          </p:cNvPr>
          <p:cNvSpPr/>
          <p:nvPr/>
        </p:nvSpPr>
        <p:spPr>
          <a:xfrm>
            <a:off x="679624" y="1070521"/>
            <a:ext cx="4355753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Радарные интерферометры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7D136AA6-91B9-54A8-C1A3-FD01652B6854}"/>
              </a:ext>
            </a:extLst>
          </p:cNvPr>
          <p:cNvSpPr/>
          <p:nvPr/>
        </p:nvSpPr>
        <p:spPr>
          <a:xfrm>
            <a:off x="679624" y="1288331"/>
            <a:ext cx="4355753" cy="3635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GroundProbe, SSR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сканирование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каждые несколько минут, точность до 1 мм, карты скоростей смещения.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36294DF6-CBFC-09B5-951C-9ACD389C1F15}"/>
              </a:ext>
            </a:extLst>
          </p:cNvPr>
          <p:cNvSpPr/>
          <p:nvPr/>
        </p:nvSpPr>
        <p:spPr>
          <a:xfrm>
            <a:off x="540023" y="1893317"/>
            <a:ext cx="4634954" cy="860599"/>
          </a:xfrm>
          <a:prstGeom prst="roundRect">
            <a:avLst>
              <a:gd name="adj" fmla="val 6119"/>
            </a:avLst>
          </a:prstGeom>
          <a:solidFill>
            <a:srgbClr val="F7F7F7"/>
          </a:solidFill>
          <a:ln w="14288">
            <a:solidFill>
              <a:srgbClr val="CCCCCC"/>
            </a:solidFill>
            <a:prstDash val="solid"/>
          </a:ln>
        </p:spPr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F73A9539-DFEC-6F54-7217-5849C1E6A3CC}"/>
              </a:ext>
            </a:extLst>
          </p:cNvPr>
          <p:cNvSpPr/>
          <p:nvPr/>
        </p:nvSpPr>
        <p:spPr>
          <a:xfrm>
            <a:off x="679624" y="2032918"/>
            <a:ext cx="4355753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GPS и тахеометрия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9F126144-1895-FA71-23F1-672B38EFEBF7}"/>
              </a:ext>
            </a:extLst>
          </p:cNvPr>
          <p:cNvSpPr/>
          <p:nvPr/>
        </p:nvSpPr>
        <p:spPr>
          <a:xfrm>
            <a:off x="679624" y="2250728"/>
            <a:ext cx="4355753" cy="3635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GPS-станции на реперах уступов: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точность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5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10 мм.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Тахеометрия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периодический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контроль координат.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4A9BF653-762F-4E80-0F0B-A5EC626C248A}"/>
              </a:ext>
            </a:extLst>
          </p:cNvPr>
          <p:cNvSpPr/>
          <p:nvPr/>
        </p:nvSpPr>
        <p:spPr>
          <a:xfrm>
            <a:off x="540023" y="2855714"/>
            <a:ext cx="4634954" cy="860599"/>
          </a:xfrm>
          <a:prstGeom prst="roundRect">
            <a:avLst>
              <a:gd name="adj" fmla="val 6119"/>
            </a:avLst>
          </a:prstGeom>
          <a:solidFill>
            <a:srgbClr val="F7F7F7"/>
          </a:solidFill>
          <a:ln w="14288">
            <a:solidFill>
              <a:srgbClr val="CCCCCC"/>
            </a:solidFill>
            <a:prstDash val="solid"/>
          </a:ln>
        </p:spPr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5D7F8CE3-2A57-212C-DDDF-6712D34D26E2}"/>
              </a:ext>
            </a:extLst>
          </p:cNvPr>
          <p:cNvSpPr/>
          <p:nvPr/>
        </p:nvSpPr>
        <p:spPr>
          <a:xfrm>
            <a:off x="679624" y="2995315"/>
            <a:ext cx="4355753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Глубинные измерения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9">
            <a:extLst>
              <a:ext uri="{FF2B5EF4-FFF2-40B4-BE49-F238E27FC236}">
                <a16:creationId xmlns:a16="http://schemas.microsoft.com/office/drawing/2014/main" id="{69955998-A7CE-5415-F35B-8D34A3169C44}"/>
              </a:ext>
            </a:extLst>
          </p:cNvPr>
          <p:cNvSpPr/>
          <p:nvPr/>
        </p:nvSpPr>
        <p:spPr>
          <a:xfrm>
            <a:off x="679624" y="3213125"/>
            <a:ext cx="4355753" cy="3635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Инклинометры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смещения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по глубине скважины. </a:t>
            </a:r>
            <a:endParaRPr lang="ru-RU" sz="1200" dirty="0">
              <a:solidFill>
                <a:srgbClr val="383838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21000"/>
              </a:lnSpc>
              <a:buNone/>
            </a:pP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Экстензометры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деформации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растяжения-сжатия в массиве.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Shape 10">
            <a:extLst>
              <a:ext uri="{FF2B5EF4-FFF2-40B4-BE49-F238E27FC236}">
                <a16:creationId xmlns:a16="http://schemas.microsoft.com/office/drawing/2014/main" id="{F0FF4D3E-4E3A-D0DF-1ADA-C8DBC3BBD7AE}"/>
              </a:ext>
            </a:extLst>
          </p:cNvPr>
          <p:cNvSpPr/>
          <p:nvPr/>
        </p:nvSpPr>
        <p:spPr>
          <a:xfrm>
            <a:off x="540023" y="3818111"/>
            <a:ext cx="4634954" cy="860599"/>
          </a:xfrm>
          <a:prstGeom prst="roundRect">
            <a:avLst>
              <a:gd name="adj" fmla="val 6119"/>
            </a:avLst>
          </a:prstGeom>
          <a:solidFill>
            <a:srgbClr val="F7F7F7"/>
          </a:solidFill>
          <a:ln w="14288">
            <a:solidFill>
              <a:srgbClr val="CCCCCC"/>
            </a:solidFill>
            <a:prstDash val="solid"/>
          </a:ln>
        </p:spPr>
      </p:sp>
      <p:sp>
        <p:nvSpPr>
          <p:cNvPr id="17" name="Text 11">
            <a:extLst>
              <a:ext uri="{FF2B5EF4-FFF2-40B4-BE49-F238E27FC236}">
                <a16:creationId xmlns:a16="http://schemas.microsoft.com/office/drawing/2014/main" id="{A7ACD7AB-EF97-AF8C-466D-1DC1C4C2222D}"/>
              </a:ext>
            </a:extLst>
          </p:cNvPr>
          <p:cNvSpPr/>
          <p:nvPr/>
        </p:nvSpPr>
        <p:spPr>
          <a:xfrm>
            <a:off x="679624" y="3957712"/>
            <a:ext cx="4355753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Системы раннего предупреждения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2">
            <a:extLst>
              <a:ext uri="{FF2B5EF4-FFF2-40B4-BE49-F238E27FC236}">
                <a16:creationId xmlns:a16="http://schemas.microsoft.com/office/drawing/2014/main" id="{ADE5160F-F832-F159-F7A1-B0091641E08B}"/>
              </a:ext>
            </a:extLst>
          </p:cNvPr>
          <p:cNvSpPr/>
          <p:nvPr/>
        </p:nvSpPr>
        <p:spPr>
          <a:xfrm>
            <a:off x="679624" y="4175522"/>
            <a:ext cx="4355753" cy="3635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 скорости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смещения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3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 мм/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сут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автоматическая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тревога. Применяется в карьерах «Мурунтау», «Кумтор», Bingham Canyon.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 descr="Геотехнический мониторинг — Википедия">
            <a:extLst>
              <a:ext uri="{FF2B5EF4-FFF2-40B4-BE49-F238E27FC236}">
                <a16:creationId xmlns:a16="http://schemas.microsoft.com/office/drawing/2014/main" id="{4F7DAB79-4518-C77A-269F-EB4E50CB429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8118" y="756165"/>
            <a:ext cx="3150453" cy="2597976"/>
          </a:xfrm>
          <a:prstGeom prst="rect">
            <a:avLst/>
          </a:prstGeom>
        </p:spPr>
      </p:pic>
      <p:pic>
        <p:nvPicPr>
          <p:cNvPr id="21" name="Рисунок 20" descr="evoblast-01-678x333">
            <a:extLst>
              <a:ext uri="{FF2B5EF4-FFF2-40B4-BE49-F238E27FC236}">
                <a16:creationId xmlns:a16="http://schemas.microsoft.com/office/drawing/2014/main" id="{73EE8E15-1967-B59C-5800-27B777527C7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4876" y="3387151"/>
            <a:ext cx="2698900" cy="132556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C66469-BA39-FE4D-FEEB-1CADBF3421E9}"/>
              </a:ext>
            </a:extLst>
          </p:cNvPr>
          <p:cNvSpPr txBox="1"/>
          <p:nvPr/>
        </p:nvSpPr>
        <p:spPr>
          <a:xfrm>
            <a:off x="5189615" y="4720444"/>
            <a:ext cx="395438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8 -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Геотехнический мониторинг бортов карьера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932330" y="400646"/>
            <a:ext cx="7174798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00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5) Устойчивость отвалов</a:t>
            </a:r>
          </a:p>
          <a:p>
            <a:pPr algn="ctr">
              <a:lnSpc>
                <a:spcPts val="3000"/>
              </a:lnSpc>
            </a:pP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Funnel Display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 1">
            <a:extLst>
              <a:ext uri="{FF2B5EF4-FFF2-40B4-BE49-F238E27FC236}">
                <a16:creationId xmlns:a16="http://schemas.microsoft.com/office/drawing/2014/main" id="{9A385BCE-6138-24C7-1BEC-97C155B38BA5}"/>
              </a:ext>
            </a:extLst>
          </p:cNvPr>
          <p:cNvSpPr/>
          <p:nvPr/>
        </p:nvSpPr>
        <p:spPr>
          <a:xfrm>
            <a:off x="5737411" y="1033239"/>
            <a:ext cx="3202775" cy="1536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Особенности формирования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7E792EFA-6268-7F38-308E-7B65219F0648}"/>
              </a:ext>
            </a:extLst>
          </p:cNvPr>
          <p:cNvSpPr/>
          <p:nvPr/>
        </p:nvSpPr>
        <p:spPr>
          <a:xfrm>
            <a:off x="5737411" y="1284833"/>
            <a:ext cx="3202775" cy="5299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Высота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100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300 м,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пористость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20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50%. Главная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опасность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водонасыщение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и разжижение мелких фракций.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3">
            <a:extLst>
              <a:ext uri="{FF2B5EF4-FFF2-40B4-BE49-F238E27FC236}">
                <a16:creationId xmlns:a16="http://schemas.microsoft.com/office/drawing/2014/main" id="{174592FF-FBCE-3354-D5BB-295EA23B1B3B}"/>
              </a:ext>
            </a:extLst>
          </p:cNvPr>
          <p:cNvSpPr/>
          <p:nvPr/>
        </p:nvSpPr>
        <p:spPr>
          <a:xfrm>
            <a:off x="5737411" y="2118927"/>
            <a:ext cx="3202775" cy="1536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Типы деформаций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4">
            <a:extLst>
              <a:ext uri="{FF2B5EF4-FFF2-40B4-BE49-F238E27FC236}">
                <a16:creationId xmlns:a16="http://schemas.microsoft.com/office/drawing/2014/main" id="{77E6DCD7-21EB-2755-94FF-7ACBD509F87A}"/>
              </a:ext>
            </a:extLst>
          </p:cNvPr>
          <p:cNvSpPr/>
          <p:nvPr/>
        </p:nvSpPr>
        <p:spPr>
          <a:xfrm>
            <a:off x="5737411" y="2370521"/>
            <a:ext cx="3202775" cy="1162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93040" indent="-193040" algn="l">
              <a:lnSpc>
                <a:spcPct val="120000"/>
              </a:lnSpc>
              <a:buSzPct val="100000"/>
              <a:buChar char="•"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Оползни по подошве (контакт с коренными породами)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3040" indent="-193040" algn="l">
              <a:lnSpc>
                <a:spcPct val="120000"/>
              </a:lnSpc>
              <a:buSzPct val="100000"/>
              <a:buChar char="•"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Сдвиги внутри отвала по пылеватым горизонтам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3040" indent="-193040" algn="l">
              <a:lnSpc>
                <a:spcPct val="120000"/>
              </a:lnSpc>
              <a:buSzPct val="100000"/>
              <a:buChar char="•"/>
            </a:pP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Просадки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вторичная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консолидация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3040" indent="-193040" algn="l">
              <a:lnSpc>
                <a:spcPct val="120000"/>
              </a:lnSpc>
              <a:buSzPct val="100000"/>
              <a:buChar char="•"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Грязевые потоки при насыщении водой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5">
            <a:extLst>
              <a:ext uri="{FF2B5EF4-FFF2-40B4-BE49-F238E27FC236}">
                <a16:creationId xmlns:a16="http://schemas.microsoft.com/office/drawing/2014/main" id="{CEDBE5BF-A7F0-B087-9395-114C9FBCC7BA}"/>
              </a:ext>
            </a:extLst>
          </p:cNvPr>
          <p:cNvSpPr/>
          <p:nvPr/>
        </p:nvSpPr>
        <p:spPr>
          <a:xfrm>
            <a:off x="5737411" y="3837285"/>
            <a:ext cx="3202775" cy="1536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Меры повышения устойчивости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6">
            <a:extLst>
              <a:ext uri="{FF2B5EF4-FFF2-40B4-BE49-F238E27FC236}">
                <a16:creationId xmlns:a16="http://schemas.microsoft.com/office/drawing/2014/main" id="{511B99C5-3448-BFA6-16DC-41C3EC07E10E}"/>
              </a:ext>
            </a:extLst>
          </p:cNvPr>
          <p:cNvSpPr/>
          <p:nvPr/>
        </p:nvSpPr>
        <p:spPr>
          <a:xfrm>
            <a:off x="5737411" y="4088879"/>
            <a:ext cx="3202775" cy="9517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93040" indent="-193040" algn="l">
              <a:lnSpc>
                <a:spcPct val="120000"/>
              </a:lnSpc>
              <a:buSzPct val="100000"/>
              <a:buChar char="•"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Выполаживание откосов: 30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35° (рыхлые), 40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45° (скальные)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3040" indent="-193040" algn="l">
              <a:lnSpc>
                <a:spcPct val="120000"/>
              </a:lnSpc>
              <a:buSzPct val="100000"/>
              <a:buChar char="•"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Уплотнение при укладке, дренажные системы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3040" indent="-193040" algn="l">
              <a:lnSpc>
                <a:spcPct val="120000"/>
              </a:lnSpc>
              <a:buSzPct val="100000"/>
              <a:buChar char="•"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Контрольный мониторинг (марки, GPS)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8DBEEAA-BCE4-E1A3-BC03-AEA6182F9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647" y="971401"/>
            <a:ext cx="4064000" cy="2705100"/>
          </a:xfrm>
          <a:prstGeom prst="rect">
            <a:avLst/>
          </a:prstGeom>
        </p:spPr>
      </p:pic>
      <p:pic>
        <p:nvPicPr>
          <p:cNvPr id="25" name="Рисунок 24" descr="Отвалы Кварцитовых горок пустят в переработку | dprom.kz">
            <a:extLst>
              <a:ext uri="{FF2B5EF4-FFF2-40B4-BE49-F238E27FC236}">
                <a16:creationId xmlns:a16="http://schemas.microsoft.com/office/drawing/2014/main" id="{ADA5A2BA-65E9-5ED9-38CA-42E2A6C31ED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1029" y="2728829"/>
            <a:ext cx="3050057" cy="203337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F25538D-18B4-37D7-E232-86AD6501E45D}"/>
              </a:ext>
            </a:extLst>
          </p:cNvPr>
          <p:cNvSpPr txBox="1"/>
          <p:nvPr/>
        </p:nvSpPr>
        <p:spPr>
          <a:xfrm>
            <a:off x="343647" y="4768803"/>
            <a:ext cx="523015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9 -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Отвалы пустых пород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293</TotalTime>
  <Words>882</Words>
  <Application>Microsoft Macintosh PowerPoint</Application>
  <PresentationFormat>Экран (16:9)</PresentationFormat>
  <Paragraphs>120</Paragraphs>
  <Slides>10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Aigerim</cp:lastModifiedBy>
  <cp:revision>18</cp:revision>
  <dcterms:created xsi:type="dcterms:W3CDTF">2026-05-14T09:13:12Z</dcterms:created>
  <dcterms:modified xsi:type="dcterms:W3CDTF">2026-07-28T11:21:05Z</dcterms:modified>
</cp:coreProperties>
</file>