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63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9AA13-8C2C-491C-A8F0-CD667A7CD298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1F24E-B632-42B4-A5E5-53556EE4EE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307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4531023"/>
            <a:ext cx="684132" cy="273844"/>
          </a:xfrm>
          <a:prstGeom prst="rect">
            <a:avLst/>
          </a:prstGeom>
        </p:spPr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4531023"/>
            <a:ext cx="462297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4531023"/>
            <a:ext cx="512638" cy="273844"/>
          </a:xfrm>
          <a:prstGeom prst="rect">
            <a:avLst/>
          </a:prstGeom>
        </p:spPr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7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75" y="234270"/>
            <a:ext cx="5537213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70182"/>
            <a:ext cx="7961281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8. Геомеханика очистных работ и управление горным давлением</a:t>
            </a: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40841"/>
            <a:ext cx="802775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5C118F58-610A-7217-4863-842D2F3CF5EB}"/>
              </a:ext>
            </a:extLst>
          </p:cNvPr>
          <p:cNvSpPr/>
          <p:nvPr/>
        </p:nvSpPr>
        <p:spPr>
          <a:xfrm>
            <a:off x="332509" y="1102147"/>
            <a:ext cx="4068934" cy="174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</a:t>
            </a: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самопроверки</a:t>
            </a:r>
            <a:r>
              <a:rPr lang="ru-RU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: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9261460D-FD76-AFB8-599F-569D264EC7E0}"/>
              </a:ext>
            </a:extLst>
          </p:cNvPr>
          <p:cNvSpPr/>
          <p:nvPr/>
        </p:nvSpPr>
        <p:spPr>
          <a:xfrm>
            <a:off x="332509" y="1419374"/>
            <a:ext cx="4068934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1)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Что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такое зона опорного давления и как она влияет на устойчивость выработок?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EE1E3AB6-1942-19A5-CC31-18044414A7C2}"/>
              </a:ext>
            </a:extLst>
          </p:cNvPr>
          <p:cNvSpPr/>
          <p:nvPr/>
        </p:nvSpPr>
        <p:spPr>
          <a:xfrm>
            <a:off x="332509" y="2099221"/>
            <a:ext cx="4068934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2)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рассчитывается несущая способность и коэффициент запаса целика?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DEA62F1A-19D7-7BB8-B8F1-A17386F79967}"/>
              </a:ext>
            </a:extLst>
          </p:cNvPr>
          <p:cNvSpPr/>
          <p:nvPr/>
        </p:nvSpPr>
        <p:spPr>
          <a:xfrm>
            <a:off x="332509" y="2779068"/>
            <a:ext cx="4068934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3)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Преимущества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закладки перед оставлением целиков?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768B2132-D859-A2ED-7E50-9D22E67AE116}"/>
              </a:ext>
            </a:extLst>
          </p:cNvPr>
          <p:cNvSpPr/>
          <p:nvPr/>
        </p:nvSpPr>
        <p:spPr>
          <a:xfrm>
            <a:off x="332509" y="3458914"/>
            <a:ext cx="4068934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4)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зоны SF&lt;1 используются для прогноза разубоживания?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5773BE2D-B1B9-B2B4-9735-646A82D5F8D4}"/>
              </a:ext>
            </a:extLst>
          </p:cNvPr>
          <p:cNvSpPr/>
          <p:nvPr/>
        </p:nvSpPr>
        <p:spPr>
          <a:xfrm>
            <a:off x="332509" y="4138761"/>
            <a:ext cx="4068934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5)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Почему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порядок отработки камер влияет на потери и разубоживание?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CB83E185-1910-431C-5F90-235F64361B88}"/>
              </a:ext>
            </a:extLst>
          </p:cNvPr>
          <p:cNvSpPr/>
          <p:nvPr/>
        </p:nvSpPr>
        <p:spPr>
          <a:xfrm>
            <a:off x="4925244" y="1114403"/>
            <a:ext cx="3861420" cy="174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B3A8BC75-DF4F-9581-74D7-33A48224C613}"/>
              </a:ext>
            </a:extLst>
          </p:cNvPr>
          <p:cNvSpPr/>
          <p:nvPr/>
        </p:nvSpPr>
        <p:spPr>
          <a:xfrm>
            <a:off x="4925243" y="1419374"/>
            <a:ext cx="3978611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Hoek E., Brown E.T.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Underground Excavations in Rock. IMM, 1980.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C5AAB956-0419-FBAB-BBCC-6E09B6DCA14B}"/>
              </a:ext>
            </a:extLst>
          </p:cNvPr>
          <p:cNvSpPr/>
          <p:nvPr/>
        </p:nvSpPr>
        <p:spPr>
          <a:xfrm>
            <a:off x="4925240" y="3285975"/>
            <a:ext cx="3978611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Brady B.H.G., Brown E.T.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Rock Mechanics for Underground Mining.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Springer, 2004.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763D6094-D271-2033-34B4-5F8D02A39C42}"/>
              </a:ext>
            </a:extLst>
          </p:cNvPr>
          <p:cNvSpPr/>
          <p:nvPr/>
        </p:nvSpPr>
        <p:spPr>
          <a:xfrm>
            <a:off x="4925242" y="2032880"/>
            <a:ext cx="3978611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Зубков В.В., Зубков А.В.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Геомеханика.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.: МГГУ, 2008.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56F68247-1190-E598-FF1E-DB8FB8EBAEE4}"/>
              </a:ext>
            </a:extLst>
          </p:cNvPr>
          <p:cNvSpPr/>
          <p:nvPr/>
        </p:nvSpPr>
        <p:spPr>
          <a:xfrm>
            <a:off x="4925241" y="2658145"/>
            <a:ext cx="4068934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Вагнер И.В., Куликов В.В.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Управление горным давлением.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.: Недра, 1992.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44DE9907-40BF-56F9-1145-5F817D6E117A}"/>
              </a:ext>
            </a:extLst>
          </p:cNvPr>
          <p:cNvSpPr/>
          <p:nvPr/>
        </p:nvSpPr>
        <p:spPr>
          <a:xfrm>
            <a:off x="4925240" y="3978436"/>
            <a:ext cx="3978610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Рекомендации по расчёту параметров целиков (ВНИМИ).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6738" y="318981"/>
            <a:ext cx="434402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План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лекции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89056" y="889133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Влияние очистного пространства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89056" y="1160149"/>
            <a:ext cx="398293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Зоны опорного давления, целики, подработка и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надработка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88981" y="1796392"/>
            <a:ext cx="298690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Устойчивость целиков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88981" y="2067408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Расчёт несущей способности и коэффициента запаса прочности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88980" y="2876773"/>
            <a:ext cx="169031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Управление горным давлением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88980" y="3135819"/>
            <a:ext cx="4178146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Целики, закладка, гидроразрыв, опережающая отработка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88905" y="3821233"/>
            <a:ext cx="29310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Снижение потерь и разубоживания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88905" y="4092249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Геомеханические критерии оптимизации параметров отработки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39996" y="4625479"/>
            <a:ext cx="1274618" cy="46972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AF5EB"/>
              </a:solidFill>
              <a:highlight>
                <a:srgbClr val="FAF5EB"/>
              </a:highlight>
            </a:endParaRPr>
          </a:p>
        </p:txBody>
      </p:sp>
      <p:pic>
        <p:nvPicPr>
          <p:cNvPr id="3" name="Рисунок 2" descr="Горное давление | это... Что такое Горное давление?">
            <a:extLst>
              <a:ext uri="{FF2B5EF4-FFF2-40B4-BE49-F238E27FC236}">
                <a16:creationId xmlns:a16="http://schemas.microsoft.com/office/drawing/2014/main" id="{3C9C4220-60DE-E9CB-8B00-2C695568B8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0573" y="233170"/>
            <a:ext cx="2260318" cy="38590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838954-B70D-9C15-E81D-61BD4BE4EE84}"/>
              </a:ext>
            </a:extLst>
          </p:cNvPr>
          <p:cNvSpPr txBox="1"/>
          <p:nvPr/>
        </p:nvSpPr>
        <p:spPr>
          <a:xfrm>
            <a:off x="4670241" y="4105562"/>
            <a:ext cx="457200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Схемы распределения горного давления в капитальных и подготовительных выработках: а - траектории главных напряжений; б - распределение тангенциальных напряжений в отсутствии зоны неупругих деформаций; в - распределение тангенциальных напряжений при образовании зоны неупругих деформаций;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23577" y="478706"/>
            <a:ext cx="8029296" cy="731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Влияние очистного пространства на напряжённое состояние массива</a:t>
            </a:r>
          </a:p>
          <a:p>
            <a:pPr marL="0" indent="0" algn="ctr">
              <a:lnSpc>
                <a:spcPts val="2850"/>
              </a:lnSpc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850"/>
              </a:lnSpc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6195" y="1340474"/>
            <a:ext cx="5511188" cy="1104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500"/>
              </a:lnSpc>
              <a:buNone/>
            </a:pPr>
            <a:r>
              <a:rPr lang="ru-RU" sz="16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Очистная выемка </a:t>
            </a:r>
            <a:r>
              <a:rPr lang="ru-RU" sz="16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создаёт полости – выработанное пространство, что приводит к коренной перестройке исходного поля напряжений. Вокруг формируются характерные зоны, определяющие устойчивость массива.</a:t>
            </a:r>
          </a:p>
          <a:p>
            <a:pPr marL="0" indent="0" algn="just">
              <a:lnSpc>
                <a:spcPts val="1500"/>
              </a:lnSpc>
              <a:buNone/>
            </a:pPr>
            <a:endParaRPr lang="ru-RU" sz="1200" dirty="0"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Анализ напряженно-деформированного состояния моделей разрывных нарушений -  Журнал Горная промышленность">
            <a:extLst>
              <a:ext uri="{FF2B5EF4-FFF2-40B4-BE49-F238E27FC236}">
                <a16:creationId xmlns:a16="http://schemas.microsoft.com/office/drawing/2014/main" id="{5BABCA4A-6B2E-6060-0CF6-6C44122DF1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9687" y="1101434"/>
            <a:ext cx="2728118" cy="3667415"/>
          </a:xfrm>
          <a:prstGeom prst="rect">
            <a:avLst/>
          </a:prstGeom>
        </p:spPr>
      </p:pic>
      <p:pic>
        <p:nvPicPr>
          <p:cNvPr id="18" name="Рисунок 17" descr="Создание трехмерной геомеханической модели для оценки устойчивости  породного массива - Журнал Горная промышленность">
            <a:extLst>
              <a:ext uri="{FF2B5EF4-FFF2-40B4-BE49-F238E27FC236}">
                <a16:creationId xmlns:a16="http://schemas.microsoft.com/office/drawing/2014/main" id="{38380410-9FD8-0E54-19C2-14ABF0FEC77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283" y="2444749"/>
            <a:ext cx="3213100" cy="2324100"/>
          </a:xfrm>
          <a:prstGeom prst="rect">
            <a:avLst/>
          </a:prstGeom>
        </p:spPr>
      </p:pic>
      <p:pic>
        <p:nvPicPr>
          <p:cNvPr id="19" name="Рисунок 18" descr="Разработка численных геомеханических моделей с различной степенью  детализации на примере шахты «Ангидрит» рудника «Кайерканский» - Журнал  Горная промышленность">
            <a:extLst>
              <a:ext uri="{FF2B5EF4-FFF2-40B4-BE49-F238E27FC236}">
                <a16:creationId xmlns:a16="http://schemas.microsoft.com/office/drawing/2014/main" id="{EE277B69-C28D-8C8D-C6CC-58E95D5C50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95" y="2444749"/>
            <a:ext cx="2028596" cy="23241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F619C1-B098-4D98-3D12-3313389A5BE8}"/>
              </a:ext>
            </a:extLst>
          </p:cNvPr>
          <p:cNvSpPr txBox="1"/>
          <p:nvPr/>
        </p:nvSpPr>
        <p:spPr>
          <a:xfrm>
            <a:off x="326195" y="4792441"/>
            <a:ext cx="84916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численного моделирования напряжённо-деформированного состояния массива горных пород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5392" y="355029"/>
            <a:ext cx="8179157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Зоны опорного давления</a:t>
            </a:r>
          </a:p>
        </p:txBody>
      </p:sp>
      <p:sp>
        <p:nvSpPr>
          <p:cNvPr id="22" name="AutoShape 5" descr="Image search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8" descr="Image search resul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0A6E31-C7E6-345A-FD7E-AFE249330B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92" y="911065"/>
            <a:ext cx="2987682" cy="1615787"/>
          </a:xfrm>
          <a:prstGeom prst="rect">
            <a:avLst/>
          </a:prstGeom>
        </p:spPr>
      </p:pic>
      <p:sp>
        <p:nvSpPr>
          <p:cNvPr id="7" name="Text 0">
            <a:extLst>
              <a:ext uri="{FF2B5EF4-FFF2-40B4-BE49-F238E27FC236}">
                <a16:creationId xmlns:a16="http://schemas.microsoft.com/office/drawing/2014/main" id="{96FAB262-9ECF-AFF8-DC90-98AAAD34E693}"/>
              </a:ext>
            </a:extLst>
          </p:cNvPr>
          <p:cNvSpPr/>
          <p:nvPr/>
        </p:nvSpPr>
        <p:spPr>
          <a:xfrm>
            <a:off x="540023" y="440829"/>
            <a:ext cx="8063954" cy="271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700" dirty="0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16C530E4-E643-3235-2059-79D9918AECAA}"/>
              </a:ext>
            </a:extLst>
          </p:cNvPr>
          <p:cNvSpPr/>
          <p:nvPr/>
        </p:nvSpPr>
        <p:spPr>
          <a:xfrm>
            <a:off x="3685309" y="1035049"/>
            <a:ext cx="5172363" cy="28222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14000"/>
              </a:lnSpc>
              <a:buNone/>
            </a:pP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Опорное горное давление 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горное давление в массиве пород, возникающее в результате создания (или естественного образования) в нём полостей (различных выработок, расслоений и т.п.). Представляет собой нормальные к пласту сжимающие напряжения, действующие вблизи опорного контура (на массивы, целики полезных ископаемых, закладку, обрушенные породы и крепь) по всему его периметру (периметру обнажения). Возникает вследствие перераспределения напряжённого состояния горных пород при нарушении сплошности массива и создаётся совместным действием веса покрывающей породной толщи и суммой изгибающих моментов зависающих над выработанным пространством или другой полостью пород.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00926FA6-4BAD-36BE-7DEB-AF23E31ABA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023" y="3980110"/>
            <a:ext cx="2637086" cy="942872"/>
          </a:xfrm>
          <a:prstGeom prst="rect">
            <a:avLst/>
          </a:prstGeom>
        </p:spPr>
      </p:pic>
      <p:sp>
        <p:nvSpPr>
          <p:cNvPr id="16" name="Text 2">
            <a:extLst>
              <a:ext uri="{FF2B5EF4-FFF2-40B4-BE49-F238E27FC236}">
                <a16:creationId xmlns:a16="http://schemas.microsoft.com/office/drawing/2014/main" id="{1E4B930D-EA97-BE6E-F0B5-B4BE4407B6DD}"/>
              </a:ext>
            </a:extLst>
          </p:cNvPr>
          <p:cNvSpPr/>
          <p:nvPr/>
        </p:nvSpPr>
        <p:spPr>
          <a:xfrm>
            <a:off x="719956" y="4102894"/>
            <a:ext cx="2334369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Концентрация напряжений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B7F0B192-705D-32BA-1AE5-C6F70A3FE3A9}"/>
              </a:ext>
            </a:extLst>
          </p:cNvPr>
          <p:cNvSpPr/>
          <p:nvPr/>
        </p:nvSpPr>
        <p:spPr>
          <a:xfrm>
            <a:off x="719956" y="4367365"/>
            <a:ext cx="2334369" cy="295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Максимум превышает исходное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 раз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(K = 2…5)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2" descr="preencoded.png">
            <a:extLst>
              <a:ext uri="{FF2B5EF4-FFF2-40B4-BE49-F238E27FC236}">
                <a16:creationId xmlns:a16="http://schemas.microsoft.com/office/drawing/2014/main" id="{64AA6518-9400-BF27-8318-AB7421CFDD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3383" y="3980110"/>
            <a:ext cx="2637160" cy="942872"/>
          </a:xfrm>
          <a:prstGeom prst="rect">
            <a:avLst/>
          </a:prstGeom>
        </p:spPr>
      </p:pic>
      <p:sp>
        <p:nvSpPr>
          <p:cNvPr id="24" name="Text 4">
            <a:extLst>
              <a:ext uri="{FF2B5EF4-FFF2-40B4-BE49-F238E27FC236}">
                <a16:creationId xmlns:a16="http://schemas.microsoft.com/office/drawing/2014/main" id="{30FF2FDD-05C0-EEE0-E4DD-1CC174135E3D}"/>
              </a:ext>
            </a:extLst>
          </p:cNvPr>
          <p:cNvSpPr/>
          <p:nvPr/>
        </p:nvSpPr>
        <p:spPr>
          <a:xfrm>
            <a:off x="3433316" y="4102894"/>
            <a:ext cx="2334444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Расстояние до максимума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D8C176C1-7666-F2D7-D869-56377FE01E15}"/>
              </a:ext>
            </a:extLst>
          </p:cNvPr>
          <p:cNvSpPr/>
          <p:nvPr/>
        </p:nvSpPr>
        <p:spPr>
          <a:xfrm>
            <a:off x="3433316" y="4367365"/>
            <a:ext cx="2334444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L = (0,2…0,5)H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или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 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4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малых глубин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Image 3" descr="preencoded.png">
            <a:extLst>
              <a:ext uri="{FF2B5EF4-FFF2-40B4-BE49-F238E27FC236}">
                <a16:creationId xmlns:a16="http://schemas.microsoft.com/office/drawing/2014/main" id="{69191039-9DB8-29DC-752F-D998B233E0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6816" y="3980110"/>
            <a:ext cx="3020165" cy="942872"/>
          </a:xfrm>
          <a:prstGeom prst="rect">
            <a:avLst/>
          </a:prstGeom>
        </p:spPr>
      </p:pic>
      <p:sp>
        <p:nvSpPr>
          <p:cNvPr id="27" name="Text 6">
            <a:extLst>
              <a:ext uri="{FF2B5EF4-FFF2-40B4-BE49-F238E27FC236}">
                <a16:creationId xmlns:a16="http://schemas.microsoft.com/office/drawing/2014/main" id="{82F39CA4-E57B-9BC3-851E-73A8C7CECCF5}"/>
              </a:ext>
            </a:extLst>
          </p:cNvPr>
          <p:cNvSpPr/>
          <p:nvPr/>
        </p:nvSpPr>
        <p:spPr>
          <a:xfrm>
            <a:off x="6146750" y="4102894"/>
            <a:ext cx="2334444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Ширина зоны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892B8D16-76BA-D3E9-2E9A-236541914A3D}"/>
              </a:ext>
            </a:extLst>
          </p:cNvPr>
          <p:cNvSpPr/>
          <p:nvPr/>
        </p:nvSpPr>
        <p:spPr>
          <a:xfrm>
            <a:off x="6146749" y="4367365"/>
            <a:ext cx="2840231" cy="295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Может достигать десятков метров; для пологих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залежей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всю панель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3944FB-5A3B-EF96-F348-4BF402E2F7B9}"/>
              </a:ext>
            </a:extLst>
          </p:cNvPr>
          <p:cNvSpPr txBox="1"/>
          <p:nvPr/>
        </p:nvSpPr>
        <p:spPr>
          <a:xfrm>
            <a:off x="470265" y="3114879"/>
            <a:ext cx="29630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равномерном движении очистного забоя выделяют зоны опорного горного давления: переднюю, заднюю, боковую (по падению и восстанию).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036272-42C7-2FF7-64F7-17D9E75B1FA3}"/>
              </a:ext>
            </a:extLst>
          </p:cNvPr>
          <p:cNvSpPr txBox="1"/>
          <p:nvPr/>
        </p:nvSpPr>
        <p:spPr>
          <a:xfrm>
            <a:off x="460375" y="2513732"/>
            <a:ext cx="304269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Схема распределения опорного давления в массиве горных пород вокруг очистной выработки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5425" y="445139"/>
            <a:ext cx="8293150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5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Целики, подработка и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надработка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66AA7C50-A79E-CF1C-AED6-742801B6EBA1}"/>
              </a:ext>
            </a:extLst>
          </p:cNvPr>
          <p:cNvSpPr/>
          <p:nvPr/>
        </p:nvSpPr>
        <p:spPr>
          <a:xfrm>
            <a:off x="540023" y="928092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400" dirty="0"/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BCB11E94-8CF8-55E5-06B3-AA579CCE874C}"/>
              </a:ext>
            </a:extLst>
          </p:cNvPr>
          <p:cNvSpPr/>
          <p:nvPr/>
        </p:nvSpPr>
        <p:spPr>
          <a:xfrm>
            <a:off x="540023" y="1179031"/>
            <a:ext cx="2585145" cy="3679295"/>
          </a:xfrm>
          <a:prstGeom prst="roundRect">
            <a:avLst>
              <a:gd name="adj" fmla="val 2507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650F858C-9C91-8A99-0AD4-BB80DFABD763}"/>
              </a:ext>
            </a:extLst>
          </p:cNvPr>
          <p:cNvSpPr/>
          <p:nvPr/>
        </p:nvSpPr>
        <p:spPr>
          <a:xfrm>
            <a:off x="703808" y="1342818"/>
            <a:ext cx="2257574" cy="197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Краевые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целики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25275CA7-18A0-B4A1-CA57-7D6A35E490D3}"/>
              </a:ext>
            </a:extLst>
          </p:cNvPr>
          <p:cNvSpPr/>
          <p:nvPr/>
        </p:nvSpPr>
        <p:spPr>
          <a:xfrm>
            <a:off x="703808" y="1780814"/>
            <a:ext cx="2257574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Массивы у границы выработанного пространства. Воспринимают нагрузку от налегающих пород, предотвращают обрушение поверхности.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Разрушение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риск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прорыва воды и обвала.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9274E82C-759D-67A8-11D2-1682A664FEBF}"/>
              </a:ext>
            </a:extLst>
          </p:cNvPr>
          <p:cNvSpPr/>
          <p:nvPr/>
        </p:nvSpPr>
        <p:spPr>
          <a:xfrm>
            <a:off x="3279428" y="1179031"/>
            <a:ext cx="2585145" cy="3679295"/>
          </a:xfrm>
          <a:prstGeom prst="roundRect">
            <a:avLst>
              <a:gd name="adj" fmla="val 2507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090754C2-AC4A-E3B9-D363-0DC0044A8AA0}"/>
              </a:ext>
            </a:extLst>
          </p:cNvPr>
          <p:cNvSpPr/>
          <p:nvPr/>
        </p:nvSpPr>
        <p:spPr>
          <a:xfrm>
            <a:off x="3443213" y="1342818"/>
            <a:ext cx="2257574" cy="197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Подработка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210934ED-8A38-68EB-627F-C8301A876AE9}"/>
              </a:ext>
            </a:extLst>
          </p:cNvPr>
          <p:cNvSpPr/>
          <p:nvPr/>
        </p:nvSpPr>
        <p:spPr>
          <a:xfrm>
            <a:off x="3443213" y="1780814"/>
            <a:ext cx="2257574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Работы 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ниже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существующих выработок. Вышележащие породы проходят через зону опорного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давления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деформации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разрушение неизбежны.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371D773B-A1EF-18AC-F9FC-4A3B15108E1B}"/>
              </a:ext>
            </a:extLst>
          </p:cNvPr>
          <p:cNvSpPr/>
          <p:nvPr/>
        </p:nvSpPr>
        <p:spPr>
          <a:xfrm>
            <a:off x="6018833" y="1179031"/>
            <a:ext cx="2585145" cy="3679295"/>
          </a:xfrm>
          <a:prstGeom prst="roundRect">
            <a:avLst>
              <a:gd name="adj" fmla="val 2507"/>
            </a:avLst>
          </a:prstGeom>
          <a:solidFill>
            <a:srgbClr val="E6E6E6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60B4F95E-53E1-B0CD-FC0F-05CA80D44D1F}"/>
              </a:ext>
            </a:extLst>
          </p:cNvPr>
          <p:cNvSpPr/>
          <p:nvPr/>
        </p:nvSpPr>
        <p:spPr>
          <a:xfrm>
            <a:off x="6182618" y="1342818"/>
            <a:ext cx="2257574" cy="197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Надработка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A8E805C9-74D2-40A4-6A6B-B68DED85DD28}"/>
              </a:ext>
            </a:extLst>
          </p:cNvPr>
          <p:cNvSpPr/>
          <p:nvPr/>
        </p:nvSpPr>
        <p:spPr>
          <a:xfrm>
            <a:off x="6182618" y="1780814"/>
            <a:ext cx="2257574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Выемка 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выше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существующих выработок. Опасность меньше, но возможно отслоение кровли из-за разгрузки. Выработки требуют усиленной крепи.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9094" y="350337"/>
            <a:ext cx="8104883" cy="66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Оценка устойчивости междукамерных и барьерных целиков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78109C5A-8EFD-67D1-60A7-511F58A08098}"/>
              </a:ext>
            </a:extLst>
          </p:cNvPr>
          <p:cNvSpPr/>
          <p:nvPr/>
        </p:nvSpPr>
        <p:spPr>
          <a:xfrm>
            <a:off x="540023" y="1350020"/>
            <a:ext cx="3867299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Несущая способность целика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45EA3E3E-98D2-281D-E487-F75A791D99B2}"/>
              </a:ext>
            </a:extLst>
          </p:cNvPr>
          <p:cNvSpPr/>
          <p:nvPr/>
        </p:nvSpPr>
        <p:spPr>
          <a:xfrm>
            <a:off x="540023" y="1729175"/>
            <a:ext cx="3867299" cy="404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Зависит от прочности породы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\</a:t>
            </a:r>
            <a:r>
              <a:rPr lang="en-US" sz="1400" i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sigma</a:t>
            </a:r>
            <a:r>
              <a:rPr lang="en-US" sz="1400" i="1" baseline="-250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сж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формы W/H и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трещиноватости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</a:t>
            </a:r>
            <a:r>
              <a:rPr lang="en-US" sz="1400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31FEAE07-413B-8444-1FAF-479C228763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2394468"/>
            <a:ext cx="3867299" cy="441052"/>
          </a:xfrm>
          <a:prstGeom prst="rect">
            <a:avLst/>
          </a:prstGeom>
        </p:spPr>
      </p:pic>
      <p:sp>
        <p:nvSpPr>
          <p:cNvPr id="19" name="Text 6">
            <a:extLst>
              <a:ext uri="{FF2B5EF4-FFF2-40B4-BE49-F238E27FC236}">
                <a16:creationId xmlns:a16="http://schemas.microsoft.com/office/drawing/2014/main" id="{401BA583-C8A5-2EC1-0CB1-D95CF75649AE}"/>
              </a:ext>
            </a:extLst>
          </p:cNvPr>
          <p:cNvSpPr/>
          <p:nvPr/>
        </p:nvSpPr>
        <p:spPr>
          <a:xfrm>
            <a:off x="540023" y="3003491"/>
            <a:ext cx="4324499" cy="202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W/H &gt; 5 прочность приближается к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прочности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породы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38CEDA52-C539-7305-0B7A-88D506A6642A}"/>
              </a:ext>
            </a:extLst>
          </p:cNvPr>
          <p:cNvSpPr/>
          <p:nvPr/>
        </p:nvSpPr>
        <p:spPr>
          <a:xfrm>
            <a:off x="4741441" y="1350020"/>
            <a:ext cx="3867299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Коэффициент запаса прочности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1" descr="preencoded.png">
            <a:extLst>
              <a:ext uri="{FF2B5EF4-FFF2-40B4-BE49-F238E27FC236}">
                <a16:creationId xmlns:a16="http://schemas.microsoft.com/office/drawing/2014/main" id="{3DAA7113-EE58-EA61-2923-8806451016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1441" y="1684800"/>
            <a:ext cx="3867299" cy="393314"/>
          </a:xfrm>
          <a:prstGeom prst="rect">
            <a:avLst/>
          </a:prstGeom>
        </p:spPr>
      </p:pic>
      <p:sp>
        <p:nvSpPr>
          <p:cNvPr id="22" name="Shape 10">
            <a:extLst>
              <a:ext uri="{FF2B5EF4-FFF2-40B4-BE49-F238E27FC236}">
                <a16:creationId xmlns:a16="http://schemas.microsoft.com/office/drawing/2014/main" id="{1A96713B-FC14-EBEF-23A4-58E0C6082991}"/>
              </a:ext>
            </a:extLst>
          </p:cNvPr>
          <p:cNvSpPr/>
          <p:nvPr/>
        </p:nvSpPr>
        <p:spPr>
          <a:xfrm>
            <a:off x="4746203" y="2204665"/>
            <a:ext cx="1928887" cy="759247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7CB9565F-A2BF-BC35-7249-247EAB5001DE}"/>
              </a:ext>
            </a:extLst>
          </p:cNvPr>
          <p:cNvSpPr/>
          <p:nvPr/>
        </p:nvSpPr>
        <p:spPr>
          <a:xfrm>
            <a:off x="4881190" y="2339653"/>
            <a:ext cx="1658913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FS ≥ 1,5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0FDBD8BB-824C-683F-B363-C5073F393584}"/>
              </a:ext>
            </a:extLst>
          </p:cNvPr>
          <p:cNvSpPr/>
          <p:nvPr/>
        </p:nvSpPr>
        <p:spPr>
          <a:xfrm>
            <a:off x="4881190" y="2626444"/>
            <a:ext cx="1658913" cy="202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Постоянные целики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3">
            <a:extLst>
              <a:ext uri="{FF2B5EF4-FFF2-40B4-BE49-F238E27FC236}">
                <a16:creationId xmlns:a16="http://schemas.microsoft.com/office/drawing/2014/main" id="{A9451C77-7CBB-0C8A-EAE2-FEB5F4E46594}"/>
              </a:ext>
            </a:extLst>
          </p:cNvPr>
          <p:cNvSpPr/>
          <p:nvPr/>
        </p:nvSpPr>
        <p:spPr>
          <a:xfrm>
            <a:off x="6675090" y="2204665"/>
            <a:ext cx="1928887" cy="759247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6F4B82D8-CCD9-607B-10A3-953F9D8E4F71}"/>
              </a:ext>
            </a:extLst>
          </p:cNvPr>
          <p:cNvSpPr/>
          <p:nvPr/>
        </p:nvSpPr>
        <p:spPr>
          <a:xfrm>
            <a:off x="6810077" y="2339653"/>
            <a:ext cx="1658913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FS = 1,2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6">
            <a:extLst>
              <a:ext uri="{FF2B5EF4-FFF2-40B4-BE49-F238E27FC236}">
                <a16:creationId xmlns:a16="http://schemas.microsoft.com/office/drawing/2014/main" id="{7E3BC311-03C4-1252-CEC1-5F578FFC0BFF}"/>
              </a:ext>
            </a:extLst>
          </p:cNvPr>
          <p:cNvSpPr/>
          <p:nvPr/>
        </p:nvSpPr>
        <p:spPr>
          <a:xfrm>
            <a:off x="6810077" y="2626444"/>
            <a:ext cx="1658913" cy="202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Временные целики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hape 17">
            <a:extLst>
              <a:ext uri="{FF2B5EF4-FFF2-40B4-BE49-F238E27FC236}">
                <a16:creationId xmlns:a16="http://schemas.microsoft.com/office/drawing/2014/main" id="{4308D0B8-501A-C68A-0FE0-F98751CE9BC4}"/>
              </a:ext>
            </a:extLst>
          </p:cNvPr>
          <p:cNvSpPr/>
          <p:nvPr/>
        </p:nvSpPr>
        <p:spPr>
          <a:xfrm>
            <a:off x="4746203" y="2963912"/>
            <a:ext cx="3857774" cy="759247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29" name="Text 19">
            <a:extLst>
              <a:ext uri="{FF2B5EF4-FFF2-40B4-BE49-F238E27FC236}">
                <a16:creationId xmlns:a16="http://schemas.microsoft.com/office/drawing/2014/main" id="{9630DF0C-E38A-E4AA-66FB-28BD71FDE69C}"/>
              </a:ext>
            </a:extLst>
          </p:cNvPr>
          <p:cNvSpPr/>
          <p:nvPr/>
        </p:nvSpPr>
        <p:spPr>
          <a:xfrm>
            <a:off x="4881190" y="3098899"/>
            <a:ext cx="3587800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FS &lt; 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20">
            <a:extLst>
              <a:ext uri="{FF2B5EF4-FFF2-40B4-BE49-F238E27FC236}">
                <a16:creationId xmlns:a16="http://schemas.microsoft.com/office/drawing/2014/main" id="{2E41A9C1-F7E6-C9FF-CF4A-852C19BABB1A}"/>
              </a:ext>
            </a:extLst>
          </p:cNvPr>
          <p:cNvSpPr/>
          <p:nvPr/>
        </p:nvSpPr>
        <p:spPr>
          <a:xfrm>
            <a:off x="4881190" y="3385691"/>
            <a:ext cx="3587800" cy="202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Разрушение целика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hape 21">
            <a:extLst>
              <a:ext uri="{FF2B5EF4-FFF2-40B4-BE49-F238E27FC236}">
                <a16:creationId xmlns:a16="http://schemas.microsoft.com/office/drawing/2014/main" id="{B3B9D04D-5834-F0DA-5599-2EC64FE0D9EB}"/>
              </a:ext>
            </a:extLst>
          </p:cNvPr>
          <p:cNvSpPr/>
          <p:nvPr/>
        </p:nvSpPr>
        <p:spPr>
          <a:xfrm>
            <a:off x="4741441" y="3860825"/>
            <a:ext cx="3867299" cy="759247"/>
          </a:xfrm>
          <a:prstGeom prst="roundRect">
            <a:avLst>
              <a:gd name="adj" fmla="val 8280"/>
            </a:avLst>
          </a:prstGeom>
          <a:solidFill>
            <a:srgbClr val="E6E6E6"/>
          </a:solidFill>
          <a:ln/>
        </p:spPr>
      </p:sp>
      <p:sp>
        <p:nvSpPr>
          <p:cNvPr id="32" name="Text 22">
            <a:extLst>
              <a:ext uri="{FF2B5EF4-FFF2-40B4-BE49-F238E27FC236}">
                <a16:creationId xmlns:a16="http://schemas.microsoft.com/office/drawing/2014/main" id="{42AC2AE3-0E88-D41B-2641-B8C8A0D67763}"/>
              </a:ext>
            </a:extLst>
          </p:cNvPr>
          <p:cNvSpPr/>
          <p:nvPr/>
        </p:nvSpPr>
        <p:spPr>
          <a:xfrm>
            <a:off x="4864522" y="4000798"/>
            <a:ext cx="3609230" cy="404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Минимальное W/H для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устойчивости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0,3…0,5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Для слабых пород (f&lt;4)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W/H &gt; 1,5.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31277"/>
            <a:ext cx="8096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Способы управления горным давлением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id="{EE92DEED-733D-8016-A60D-9A871631A2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927454"/>
            <a:ext cx="1713650" cy="1059104"/>
          </a:xfrm>
          <a:prstGeom prst="rect">
            <a:avLst/>
          </a:prstGeom>
        </p:spPr>
      </p:pic>
      <p:sp>
        <p:nvSpPr>
          <p:cNvPr id="16" name="Text 3">
            <a:extLst>
              <a:ext uri="{FF2B5EF4-FFF2-40B4-BE49-F238E27FC236}">
                <a16:creationId xmlns:a16="http://schemas.microsoft.com/office/drawing/2014/main" id="{135BEE57-5E9E-2E98-98A6-2404B1FAEA6E}"/>
              </a:ext>
            </a:extLst>
          </p:cNvPr>
          <p:cNvSpPr/>
          <p:nvPr/>
        </p:nvSpPr>
        <p:spPr>
          <a:xfrm>
            <a:off x="540023" y="2373167"/>
            <a:ext cx="1713736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Оставление целиков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545F03C0-3470-C898-B057-A80CB08F835E}"/>
              </a:ext>
            </a:extLst>
          </p:cNvPr>
          <p:cNvSpPr/>
          <p:nvPr/>
        </p:nvSpPr>
        <p:spPr>
          <a:xfrm>
            <a:off x="540023" y="2970538"/>
            <a:ext cx="1871290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Простой метод, но потери руды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20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30%. Риск горных ударов при концентрации напряжений.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1" descr="preencoded.png">
            <a:extLst>
              <a:ext uri="{FF2B5EF4-FFF2-40B4-BE49-F238E27FC236}">
                <a16:creationId xmlns:a16="http://schemas.microsoft.com/office/drawing/2014/main" id="{B733BB7E-E95A-52A1-6E1D-FD49F654AD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4194" y="927454"/>
            <a:ext cx="1713806" cy="1059104"/>
          </a:xfrm>
          <a:prstGeom prst="rect">
            <a:avLst/>
          </a:prstGeom>
        </p:spPr>
      </p:pic>
      <p:sp>
        <p:nvSpPr>
          <p:cNvPr id="19" name="Text 5">
            <a:extLst>
              <a:ext uri="{FF2B5EF4-FFF2-40B4-BE49-F238E27FC236}">
                <a16:creationId xmlns:a16="http://schemas.microsoft.com/office/drawing/2014/main" id="{D68F51CB-D62A-EE0A-ED08-CABA2E61ADD8}"/>
              </a:ext>
            </a:extLst>
          </p:cNvPr>
          <p:cNvSpPr/>
          <p:nvPr/>
        </p:nvSpPr>
        <p:spPr>
          <a:xfrm>
            <a:off x="2604195" y="2373167"/>
            <a:ext cx="1713805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Закладка выработанного пространства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290F742D-7E84-4695-9D1C-87C33AC92DB6}"/>
              </a:ext>
            </a:extLst>
          </p:cNvPr>
          <p:cNvSpPr/>
          <p:nvPr/>
        </p:nvSpPr>
        <p:spPr>
          <a:xfrm>
            <a:off x="2604195" y="2959140"/>
            <a:ext cx="1871365" cy="1728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Твёрдая, гидравлическая, сухая закладка. Снижает потери, уменьшает зоны опорного давления. Полнота извлечения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85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90%.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56F05EF0-FACA-6B6A-B343-423AB885E1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441" y="927454"/>
            <a:ext cx="1713650" cy="1059104"/>
          </a:xfrm>
          <a:prstGeom prst="rect">
            <a:avLst/>
          </a:prstGeom>
        </p:spPr>
      </p:pic>
      <p:sp>
        <p:nvSpPr>
          <p:cNvPr id="22" name="Text 7">
            <a:extLst>
              <a:ext uri="{FF2B5EF4-FFF2-40B4-BE49-F238E27FC236}">
                <a16:creationId xmlns:a16="http://schemas.microsoft.com/office/drawing/2014/main" id="{2FFABD72-1053-A34C-A4C7-6A2BB4BCB408}"/>
              </a:ext>
            </a:extLst>
          </p:cNvPr>
          <p:cNvSpPr/>
          <p:nvPr/>
        </p:nvSpPr>
        <p:spPr>
          <a:xfrm>
            <a:off x="4668441" y="2373167"/>
            <a:ext cx="1713736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Гидроразрыв пласта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B47E1B38-F88F-EE41-1FFD-DBB842B6DD95}"/>
              </a:ext>
            </a:extLst>
          </p:cNvPr>
          <p:cNvSpPr/>
          <p:nvPr/>
        </p:nvSpPr>
        <p:spPr>
          <a:xfrm>
            <a:off x="4668441" y="2952068"/>
            <a:ext cx="1871290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Закачка жидкости под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давлением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создание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трещин, разупрочнение породы. Применяется при отработке мощных пологих залежей.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Image 3" descr="preencoded.png">
            <a:extLst>
              <a:ext uri="{FF2B5EF4-FFF2-40B4-BE49-F238E27FC236}">
                <a16:creationId xmlns:a16="http://schemas.microsoft.com/office/drawing/2014/main" id="{6FEBFF11-613F-AF09-9FF0-56FA9E815E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611" y="927454"/>
            <a:ext cx="1713806" cy="1059104"/>
          </a:xfrm>
          <a:prstGeom prst="rect">
            <a:avLst/>
          </a:prstGeom>
        </p:spPr>
      </p:pic>
      <p:sp>
        <p:nvSpPr>
          <p:cNvPr id="25" name="Text 9">
            <a:extLst>
              <a:ext uri="{FF2B5EF4-FFF2-40B4-BE49-F238E27FC236}">
                <a16:creationId xmlns:a16="http://schemas.microsoft.com/office/drawing/2014/main" id="{85120E76-4BBE-DB67-CBBB-997F2D03D35A}"/>
              </a:ext>
            </a:extLst>
          </p:cNvPr>
          <p:cNvSpPr/>
          <p:nvPr/>
        </p:nvSpPr>
        <p:spPr>
          <a:xfrm>
            <a:off x="6732612" y="2373167"/>
            <a:ext cx="171380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Опережающая отработка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609F422B-DA5D-36AA-4D5A-2EB61247D144}"/>
              </a:ext>
            </a:extLst>
          </p:cNvPr>
          <p:cNvSpPr/>
          <p:nvPr/>
        </p:nvSpPr>
        <p:spPr>
          <a:xfrm>
            <a:off x="6732612" y="2969456"/>
            <a:ext cx="1871365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Сначала отрабатывают защитный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пласт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снижается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риск горных ударов в основном пласте. Характерно для угольных шахт.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EC2B24-DC13-D0BC-8D05-6CF0EE5E17D9}"/>
              </a:ext>
            </a:extLst>
          </p:cNvPr>
          <p:cNvSpPr txBox="1"/>
          <p:nvPr/>
        </p:nvSpPr>
        <p:spPr>
          <a:xfrm>
            <a:off x="540023" y="2009517"/>
            <a:ext cx="79228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Изображения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управления горным давлением, созданные искусственным интеллектом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2539" y="219669"/>
            <a:ext cx="5858917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Комбинированные методы и разгрузочные мероприятия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70282B8E-6DB6-939F-3863-9A009CEF49AE}"/>
              </a:ext>
            </a:extLst>
          </p:cNvPr>
          <p:cNvSpPr/>
          <p:nvPr/>
        </p:nvSpPr>
        <p:spPr>
          <a:xfrm>
            <a:off x="4738452" y="1110872"/>
            <a:ext cx="3934941" cy="99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Разгрузочные щели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97250803-BF3E-A64B-D0A7-454DA21F4451}"/>
              </a:ext>
            </a:extLst>
          </p:cNvPr>
          <p:cNvSpPr/>
          <p:nvPr/>
        </p:nvSpPr>
        <p:spPr>
          <a:xfrm>
            <a:off x="4738452" y="1413542"/>
            <a:ext cx="3934941" cy="289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Прорезка узких канавок параллельно выработке в кровле или боках снимает концентрацию напряжений. Эффективно в зонах высоких горизонтальных напряжений для предотвращения динамических явлений.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2DBF78FA-F6AD-48C3-BCFD-C892FA7B9E52}"/>
              </a:ext>
            </a:extLst>
          </p:cNvPr>
          <p:cNvSpPr/>
          <p:nvPr/>
        </p:nvSpPr>
        <p:spPr>
          <a:xfrm>
            <a:off x="4738451" y="2927626"/>
            <a:ext cx="3934941" cy="99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Комбинированные схемы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4EC80A1E-CB0C-D5C4-6C4F-01DEB47000AE}"/>
              </a:ext>
            </a:extLst>
          </p:cNvPr>
          <p:cNvSpPr/>
          <p:nvPr/>
        </p:nvSpPr>
        <p:spPr>
          <a:xfrm>
            <a:off x="4738451" y="3244826"/>
            <a:ext cx="3934941" cy="289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Сочетание целиков и закладки, частичная закладка, отработка камер с временными целиками и их последующая выемка с заменой на закладку позволяют достичь полноты извлечения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85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90% при приемлемых затратах.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736B09-EC46-1842-F541-BE30CCEE6EE1}"/>
              </a:ext>
            </a:extLst>
          </p:cNvPr>
          <p:cNvSpPr txBox="1"/>
          <p:nvPr/>
        </p:nvSpPr>
        <p:spPr>
          <a:xfrm>
            <a:off x="242939" y="4415434"/>
            <a:ext cx="42320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Комбинированные методы и разгрузочные мероприятия для управления горным давлением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E8F7E3E-A980-6201-4020-E029778E51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38" y="774915"/>
            <a:ext cx="4232026" cy="36405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76276" y="186283"/>
            <a:ext cx="7839272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Снижение потерь и разубоживания: </a:t>
            </a:r>
          </a:p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геомеханические критерии</a:t>
            </a:r>
          </a:p>
          <a:p>
            <a:pPr>
              <a:lnSpc>
                <a:spcPts val="3000"/>
              </a:lnSpc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63130C88-8D39-CB02-9E10-A7CAE1090A6E}"/>
              </a:ext>
            </a:extLst>
          </p:cNvPr>
          <p:cNvSpPr/>
          <p:nvPr/>
        </p:nvSpPr>
        <p:spPr>
          <a:xfrm>
            <a:off x="540023" y="1088449"/>
            <a:ext cx="386432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Прогноз разубоживания по SF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1CAA0E2D-BE42-6F75-AD58-BDD917AD5AB8}"/>
              </a:ext>
            </a:extLst>
          </p:cNvPr>
          <p:cNvSpPr/>
          <p:nvPr/>
        </p:nvSpPr>
        <p:spPr>
          <a:xfrm>
            <a:off x="540023" y="1567259"/>
            <a:ext cx="3864322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Зоны с </a:t>
            </a:r>
            <a:r>
              <a:rPr lang="en-US" i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SF &lt; 1</a:t>
            </a:r>
            <a:r>
              <a:rPr lang="en-US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 численной модели коррелируют с объёмом обрушения: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D4E1F2AF-D1D7-2013-E52E-74BB613D89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297" y="2451827"/>
            <a:ext cx="3864322" cy="436290"/>
          </a:xfrm>
          <a:prstGeom prst="rect">
            <a:avLst/>
          </a:prstGeom>
        </p:spPr>
      </p:pic>
      <p:sp>
        <p:nvSpPr>
          <p:cNvPr id="20" name="Text 6">
            <a:extLst>
              <a:ext uri="{FF2B5EF4-FFF2-40B4-BE49-F238E27FC236}">
                <a16:creationId xmlns:a16="http://schemas.microsoft.com/office/drawing/2014/main" id="{A5ED2532-689F-A2EB-9F01-3A72D033E887}"/>
              </a:ext>
            </a:extLst>
          </p:cNvPr>
          <p:cNvSpPr/>
          <p:nvPr/>
        </p:nvSpPr>
        <p:spPr>
          <a:xfrm>
            <a:off x="540023" y="3163044"/>
            <a:ext cx="386432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Оптимизация параметров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54ED4616-79DE-A630-D5F3-2A69493C77B5}"/>
              </a:ext>
            </a:extLst>
          </p:cNvPr>
          <p:cNvSpPr/>
          <p:nvPr/>
        </p:nvSpPr>
        <p:spPr>
          <a:xfrm>
            <a:off x="540023" y="3604910"/>
            <a:ext cx="3864322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Многовариантный анализ в RS2: подбор ширины камер и целиков при FS ≥ 1,5 и SF &gt; 1,2.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Image 1" descr="preencoded.png">
            <a:extLst>
              <a:ext uri="{FF2B5EF4-FFF2-40B4-BE49-F238E27FC236}">
                <a16:creationId xmlns:a16="http://schemas.microsoft.com/office/drawing/2014/main" id="{D5CED6C7-FE2E-C33B-EB0E-823F697C68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5912" y="1126455"/>
            <a:ext cx="206127" cy="206127"/>
          </a:xfrm>
          <a:prstGeom prst="rect">
            <a:avLst/>
          </a:prstGeom>
        </p:spPr>
      </p:pic>
      <p:sp>
        <p:nvSpPr>
          <p:cNvPr id="23" name="Text 8">
            <a:extLst>
              <a:ext uri="{FF2B5EF4-FFF2-40B4-BE49-F238E27FC236}">
                <a16:creationId xmlns:a16="http://schemas.microsoft.com/office/drawing/2014/main" id="{C40CFA60-D5E1-0AF9-9A01-66F168461755}"/>
              </a:ext>
            </a:extLst>
          </p:cNvPr>
          <p:cNvSpPr/>
          <p:nvPr/>
        </p:nvSpPr>
        <p:spPr>
          <a:xfrm>
            <a:off x="5190976" y="1122250"/>
            <a:ext cx="341776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Порядок отработки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80E96D12-8FDB-19F6-F51C-2FE812932460}"/>
              </a:ext>
            </a:extLst>
          </p:cNvPr>
          <p:cNvSpPr/>
          <p:nvPr/>
        </p:nvSpPr>
        <p:spPr>
          <a:xfrm>
            <a:off x="5190976" y="1416335"/>
            <a:ext cx="3417763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Шахматный порядок разгружает соседние целики; сплошная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выемка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максимальная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нагрузка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Image 2" descr="preencoded.png">
            <a:extLst>
              <a:ext uri="{FF2B5EF4-FFF2-40B4-BE49-F238E27FC236}">
                <a16:creationId xmlns:a16="http://schemas.microsoft.com/office/drawing/2014/main" id="{EB550E87-6326-2083-0DC4-FE87A62A00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5912" y="2681325"/>
            <a:ext cx="206127" cy="206127"/>
          </a:xfrm>
          <a:prstGeom prst="rect">
            <a:avLst/>
          </a:prstGeom>
        </p:spPr>
      </p:pic>
      <p:sp>
        <p:nvSpPr>
          <p:cNvPr id="26" name="Text 10">
            <a:extLst>
              <a:ext uri="{FF2B5EF4-FFF2-40B4-BE49-F238E27FC236}">
                <a16:creationId xmlns:a16="http://schemas.microsoft.com/office/drawing/2014/main" id="{B19C221F-C4B8-A518-8C3F-2C15887F1EB1}"/>
              </a:ext>
            </a:extLst>
          </p:cNvPr>
          <p:cNvSpPr/>
          <p:nvPr/>
        </p:nvSpPr>
        <p:spPr>
          <a:xfrm>
            <a:off x="5190976" y="2677120"/>
            <a:ext cx="341776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Ориентация камер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41649C5F-829D-149C-0A6C-980FA638BC6B}"/>
              </a:ext>
            </a:extLst>
          </p:cNvPr>
          <p:cNvSpPr/>
          <p:nvPr/>
        </p:nvSpPr>
        <p:spPr>
          <a:xfrm>
            <a:off x="5190976" y="2971205"/>
            <a:ext cx="3417763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Учёт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азимута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\</a:t>
            </a:r>
            <a:r>
              <a:rPr lang="ru-RU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sigma</a:t>
            </a:r>
            <a:r>
              <a:rPr lang="en-US" sz="1600" i="1" baseline="-250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Hmax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снижает концентрацию в боках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20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30%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Image 3" descr="preencoded.png">
            <a:extLst>
              <a:ext uri="{FF2B5EF4-FFF2-40B4-BE49-F238E27FC236}">
                <a16:creationId xmlns:a16="http://schemas.microsoft.com/office/drawing/2014/main" id="{578270D2-659D-C3ED-7AF7-510BD27E86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5912" y="3885220"/>
            <a:ext cx="206127" cy="206127"/>
          </a:xfrm>
          <a:prstGeom prst="rect">
            <a:avLst/>
          </a:prstGeom>
        </p:spPr>
      </p:pic>
      <p:sp>
        <p:nvSpPr>
          <p:cNvPr id="29" name="Text 12">
            <a:extLst>
              <a:ext uri="{FF2B5EF4-FFF2-40B4-BE49-F238E27FC236}">
                <a16:creationId xmlns:a16="http://schemas.microsoft.com/office/drawing/2014/main" id="{895C5546-1BAB-26C7-57A5-6C294CF5EBE3}"/>
              </a:ext>
            </a:extLst>
          </p:cNvPr>
          <p:cNvSpPr/>
          <p:nvPr/>
        </p:nvSpPr>
        <p:spPr>
          <a:xfrm>
            <a:off x="5190976" y="3881011"/>
            <a:ext cx="341776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Мониторинг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B5A2A498-C5AC-16EC-A27F-5733436BA385}"/>
              </a:ext>
            </a:extLst>
          </p:cNvPr>
          <p:cNvSpPr/>
          <p:nvPr/>
        </p:nvSpPr>
        <p:spPr>
          <a:xfrm>
            <a:off x="5190976" y="4175096"/>
            <a:ext cx="3648224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Конвергенция, микросейсмика и деформации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крепи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корректировка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параметров в реальном времени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Words>944</Words>
  <Application>Microsoft Macintosh PowerPoint</Application>
  <PresentationFormat>Экран (16:9)</PresentationFormat>
  <Paragraphs>100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Aigerim</cp:lastModifiedBy>
  <cp:revision>17</cp:revision>
  <dcterms:created xsi:type="dcterms:W3CDTF">2026-05-14T09:13:12Z</dcterms:created>
  <dcterms:modified xsi:type="dcterms:W3CDTF">2026-07-28T11:20:29Z</dcterms:modified>
</cp:coreProperties>
</file>