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3"/>
  </p:notesMasterIdLst>
  <p:sldIdLst>
    <p:sldId id="268" r:id="rId2"/>
    <p:sldId id="257" r:id="rId3"/>
    <p:sldId id="269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51435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34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65" d="100"/>
          <a:sy n="165" d="100"/>
        </p:scale>
        <p:origin x="56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7705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6351"/>
            <a:ext cx="9171316" cy="5156201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6" y="1803400"/>
            <a:ext cx="5826719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6" y="3038126"/>
            <a:ext cx="5826719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674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7346" y="141398"/>
            <a:ext cx="5266210" cy="930020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НАО «Карагандинский технический университет </a:t>
            </a:r>
          </a:p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имени </a:t>
            </a:r>
            <a:r>
              <a:rPr lang="ru-RU" sz="5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Абылкаса</a:t>
            </a:r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Сагинова</a:t>
            </a:r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5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Разработки месторождений полезных ископаемых</a:t>
            </a:r>
          </a:p>
          <a:p>
            <a:pPr algn="ctr"/>
            <a:endParaRPr lang="kk-KZ" sz="2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b="1" dirty="0">
              <a:solidFill>
                <a:srgbClr val="E3AE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1570182"/>
            <a:ext cx="7961281" cy="14811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2. Физико-механические свойства горных пород и методы их определения</a:t>
            </a:r>
            <a:endParaRPr lang="en-US" sz="28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-16332" y="3942514"/>
            <a:ext cx="741092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5AE53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48058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Автор: </a:t>
            </a:r>
            <a:r>
              <a:rPr lang="en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PhD, 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ассоциированный профессор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Суимбаева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Айгерим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Маратовна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ru-RU" altLang="ru-RU" sz="1800" b="1" dirty="0" err="1">
              <a:solidFill>
                <a:srgbClr val="27349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14552E9-BBAD-32C3-4A39-5C06396804D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03507" y="64654"/>
            <a:ext cx="1239329" cy="108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33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B7151FD-EF4E-FE50-F3DD-39DDB9C7A703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2" name="Text 0"/>
          <p:cNvSpPr/>
          <p:nvPr/>
        </p:nvSpPr>
        <p:spPr>
          <a:xfrm>
            <a:off x="472901" y="377056"/>
            <a:ext cx="8202960" cy="422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4) </a:t>
            </a:r>
            <a:r>
              <a:rPr lang="en-US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Паспорт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прочности: трёхосные испытания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472901" y="1121271"/>
            <a:ext cx="2146176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Методика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472901" y="1461120"/>
            <a:ext cx="3934271" cy="6333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Серия испытаний </a:t>
            </a:r>
            <a:r>
              <a:rPr lang="en-US" sz="1400" dirty="0" err="1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на</a:t>
            </a:r>
            <a:r>
              <a:rPr lang="en-US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4</a:t>
            </a:r>
            <a:r>
              <a:rPr lang="ru-RU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5 образцах при разных σ₃ (например, 0, 5, 10, 20 МПа) в стабилометре. Фиксируют разрушающие σ₁ и σ₃.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472901" y="2317465"/>
            <a:ext cx="2466008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Построение огибающей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472901" y="2657314"/>
            <a:ext cx="3934271" cy="11456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342900" indent="-342900" algn="l">
              <a:lnSpc>
                <a:spcPct val="130000"/>
              </a:lnSpc>
              <a:buSzPct val="100000"/>
              <a:buFont typeface="+mj-lt"/>
              <a:buAutoNum type="arabicPeriod"/>
            </a:pPr>
            <a:r>
              <a:rPr lang="en-US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По каждой паре (σ₃, σ₁) строят круг Мора: центр (σ₁+σ₃)/2, радиус (</a:t>
            </a:r>
            <a:r>
              <a:rPr lang="en-US" sz="1400" dirty="0" err="1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σ</a:t>
            </a:r>
            <a:r>
              <a:rPr lang="en-US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₁</a:t>
            </a:r>
            <a:r>
              <a:rPr lang="ru-RU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 err="1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σ</a:t>
            </a:r>
            <a:r>
              <a:rPr lang="en-US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₃)/2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130000"/>
              </a:lnSpc>
              <a:buSzPct val="100000"/>
              <a:buFont typeface="+mj-lt"/>
              <a:buAutoNum type="arabicPeriod" startAt="2"/>
            </a:pPr>
            <a:r>
              <a:rPr lang="en-US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Проводят огибающую (прямая Кулона-Мора или парабола)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130000"/>
              </a:lnSpc>
              <a:buSzPct val="100000"/>
              <a:buFont typeface="+mj-lt"/>
              <a:buAutoNum type="arabicPeriod" startAt="3"/>
            </a:pPr>
            <a:r>
              <a:rPr lang="en-US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По </a:t>
            </a:r>
            <a:r>
              <a:rPr lang="en-US" sz="1400" dirty="0" err="1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наклону</a:t>
            </a:r>
            <a:r>
              <a:rPr lang="en-US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φ; по отрезку на оси </a:t>
            </a:r>
            <a:r>
              <a:rPr lang="en-US" sz="1400" dirty="0" err="1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ординат</a:t>
            </a:r>
            <a:r>
              <a:rPr lang="en-US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c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687144" y="4488851"/>
            <a:ext cx="7591107" cy="4222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i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Пример: σ₃ = 0/5/10 МПа → σ₁ = 80/120/155 МПа → φ ≈ 35°, c ≈ 12 МПа</a:t>
            </a:r>
            <a:endParaRPr lang="en-US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4741590" y="1121271"/>
            <a:ext cx="2337048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 err="1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Критерий</a:t>
            </a:r>
            <a:r>
              <a:rPr lang="en-US" b="1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Хо</a:t>
            </a:r>
            <a:r>
              <a:rPr lang="ru-RU" b="1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е</a:t>
            </a:r>
            <a:r>
              <a:rPr lang="en-US" b="1" dirty="0" err="1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ка-Брауна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8"/>
          <p:cNvSpPr/>
          <p:nvPr/>
        </p:nvSpPr>
        <p:spPr>
          <a:xfrm>
            <a:off x="4741590" y="1461120"/>
            <a:ext cx="4391471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Нелинейный критерий для трещиноватых пород: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4741590" y="1788096"/>
            <a:ext cx="4391471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σ₁ = σ₃ + σ</a:t>
            </a:r>
            <a:r>
              <a:rPr lang="en-US" sz="1400" b="1" baseline="-250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ci</a:t>
            </a:r>
            <a:r>
              <a:rPr lang="en-US" sz="1400" b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(mb·σ₃/σ</a:t>
            </a:r>
            <a:r>
              <a:rPr lang="en-US" sz="1400" b="1" baseline="-250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ci</a:t>
            </a:r>
            <a:r>
              <a:rPr lang="en-US" sz="1400" b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+ s)a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4741590" y="2115071"/>
            <a:ext cx="3934271" cy="4222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Параметры mb, s, a определяют регрессионным анализом по GSI и типу породы.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4741590" y="2816863"/>
            <a:ext cx="3261717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Применение паспорта прочности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2"/>
          <p:cNvSpPr/>
          <p:nvPr/>
        </p:nvSpPr>
        <p:spPr>
          <a:xfrm>
            <a:off x="4741590" y="3156712"/>
            <a:ext cx="3934271" cy="7233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342900" indent="-342900" algn="l">
              <a:lnSpc>
                <a:spcPct val="130000"/>
              </a:lnSpc>
              <a:buSzPct val="100000"/>
              <a:buChar char="•"/>
            </a:pPr>
            <a:r>
              <a:rPr lang="en-US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Несущая способность целиков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130000"/>
              </a:lnSpc>
              <a:buSzPct val="100000"/>
              <a:buChar char="•"/>
            </a:pPr>
            <a:r>
              <a:rPr lang="en-US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Устойчивость стенок выработок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130000"/>
              </a:lnSpc>
              <a:buSzPct val="100000"/>
              <a:buChar char="•"/>
            </a:pPr>
            <a:r>
              <a:rPr lang="en-US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Прогноз зон неупругих деформаций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35868"/>
            <a:ext cx="8151762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Итоги и контрольные вопросы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496119" y="1362373"/>
            <a:ext cx="4004965" cy="1383219"/>
          </a:xfrm>
          <a:prstGeom prst="roundRect">
            <a:avLst>
              <a:gd name="adj" fmla="val 8453"/>
            </a:avLst>
          </a:prstGeom>
          <a:solidFill>
            <a:srgbClr val="FFFFFF"/>
          </a:solidFill>
          <a:ln w="19050">
            <a:solidFill>
              <a:srgbClr val="B3D5E4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714077" y="1523181"/>
            <a:ext cx="306876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Прочностные характеристики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714077" y="1829693"/>
            <a:ext cx="3626197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Почему σ</a:t>
            </a:r>
            <a:r>
              <a:rPr lang="en-US" sz="1400" baseline="-250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р</a:t>
            </a:r>
            <a:r>
              <a:rPr lang="en-US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в</a:t>
            </a:r>
            <a:r>
              <a:rPr lang="en-US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8</a:t>
            </a:r>
            <a:r>
              <a:rPr lang="ru-RU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30 раз ниже σ</a:t>
            </a:r>
            <a:r>
              <a:rPr lang="en-US" sz="1400" baseline="-250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сж</a:t>
            </a:r>
            <a:r>
              <a:rPr lang="en-US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? Как определяют c и φ методом прямого среза и трёхосного сжатия?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4642842" y="1362373"/>
            <a:ext cx="4005039" cy="1383219"/>
          </a:xfrm>
          <a:prstGeom prst="roundRect">
            <a:avLst>
              <a:gd name="adj" fmla="val 8453"/>
            </a:avLst>
          </a:prstGeom>
          <a:solidFill>
            <a:srgbClr val="FFFFFF"/>
          </a:solidFill>
          <a:ln w="19050">
            <a:solidFill>
              <a:srgbClr val="B3D5E4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4860801" y="1523181"/>
            <a:ext cx="3463156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Деформационные характеристики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4860801" y="1829693"/>
            <a:ext cx="3626272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Физический смысл E, ν, E₀. Почему E₀ &lt; E? Чем отличаются статический и динамический методы?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Shape 7"/>
          <p:cNvSpPr/>
          <p:nvPr/>
        </p:nvSpPr>
        <p:spPr>
          <a:xfrm>
            <a:off x="496119" y="2906401"/>
            <a:ext cx="4004965" cy="1383219"/>
          </a:xfrm>
          <a:prstGeom prst="roundRect">
            <a:avLst>
              <a:gd name="adj" fmla="val 6988"/>
            </a:avLst>
          </a:prstGeom>
          <a:solidFill>
            <a:srgbClr val="FFFFFF"/>
          </a:solidFill>
          <a:ln w="19050">
            <a:solidFill>
              <a:srgbClr val="B3D5E4"/>
            </a:solidFill>
            <a:prstDash val="solid"/>
          </a:ln>
        </p:spPr>
      </p:sp>
      <p:sp>
        <p:nvSpPr>
          <p:cNvPr id="13" name="Text 8"/>
          <p:cNvSpPr/>
          <p:nvPr/>
        </p:nvSpPr>
        <p:spPr>
          <a:xfrm>
            <a:off x="714077" y="3067209"/>
            <a:ext cx="361027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Масштабный эффект и анизотропия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9"/>
          <p:cNvSpPr/>
          <p:nvPr/>
        </p:nvSpPr>
        <p:spPr>
          <a:xfrm>
            <a:off x="714077" y="3373721"/>
            <a:ext cx="3626197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Как масштабный эффект влияет на переход к свойствам массива? Какие классификации (RMR, Q, GSI) используются?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Shape 10"/>
          <p:cNvSpPr/>
          <p:nvPr/>
        </p:nvSpPr>
        <p:spPr>
          <a:xfrm>
            <a:off x="4642842" y="2906401"/>
            <a:ext cx="4005039" cy="1383219"/>
          </a:xfrm>
          <a:prstGeom prst="roundRect">
            <a:avLst>
              <a:gd name="adj" fmla="val 6988"/>
            </a:avLst>
          </a:prstGeom>
          <a:solidFill>
            <a:srgbClr val="FFFFFF"/>
          </a:solidFill>
          <a:ln w="19050">
            <a:solidFill>
              <a:srgbClr val="B3D5E4"/>
            </a:solidFill>
            <a:prstDash val="solid"/>
          </a:ln>
        </p:spPr>
      </p:sp>
      <p:sp>
        <p:nvSpPr>
          <p:cNvPr id="17" name="Text 11"/>
          <p:cNvSpPr/>
          <p:nvPr/>
        </p:nvSpPr>
        <p:spPr>
          <a:xfrm>
            <a:off x="4860801" y="3067209"/>
            <a:ext cx="22292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Паспорт прочности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12"/>
          <p:cNvSpPr/>
          <p:nvPr/>
        </p:nvSpPr>
        <p:spPr>
          <a:xfrm>
            <a:off x="4860801" y="3373721"/>
            <a:ext cx="3626272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Опишите порядок построения огибающей кругов Мора. В чём преимущество критерия Хока-Брауна?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13"/>
          <p:cNvSpPr/>
          <p:nvPr/>
        </p:nvSpPr>
        <p:spPr>
          <a:xfrm>
            <a:off x="496119" y="4546274"/>
            <a:ext cx="8151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 lnSpcReduction="20000"/>
          </a:bodyPr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400" i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Рекомендуемая литература: ГОСТ 21153.2-84 · ISRM Suggested Methods · Hoek &amp; Brown (1980) · Brady &amp; Brown (2004) · Зубков В.В. (2008)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C50AE299-249E-4C3C-1875-C698CB4775C3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42919" y="348215"/>
            <a:ext cx="4001319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План лекции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19" y="2002185"/>
            <a:ext cx="4004965" cy="1905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67200" y="1069035"/>
            <a:ext cx="306876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6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1) </a:t>
            </a:r>
            <a:r>
              <a:rPr lang="en-US" sz="16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Прочностные</a:t>
            </a:r>
            <a:r>
              <a:rPr lang="en-US" sz="16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характеристики</a:t>
            </a:r>
            <a:endParaRPr lang="en-US" sz="16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367201" y="1375546"/>
            <a:ext cx="3660884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Методы лабораторного определения σ</a:t>
            </a:r>
            <a:r>
              <a:rPr lang="en-US" sz="1400" b="1" baseline="-250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сж</a:t>
            </a:r>
            <a:r>
              <a:rPr lang="en-US" sz="1400" b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, σ</a:t>
            </a:r>
            <a:r>
              <a:rPr lang="en-US" sz="1400" b="1" baseline="-250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р</a:t>
            </a:r>
            <a:r>
              <a:rPr lang="en-US" sz="1400" b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, c и φ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201" y="1889522"/>
            <a:ext cx="4005039" cy="1905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67201" y="1998464"/>
            <a:ext cx="3463156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6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2) </a:t>
            </a:r>
            <a:r>
              <a:rPr lang="en-US" sz="16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Деформационные</a:t>
            </a:r>
            <a:r>
              <a:rPr lang="en-US" sz="16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характеристики</a:t>
            </a:r>
            <a:endParaRPr lang="en-US" sz="16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367201" y="2304975"/>
            <a:ext cx="4005039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Модуль упругости E, коэффициент Пуассона ν, модуль деформации E₀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119" y="3326978"/>
            <a:ext cx="4004965" cy="1905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67200" y="3146294"/>
            <a:ext cx="35944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6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3) </a:t>
            </a:r>
            <a:r>
              <a:rPr lang="en-US" sz="16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Анизотропия</a:t>
            </a:r>
            <a:r>
              <a:rPr lang="en-US" sz="16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и масштабный эффект</a:t>
            </a:r>
            <a:endParaRPr lang="en-US" sz="16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9"/>
          <p:cNvSpPr/>
          <p:nvPr/>
        </p:nvSpPr>
        <p:spPr>
          <a:xfrm>
            <a:off x="367201" y="3452805"/>
            <a:ext cx="359442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Переход от свойств образца к свойствам массива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11"/>
          <p:cNvSpPr/>
          <p:nvPr/>
        </p:nvSpPr>
        <p:spPr>
          <a:xfrm>
            <a:off x="367201" y="4078000"/>
            <a:ext cx="225534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ru-RU" sz="16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4) </a:t>
            </a:r>
            <a:r>
              <a:rPr lang="en-US" sz="16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Паспорта</a:t>
            </a:r>
            <a:r>
              <a:rPr lang="en-US" sz="16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прочности</a:t>
            </a:r>
            <a:endParaRPr lang="en-US" sz="16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12"/>
          <p:cNvSpPr/>
          <p:nvPr/>
        </p:nvSpPr>
        <p:spPr>
          <a:xfrm>
            <a:off x="367201" y="4384511"/>
            <a:ext cx="4462239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Трёхосные испытания и огибающая кругов Мора</a:t>
            </a:r>
            <a:endParaRPr lang="en-US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D6F89910-7FC5-3756-D675-EDBBF0AC0618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pic>
        <p:nvPicPr>
          <p:cNvPr id="19" name="Рисунок 18" descr="О классификации горных пород - ГРУППА КОМПАНИЙ СКАРН">
            <a:extLst>
              <a:ext uri="{FF2B5EF4-FFF2-40B4-BE49-F238E27FC236}">
                <a16:creationId xmlns:a16="http://schemas.microsoft.com/office/drawing/2014/main" id="{507A5B63-0933-07AD-12EB-5845F1FA675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3155" y="777921"/>
            <a:ext cx="4327925" cy="3316405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81422A13-A6ED-D05E-48AE-B3742559EE6C}"/>
              </a:ext>
            </a:extLst>
          </p:cNvPr>
          <p:cNvSpPr txBox="1"/>
          <p:nvPr/>
        </p:nvSpPr>
        <p:spPr>
          <a:xfrm>
            <a:off x="4498109" y="4226985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1 - Образцы различных горных пород</a:t>
            </a:r>
            <a:endParaRPr lang="ru-K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https://skarn.ru/o-klassifikatsii-gornyh-porod/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B6FD4DA-21DF-52E3-0642-15C87F448F3B}"/>
              </a:ext>
            </a:extLst>
          </p:cNvPr>
          <p:cNvSpPr txBox="1"/>
          <p:nvPr/>
        </p:nvSpPr>
        <p:spPr>
          <a:xfrm>
            <a:off x="618978" y="353093"/>
            <a:ext cx="790604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27349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1) Прочностные характеристики горных пород и методы их лабораторного определения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C16D67-EA6D-2C4E-9442-0C988F677878}"/>
              </a:ext>
            </a:extLst>
          </p:cNvPr>
          <p:cNvSpPr txBox="1"/>
          <p:nvPr/>
        </p:nvSpPr>
        <p:spPr>
          <a:xfrm>
            <a:off x="618977" y="3077549"/>
            <a:ext cx="778885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В зависимости от вида напряженного состояния различают прочность при: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exandria Medium" panose="020B0604020202020204" charset="-78"/>
            </a:endParaRPr>
          </a:p>
          <a:p>
            <a:pPr algn="just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- одноосном сжатии (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σ</a:t>
            </a:r>
            <a:r>
              <a:rPr lang="ru-RU" sz="1800" baseline="-25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сж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);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exandria Medium" panose="020B0604020202020204" charset="-78"/>
            </a:endParaRPr>
          </a:p>
          <a:p>
            <a:pPr algn="just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- одноосном растяжении (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σ</a:t>
            </a:r>
            <a:r>
              <a:rPr lang="ru-RU" sz="1800" baseline="-25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р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);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exandria Medium" panose="020B0604020202020204" charset="-78"/>
            </a:endParaRPr>
          </a:p>
          <a:p>
            <a:pPr algn="just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- сдвиге (τ);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exandria Medium" panose="020B0604020202020204" charset="-78"/>
            </a:endParaRPr>
          </a:p>
          <a:p>
            <a:pPr algn="just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- трехосном сжатии (σ</a:t>
            </a:r>
            <a:r>
              <a:rPr lang="ru-RU" sz="1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1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, σ</a:t>
            </a:r>
            <a:r>
              <a:rPr lang="ru-RU" sz="1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2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, σ</a:t>
            </a:r>
            <a:r>
              <a:rPr lang="ru-RU" sz="1800" baseline="-25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3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).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exandria Medium" panose="020B0604020202020204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ACB72A-B62C-C66C-108C-C691101E5C37}"/>
              </a:ext>
            </a:extLst>
          </p:cNvPr>
          <p:cNvSpPr txBox="1"/>
          <p:nvPr/>
        </p:nvSpPr>
        <p:spPr>
          <a:xfrm>
            <a:off x="618978" y="1494772"/>
            <a:ext cx="790604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Прочность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lexandria Medium" panose="020B0604020202020204" charset="-78"/>
              </a:rPr>
              <a:t> – способность горной породы сопротивляться разрушению под действием механических нагрузок. Прочность является интегральной характеристикой, зависящей от минерального состава, структуры, текстуры, трещиноватости, влажности и температуры.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lexandria Medium" panose="020B0604020202020204" charset="-78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CEDCCF2C-FB70-067B-D05B-E3924E413126}"/>
              </a:ext>
            </a:extLst>
          </p:cNvPr>
          <p:cNvCxnSpPr>
            <a:cxnSpLocks/>
          </p:cNvCxnSpPr>
          <p:nvPr/>
        </p:nvCxnSpPr>
        <p:spPr>
          <a:xfrm>
            <a:off x="618978" y="3016995"/>
            <a:ext cx="70690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F8BF50F-06C0-ADA1-B824-67B43FA68DEC}"/>
              </a:ext>
            </a:extLst>
          </p:cNvPr>
          <p:cNvSpPr/>
          <p:nvPr/>
        </p:nvSpPr>
        <p:spPr>
          <a:xfrm>
            <a:off x="7966129" y="4680488"/>
            <a:ext cx="1177871" cy="46301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518707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60325"/>
            <a:ext cx="7440364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Прочность при одноосном сжатии (σ</a:t>
            </a:r>
            <a:r>
              <a:rPr lang="en-US" sz="2400" b="1" baseline="-25000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сж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)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496119" y="1055097"/>
            <a:ext cx="8151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sz="1400" b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σ</a:t>
            </a:r>
            <a:r>
              <a:rPr lang="en-US" sz="1400" b="1" baseline="-250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сж</a:t>
            </a:r>
            <a:r>
              <a:rPr lang="en-US" sz="1400" b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= Pmax / A₀</a:t>
            </a:r>
            <a:r>
              <a:rPr lang="en-US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максимальное</a:t>
            </a:r>
            <a:r>
              <a:rPr lang="en-US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напряжение до разрушения без бокового подпора. Образцы: цилиндры ∅40</a:t>
            </a:r>
            <a:r>
              <a:rPr lang="ru-RU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100 мм, высота/диаметр = 2:1. Скорость нагружения: 0,5</a:t>
            </a:r>
            <a:r>
              <a:rPr lang="ru-RU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1,0 МПа/с (ГОСТ 21153.2-84, ASTM D7012, ISRM).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96119" y="1799927"/>
            <a:ext cx="8151763" cy="2883247"/>
          </a:xfrm>
          <a:prstGeom prst="roundRect">
            <a:avLst>
              <a:gd name="adj" fmla="val 7375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3533" y="1894508"/>
            <a:ext cx="288481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b="1" dirty="0">
                <a:solidFill>
                  <a:srgbClr val="273490"/>
                </a:solidFill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Категория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3359423" y="1894508"/>
            <a:ext cx="2882429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b="1" dirty="0">
                <a:solidFill>
                  <a:srgbClr val="273490"/>
                </a:solidFill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σ</a:t>
            </a:r>
            <a:r>
              <a:rPr lang="en-US" sz="1600" b="1" baseline="-25000" dirty="0">
                <a:solidFill>
                  <a:srgbClr val="273490"/>
                </a:solidFill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сж</a:t>
            </a:r>
            <a:r>
              <a:rPr lang="en-US" sz="1600" b="1" dirty="0">
                <a:solidFill>
                  <a:srgbClr val="273490"/>
                </a:solidFill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, МПа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6072932" y="1894508"/>
            <a:ext cx="288481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b="1" dirty="0">
                <a:solidFill>
                  <a:srgbClr val="273490"/>
                </a:solidFill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Примеры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643533" y="2305720"/>
            <a:ext cx="288481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Очень слабые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3359423" y="2305720"/>
            <a:ext cx="2882429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&lt; 5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6072932" y="2305720"/>
            <a:ext cx="288481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Торф, рыхлые пески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43533" y="2716932"/>
            <a:ext cx="288481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Слабые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3359423" y="2716932"/>
            <a:ext cx="2882429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5</a:t>
            </a:r>
            <a:r>
              <a:rPr lang="ru-RU" sz="1600" dirty="0">
                <a:solidFill>
                  <a:srgbClr val="273490"/>
                </a:solidFill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-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25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072932" y="2716932"/>
            <a:ext cx="288481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Глины, мергели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643533" y="3128144"/>
            <a:ext cx="288481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Средней прочности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3359423" y="3128144"/>
            <a:ext cx="2882429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25</a:t>
            </a:r>
            <a:r>
              <a:rPr lang="ru-RU" sz="1600" dirty="0">
                <a:solidFill>
                  <a:srgbClr val="273490"/>
                </a:solidFill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-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50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6072932" y="3128144"/>
            <a:ext cx="288481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Аргиллиты, гипс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643533" y="3539356"/>
            <a:ext cx="288481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Прочные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3359423" y="3539356"/>
            <a:ext cx="2882429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50</a:t>
            </a:r>
            <a:r>
              <a:rPr lang="ru-RU" sz="1600" dirty="0">
                <a:solidFill>
                  <a:srgbClr val="273490"/>
                </a:solidFill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-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100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6072932" y="3539356"/>
            <a:ext cx="288481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Песчаники, известняки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643533" y="3950568"/>
            <a:ext cx="288481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Очень прочные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3359423" y="3950568"/>
            <a:ext cx="2882429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100</a:t>
            </a:r>
            <a:r>
              <a:rPr lang="ru-RU" sz="1600" dirty="0">
                <a:solidFill>
                  <a:srgbClr val="273490"/>
                </a:solidFill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-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250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6072932" y="3950568"/>
            <a:ext cx="288481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Граниты, базальты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643533" y="4361780"/>
            <a:ext cx="288481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Исключительно прочные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3359423" y="4361780"/>
            <a:ext cx="2882429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&gt; 250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6072932" y="4361780"/>
            <a:ext cx="2884810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Кварциты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2BA641E4-6BEE-3672-2518-33201F422CC4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0881" y="490658"/>
            <a:ext cx="8151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Прочность на растяжение и параметры сдвига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496119" y="1141468"/>
            <a:ext cx="311058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Прочность на растяжение (σ</a:t>
            </a:r>
            <a:r>
              <a:rPr lang="en-US" sz="2000" baseline="-25000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р</a:t>
            </a:r>
            <a:r>
              <a:rPr lang="en-US" sz="2000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)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496119" y="1504683"/>
            <a:ext cx="390294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Прочность на растяжение </a:t>
            </a:r>
            <a:r>
              <a:rPr lang="en-US" dirty="0" err="1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в</a:t>
            </a:r>
            <a:r>
              <a:rPr lang="en-US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8</a:t>
            </a:r>
            <a:r>
              <a:rPr lang="ru-RU" b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-</a:t>
            </a:r>
            <a:r>
              <a:rPr lang="en-US" b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30 раз ниже</a:t>
            </a:r>
            <a:r>
              <a:rPr lang="en-US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σ</a:t>
            </a:r>
            <a:r>
              <a:rPr lang="en-US" baseline="-250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сж</a:t>
            </a:r>
            <a:r>
              <a:rPr lang="en-US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. Основные методы: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496119" y="2287335"/>
            <a:ext cx="3902943" cy="10063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600" b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Бразильский тест</a:t>
            </a:r>
            <a:r>
              <a:rPr lang="en-US" sz="16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: σ</a:t>
            </a:r>
            <a:r>
              <a:rPr lang="en-US" sz="1600" baseline="-250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р</a:t>
            </a:r>
            <a:r>
              <a:rPr lang="en-US" sz="16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= 2Pmax / (πDL) </a:t>
            </a:r>
            <a:r>
              <a:rPr lang="ru-RU" sz="16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-</a:t>
            </a:r>
            <a:r>
              <a:rPr lang="en-US" sz="16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сжатие цилиндра по диаметру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600" b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Изгиб</a:t>
            </a:r>
            <a:r>
              <a:rPr lang="en-US" sz="16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: трёх- или четырёхточечный изгиб балочки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600" b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Раскалывание клином</a:t>
            </a:r>
            <a:r>
              <a:rPr lang="en-US" sz="16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: для крупных образцов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496119" y="4250413"/>
            <a:ext cx="390294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5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Типичные σ</a:t>
            </a:r>
            <a:r>
              <a:rPr lang="en-US" sz="1500" baseline="-250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сж</a:t>
            </a:r>
            <a:r>
              <a:rPr lang="en-US" sz="15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/σ</a:t>
            </a:r>
            <a:r>
              <a:rPr lang="en-US" sz="1500" baseline="-250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р</a:t>
            </a:r>
            <a:r>
              <a:rPr lang="en-US" sz="15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: </a:t>
            </a:r>
            <a:r>
              <a:rPr lang="en-US" sz="1500" dirty="0" err="1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магматические</a:t>
            </a:r>
            <a:r>
              <a:rPr lang="en-US" sz="15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8</a:t>
            </a:r>
            <a:r>
              <a:rPr lang="ru-RU" sz="15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-</a:t>
            </a:r>
            <a:r>
              <a:rPr lang="en-US" sz="15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15, </a:t>
            </a:r>
            <a:r>
              <a:rPr lang="en-US" sz="1500" dirty="0" err="1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метаморфические</a:t>
            </a:r>
            <a:r>
              <a:rPr lang="en-US" sz="15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10</a:t>
            </a:r>
            <a:r>
              <a:rPr lang="ru-RU" sz="15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-</a:t>
            </a:r>
            <a:r>
              <a:rPr lang="en-US" sz="15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20, </a:t>
            </a:r>
            <a:r>
              <a:rPr lang="en-US" sz="1500" dirty="0" err="1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осадочные</a:t>
            </a:r>
            <a:r>
              <a:rPr lang="en-US" sz="15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15</a:t>
            </a:r>
            <a:r>
              <a:rPr lang="ru-RU" sz="15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-</a:t>
            </a:r>
            <a:r>
              <a:rPr lang="en-US" sz="15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30.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4749701" y="1141468"/>
            <a:ext cx="2979241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 err="1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Сцепление</a:t>
            </a:r>
            <a:r>
              <a:rPr lang="en-US" sz="2000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(</a:t>
            </a:r>
            <a:r>
              <a:rPr lang="en-US" sz="2000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c</a:t>
            </a:r>
            <a:r>
              <a:rPr lang="ru-RU" sz="2000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)</a:t>
            </a:r>
            <a:r>
              <a:rPr lang="en-US" sz="2000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и угол </a:t>
            </a:r>
            <a:r>
              <a:rPr lang="en-US" sz="2000" dirty="0" err="1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трения</a:t>
            </a:r>
            <a:r>
              <a:rPr lang="en-US" sz="2000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(</a:t>
            </a:r>
            <a:r>
              <a:rPr lang="en-US" sz="2000" dirty="0" err="1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φ</a:t>
            </a:r>
            <a:r>
              <a:rPr lang="ru-RU" sz="2000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)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4749701" y="1504683"/>
            <a:ext cx="436014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Критерий Кулона-Мора: </a:t>
            </a:r>
            <a:r>
              <a:rPr lang="en-US" b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τ = σ·tgφ + c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4749701" y="2060521"/>
            <a:ext cx="3902943" cy="9568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600" b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c</a:t>
            </a:r>
            <a:r>
              <a:rPr lang="en-US" sz="16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-</a:t>
            </a:r>
            <a:r>
              <a:rPr lang="en-US" sz="16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сопротивление сдвигу при нулевом нормальном давлении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600" b="1" dirty="0" err="1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φ</a:t>
            </a:r>
            <a:r>
              <a:rPr lang="en-US" sz="16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-</a:t>
            </a:r>
            <a:r>
              <a:rPr lang="en-US" sz="16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угол внутреннего трения (</a:t>
            </a:r>
            <a:r>
              <a:rPr lang="en-US" sz="1600" dirty="0" err="1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tgφ</a:t>
            </a:r>
            <a:r>
              <a:rPr lang="en-US" sz="16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-</a:t>
            </a:r>
            <a:r>
              <a:rPr lang="en-US" sz="16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коэффициент трения)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4749701" y="3664074"/>
            <a:ext cx="390294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5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Методы определения: прямой срез (срезная коробка) и трёхосное сжатие (круги Мора).</a:t>
            </a:r>
            <a:endParaRPr lang="en-US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A55B26E-8211-1CB2-8609-1059A835453F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56" y="419398"/>
            <a:ext cx="8151688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kk-KZ" sz="275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2) </a:t>
            </a:r>
            <a:r>
              <a:rPr lang="en-US" sz="275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Деформационные</a:t>
            </a:r>
            <a:r>
              <a:rPr lang="en-US" sz="275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характеристики</a:t>
            </a:r>
            <a:endParaRPr lang="en-US" sz="275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286894" y="1239865"/>
            <a:ext cx="2622724" cy="3372212"/>
          </a:xfrm>
          <a:prstGeom prst="roundRect">
            <a:avLst>
              <a:gd name="adj" fmla="val 10396"/>
            </a:avLst>
          </a:prstGeom>
          <a:solidFill>
            <a:srgbClr val="E6F7FF"/>
          </a:solidFill>
          <a:ln w="4763">
            <a:solidFill>
              <a:srgbClr val="B3D5E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433415" y="1330321"/>
            <a:ext cx="22292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Модуль упругости E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433415" y="1636833"/>
            <a:ext cx="2786881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b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E = σ / ε</a:t>
            </a:r>
            <a:r>
              <a:rPr lang="en-US" b="1" baseline="-250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упр</a:t>
            </a:r>
            <a:endParaRPr lang="en-US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433415" y="1948702"/>
            <a:ext cx="2329681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 err="1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Статический</a:t>
            </a:r>
            <a:r>
              <a:rPr lang="ru-RU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:</a:t>
            </a:r>
            <a:r>
              <a:rPr lang="en-US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по </a:t>
            </a:r>
            <a:r>
              <a:rPr lang="en-US" dirty="0" err="1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диаграмме</a:t>
            </a:r>
            <a:r>
              <a:rPr lang="en-US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σ</a:t>
            </a:r>
            <a:r>
              <a:rPr lang="ru-RU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- </a:t>
            </a:r>
            <a:r>
              <a:rPr lang="en-US" dirty="0" err="1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ε</a:t>
            </a:r>
            <a:r>
              <a:rPr lang="en-US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. Динамический</a:t>
            </a:r>
            <a:r>
              <a:rPr lang="ru-RU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:</a:t>
            </a:r>
            <a:r>
              <a:rPr lang="en-US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по скоростям волн Vp, Vs. Динамический E </a:t>
            </a:r>
            <a:r>
              <a:rPr lang="en-US" dirty="0" err="1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на</a:t>
            </a:r>
            <a:r>
              <a:rPr lang="en-US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ea typeface="Manrope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33000"/>
              </a:lnSpc>
              <a:buNone/>
            </a:pPr>
            <a:r>
              <a:rPr lang="en-US" b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10</a:t>
            </a:r>
            <a:r>
              <a:rPr lang="ru-RU" b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-</a:t>
            </a:r>
            <a:r>
              <a:rPr lang="en-US" b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30% выше</a:t>
            </a:r>
            <a:r>
              <a:rPr lang="en-US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статического.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3082373" y="1239865"/>
            <a:ext cx="2911005" cy="3372211"/>
          </a:xfrm>
          <a:prstGeom prst="roundRect">
            <a:avLst>
              <a:gd name="adj" fmla="val 10396"/>
            </a:avLst>
          </a:prstGeom>
          <a:solidFill>
            <a:srgbClr val="E6F7FF"/>
          </a:solidFill>
          <a:ln w="4763">
            <a:solidFill>
              <a:srgbClr val="B3D5E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159154" y="1330321"/>
            <a:ext cx="2637755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Коэффициент Пуассона ν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3228895" y="1636833"/>
            <a:ext cx="2786881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b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ν = −ε</a:t>
            </a:r>
            <a:r>
              <a:rPr lang="en-US" b="1" baseline="-250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попер</a:t>
            </a:r>
            <a:r>
              <a:rPr lang="en-US" b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/ ε</a:t>
            </a:r>
            <a:r>
              <a:rPr lang="en-US" b="1" baseline="-250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прод</a:t>
            </a:r>
            <a:endParaRPr lang="en-US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3228895" y="2026192"/>
            <a:ext cx="2702950" cy="1134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Диапазон: 0,15</a:t>
            </a:r>
            <a:r>
              <a:rPr lang="ru-RU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-</a:t>
            </a:r>
            <a:r>
              <a:rPr lang="en-US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0,45. Магматические: 0,15</a:t>
            </a:r>
            <a:r>
              <a:rPr lang="ru-RU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-</a:t>
            </a:r>
            <a:r>
              <a:rPr lang="en-US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0,25; осадочные: 0,20</a:t>
            </a:r>
            <a:r>
              <a:rPr lang="ru-RU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-</a:t>
            </a:r>
            <a:r>
              <a:rPr lang="en-US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0,35; пластичные (глины, соль): 0,35</a:t>
            </a:r>
            <a:r>
              <a:rPr lang="ru-RU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-</a:t>
            </a:r>
            <a:r>
              <a:rPr lang="en-US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0,45.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6171605" y="1239865"/>
            <a:ext cx="2654680" cy="3372211"/>
          </a:xfrm>
          <a:prstGeom prst="roundRect">
            <a:avLst>
              <a:gd name="adj" fmla="val 10396"/>
            </a:avLst>
          </a:prstGeom>
          <a:solidFill>
            <a:srgbClr val="E6F7FF"/>
          </a:solidFill>
          <a:ln w="4763">
            <a:solidFill>
              <a:srgbClr val="B3D5E4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256844" y="1330321"/>
            <a:ext cx="251735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Модуль деформации E₀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256844" y="1636833"/>
            <a:ext cx="2329681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b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E₀ = σ / ε</a:t>
            </a:r>
            <a:r>
              <a:rPr lang="en-US" b="1" baseline="-250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общ</a:t>
            </a:r>
            <a:r>
              <a:rPr lang="en-US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, </a:t>
            </a:r>
            <a:endParaRPr lang="ru-RU" dirty="0">
              <a:latin typeface="Times New Roman" panose="02020603050405020304" pitchFamily="18" charset="0"/>
              <a:ea typeface="Manrope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33000"/>
              </a:lnSpc>
              <a:buNone/>
            </a:pPr>
            <a:r>
              <a:rPr lang="en-US" dirty="0" err="1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где</a:t>
            </a:r>
            <a:r>
              <a:rPr lang="en-US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ε</a:t>
            </a:r>
            <a:r>
              <a:rPr lang="en-US" baseline="-250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общ</a:t>
            </a:r>
            <a:r>
              <a:rPr lang="en-US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= ε</a:t>
            </a:r>
            <a:r>
              <a:rPr lang="en-US" baseline="-250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упр</a:t>
            </a:r>
            <a:r>
              <a:rPr lang="en-US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+ ε</a:t>
            </a:r>
            <a:r>
              <a:rPr lang="en-US" baseline="-250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пл</a:t>
            </a:r>
            <a:endParaRPr lang="en-US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6256844" y="2336712"/>
            <a:ext cx="2329681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Учитывает пластические деформации. </a:t>
            </a:r>
            <a:r>
              <a:rPr lang="en-US" dirty="0" err="1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Всегда</a:t>
            </a:r>
            <a:r>
              <a:rPr lang="en-US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ea typeface="Manrope" pitchFamily="34" charset="-122"/>
              <a:cs typeface="Times New Roman" panose="02020603050405020304" pitchFamily="18" charset="0"/>
            </a:endParaRPr>
          </a:p>
          <a:p>
            <a:pPr marL="0" indent="0" algn="l">
              <a:lnSpc>
                <a:spcPct val="133000"/>
              </a:lnSpc>
              <a:buNone/>
            </a:pPr>
            <a:r>
              <a:rPr lang="en-US" b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E₀ &lt; E</a:t>
            </a:r>
            <a:r>
              <a:rPr lang="en-US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. Отношение E₀/E  коэффициент пластичности.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B4D3996-939C-09CE-AE2F-083A7E350381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74489" y="346770"/>
            <a:ext cx="7799636" cy="352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Статические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и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д</a:t>
            </a:r>
            <a:r>
              <a:rPr lang="en-US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инамические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методы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4489" y="935906"/>
            <a:ext cx="3759622" cy="3759622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949" y="935906"/>
            <a:ext cx="3969162" cy="396916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709891" y="1250546"/>
            <a:ext cx="1870100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Ключевые различия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4709888" y="1593148"/>
            <a:ext cx="3969161" cy="4871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ru-RU" sz="16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1) </a:t>
            </a:r>
            <a:r>
              <a:rPr lang="en-US" sz="1600" dirty="0" err="1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Статические</a:t>
            </a:r>
            <a:r>
              <a:rPr lang="en-US" sz="16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методы дают полный набор параметров для проектных расчётов и паспортов прочности, но требуют стандартных образцов и времени.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3"/>
          <p:cNvSpPr/>
          <p:nvPr/>
        </p:nvSpPr>
        <p:spPr>
          <a:xfrm>
            <a:off x="4714503" y="2852263"/>
            <a:ext cx="3964546" cy="3247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ru-RU" sz="16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2) </a:t>
            </a:r>
            <a:r>
              <a:rPr lang="en-US" sz="1600" dirty="0" err="1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Динамические</a:t>
            </a:r>
            <a:r>
              <a:rPr lang="en-US" sz="16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(ультразвуковые) </a:t>
            </a:r>
            <a:r>
              <a:rPr lang="en-US" sz="1600" dirty="0" err="1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методы</a:t>
            </a:r>
            <a:r>
              <a:rPr lang="en-US" sz="16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–</a:t>
            </a:r>
            <a:r>
              <a:rPr lang="en-US" sz="16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экспресс-оценка</a:t>
            </a:r>
            <a:r>
              <a:rPr lang="en-US" sz="16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без разрушения образца, применимы на керне любой формы.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5"/>
          <p:cNvSpPr/>
          <p:nvPr/>
        </p:nvSpPr>
        <p:spPr>
          <a:xfrm>
            <a:off x="4744444" y="4047307"/>
            <a:ext cx="3833868" cy="4871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i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Для ответственных расчётов используют статические методы; </a:t>
            </a:r>
            <a:r>
              <a:rPr lang="en-US" sz="1400" i="1" dirty="0" err="1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динамические</a:t>
            </a:r>
            <a:r>
              <a:rPr lang="en-US" sz="1400" i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</a:t>
            </a:r>
            <a:r>
              <a:rPr lang="ru-RU" sz="1400" i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–</a:t>
            </a:r>
            <a:r>
              <a:rPr lang="en-US" sz="1400" i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</a:t>
            </a:r>
            <a:r>
              <a:rPr lang="en-US" sz="1400" i="1" dirty="0" err="1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для</a:t>
            </a:r>
            <a:r>
              <a:rPr lang="en-US" sz="1400" i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контроля качества и предварительной оценки.</a:t>
            </a:r>
            <a:endParaRPr lang="en-US" sz="1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313AB587-97AB-FCFD-7499-78453CFE113F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3909640" y="535632"/>
            <a:ext cx="5125120" cy="4291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3) </a:t>
            </a:r>
            <a:r>
              <a:rPr lang="en-US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Анизотропия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 горных пород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4065984" y="1061182"/>
            <a:ext cx="4753719" cy="6489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400" b="1" dirty="0" err="1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Анизотропия</a:t>
            </a:r>
            <a:r>
              <a:rPr lang="en-US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–</a:t>
            </a:r>
            <a:r>
              <a:rPr lang="en-US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зависимость</a:t>
            </a:r>
            <a:r>
              <a:rPr lang="en-US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свойств от направления (слоистость, сланцеватость, трещиноватость). Коэффициент анизотропии: </a:t>
            </a:r>
            <a:r>
              <a:rPr lang="en-US" sz="1400" b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Ka = σ</a:t>
            </a:r>
            <a:r>
              <a:rPr lang="en-US" sz="1400" b="1" baseline="-250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max</a:t>
            </a:r>
            <a:r>
              <a:rPr lang="en-US" sz="1400" b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/ σ</a:t>
            </a:r>
            <a:r>
              <a:rPr lang="en-US" sz="1400" b="1" baseline="-250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min</a:t>
            </a:r>
            <a:r>
              <a:rPr lang="en-US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. Для сланцев Ka </a:t>
            </a:r>
            <a:r>
              <a:rPr lang="en-US" sz="1400" dirty="0" err="1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достигает</a:t>
            </a:r>
            <a:r>
              <a:rPr lang="en-US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2</a:t>
            </a:r>
            <a:r>
              <a:rPr lang="ru-RU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3.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3909640" y="2094868"/>
            <a:ext cx="2310333" cy="1472282"/>
          </a:xfrm>
          <a:prstGeom prst="roundRect">
            <a:avLst>
              <a:gd name="adj" fmla="val 13992"/>
            </a:avLst>
          </a:prstGeom>
          <a:solidFill>
            <a:srgbClr val="FFFFFF"/>
          </a:solidFill>
          <a:ln w="19050">
            <a:solidFill>
              <a:srgbClr val="B3D5E4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4065984" y="2251212"/>
            <a:ext cx="2173858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При испытаниях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4065984" y="2545520"/>
            <a:ext cx="1997646" cy="8652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Образцы ориентируют относительно слоистости для корректного определения свойств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6352952" y="2094868"/>
            <a:ext cx="2310408" cy="1472282"/>
          </a:xfrm>
          <a:prstGeom prst="roundRect">
            <a:avLst>
              <a:gd name="adj" fmla="val 13992"/>
            </a:avLst>
          </a:prstGeom>
          <a:solidFill>
            <a:srgbClr val="FFFFFF"/>
          </a:solidFill>
          <a:ln w="19050">
            <a:solidFill>
              <a:srgbClr val="B3D5E4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09296" y="2251212"/>
            <a:ext cx="2296641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В численных моделях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6509296" y="2545520"/>
            <a:ext cx="1997720" cy="6489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Задают разные свойства по направлениям (модель ubiquitous joints в RS2)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3909640" y="3700128"/>
            <a:ext cx="4753719" cy="1039639"/>
          </a:xfrm>
          <a:prstGeom prst="roundRect">
            <a:avLst>
              <a:gd name="adj" fmla="val 19815"/>
            </a:avLst>
          </a:prstGeom>
          <a:solidFill>
            <a:srgbClr val="FFFFFF"/>
          </a:solidFill>
          <a:ln w="19050">
            <a:solidFill>
              <a:srgbClr val="B3D5E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065984" y="3856472"/>
            <a:ext cx="2173858" cy="214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Проявления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4065984" y="4150780"/>
            <a:ext cx="4441031" cy="4326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Различие прочности, E и скоростей волн вдоль и поперёк слоистости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58AB7F8-EE15-7EF2-AFAC-6B33C58F233E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pic>
        <p:nvPicPr>
          <p:cNvPr id="15" name="Рисунок 14" descr="Горная порода — Циклопедия">
            <a:extLst>
              <a:ext uri="{FF2B5EF4-FFF2-40B4-BE49-F238E27FC236}">
                <a16:creationId xmlns:a16="http://schemas.microsoft.com/office/drawing/2014/main" id="{BDF1C7F2-5A8C-3C64-7620-C257289DBF8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8895" y="599925"/>
            <a:ext cx="3468132" cy="385907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764D8B0-8363-DF0E-FE8C-46CCAB59DD4F}"/>
              </a:ext>
            </a:extLst>
          </p:cNvPr>
          <p:cNvSpPr txBox="1"/>
          <p:nvPr/>
        </p:nvSpPr>
        <p:spPr>
          <a:xfrm>
            <a:off x="198894" y="4484890"/>
            <a:ext cx="3468133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2 -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анизотропии горных пород (слоистая структура)</a:t>
            </a:r>
            <a:endParaRPr lang="ru-K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https://cyclowiki.org/wiki/Горная_порода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7917" y="841658"/>
            <a:ext cx="5451083" cy="4118269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674489" y="346770"/>
            <a:ext cx="7770837" cy="352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Масштабный эффект и переход к свойствам массива</a:t>
            </a:r>
            <a:endParaRPr lang="en-US" sz="24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427446" y="1090680"/>
            <a:ext cx="1900610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Масштабный эффект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427446" y="1472411"/>
            <a:ext cx="3759622" cy="3247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Прочность массива </a:t>
            </a:r>
            <a:r>
              <a:rPr lang="en-US" sz="1400" b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всегда ниже</a:t>
            </a:r>
            <a:r>
              <a:rPr lang="en-US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лабораторной из-за макротрещин и неоднородностей: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427446" y="1988724"/>
            <a:ext cx="4216822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b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σ</a:t>
            </a:r>
            <a:r>
              <a:rPr lang="en-US" sz="1200" b="1" baseline="-250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масс</a:t>
            </a:r>
            <a:r>
              <a:rPr lang="en-US" sz="1200" b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= σ</a:t>
            </a:r>
            <a:r>
              <a:rPr lang="en-US" sz="1200" b="1" baseline="-250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обр</a:t>
            </a:r>
            <a:r>
              <a:rPr lang="en-US" sz="1200" b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· (d</a:t>
            </a:r>
            <a:r>
              <a:rPr lang="en-US" sz="1200" b="1" baseline="-250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обр</a:t>
            </a:r>
            <a:r>
              <a:rPr lang="en-US" sz="1200" b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/d</a:t>
            </a:r>
            <a:r>
              <a:rPr lang="en-US" sz="1200" b="1" baseline="-250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масс</a:t>
            </a:r>
            <a:r>
              <a:rPr lang="en-US" sz="1200" b="1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)α</a:t>
            </a: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, α = 0,1</a:t>
            </a:r>
            <a:r>
              <a:rPr lang="ru-RU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-</a:t>
            </a: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0,3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322820" y="2429315"/>
            <a:ext cx="3259366" cy="756361"/>
          </a:xfrm>
          <a:prstGeom prst="roundRect">
            <a:avLst>
              <a:gd name="adj" fmla="val 29199"/>
            </a:avLst>
          </a:prstGeom>
          <a:solidFill>
            <a:srgbClr val="FCF2B5"/>
          </a:solidFill>
          <a:ln/>
        </p:spPr>
      </p:sp>
      <p:sp>
        <p:nvSpPr>
          <p:cNvPr id="8" name="Text 5"/>
          <p:cNvSpPr/>
          <p:nvPr/>
        </p:nvSpPr>
        <p:spPr>
          <a:xfrm>
            <a:off x="435782" y="2504354"/>
            <a:ext cx="3610868" cy="3247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0000"/>
              </a:lnSpc>
              <a:buNone/>
            </a:pPr>
            <a:r>
              <a:rPr lang="en-US" sz="12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Прямое использование лабораторных данных завышает прочность и даёт неоправданно оптимистичные прогнозы.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653690" y="3448718"/>
            <a:ext cx="1971080" cy="1765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latin typeface="Times New Roman" panose="02020603050405020304" pitchFamily="18" charset="0"/>
                <a:ea typeface="Alexandria Medium" pitchFamily="34" charset="-122"/>
                <a:cs typeface="Times New Roman" panose="02020603050405020304" pitchFamily="18" charset="0"/>
              </a:rPr>
              <a:t>Практические оценки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674489" y="3739991"/>
            <a:ext cx="3759622" cy="457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342900" indent="-342900" algn="l">
              <a:lnSpc>
                <a:spcPct val="120000"/>
              </a:lnSpc>
              <a:buSzPct val="100000"/>
              <a:buChar char="•"/>
            </a:pPr>
            <a:r>
              <a:rPr lang="en-US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σ</a:t>
            </a:r>
            <a:r>
              <a:rPr lang="en-US" sz="1400" baseline="-250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масс</a:t>
            </a:r>
            <a:r>
              <a:rPr lang="en-US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≈ (0,1</a:t>
            </a:r>
            <a:r>
              <a:rPr lang="ru-RU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0,5)·σ</a:t>
            </a:r>
            <a:r>
              <a:rPr lang="en-US" sz="1400" baseline="-250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обр</a:t>
            </a:r>
            <a:endParaRPr lang="en-US" sz="14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120000"/>
              </a:lnSpc>
              <a:buSzPct val="100000"/>
              <a:buChar char="•"/>
            </a:pPr>
            <a:r>
              <a:rPr lang="en-US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E</a:t>
            </a:r>
            <a:r>
              <a:rPr lang="en-US" sz="1400" baseline="-250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масс</a:t>
            </a:r>
            <a:r>
              <a:rPr lang="en-US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 ≈ (0,1</a:t>
            </a:r>
            <a:r>
              <a:rPr lang="ru-RU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0,3)·E</a:t>
            </a:r>
            <a:r>
              <a:rPr lang="en-US" sz="1400" baseline="-25000" dirty="0">
                <a:latin typeface="Times New Roman" panose="02020603050405020304" pitchFamily="18" charset="0"/>
                <a:ea typeface="Manrope" pitchFamily="34" charset="-122"/>
                <a:cs typeface="Times New Roman" panose="02020603050405020304" pitchFamily="18" charset="0"/>
              </a:rPr>
              <a:t>обр</a:t>
            </a:r>
            <a:endParaRPr lang="en-US" sz="14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A2E4D2E-D742-BA7A-5F63-D28533264868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CB3E1A-EE8F-48EE-F336-EAB1C5C9F45D}"/>
              </a:ext>
            </a:extLst>
          </p:cNvPr>
          <p:cNvSpPr txBox="1"/>
          <p:nvPr/>
        </p:nvSpPr>
        <p:spPr>
          <a:xfrm>
            <a:off x="3487916" y="4155466"/>
            <a:ext cx="545108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3 -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Этапы оценки прочности горного массива: от рейтинговых классификаций (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RMR, Q, GSI)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критерию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Хоека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-Брауна</a:t>
            </a:r>
            <a:endParaRPr lang="ru-K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</TotalTime>
  <Words>1081</Words>
  <Application>Microsoft Macintosh PowerPoint</Application>
  <PresentationFormat>Экран (16:9)</PresentationFormat>
  <Paragraphs>131</Paragraphs>
  <Slides>11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Admin</dc:creator>
  <cp:lastModifiedBy>Aigerim</cp:lastModifiedBy>
  <cp:revision>9</cp:revision>
  <dcterms:created xsi:type="dcterms:W3CDTF">2026-05-17T11:18:59Z</dcterms:created>
  <dcterms:modified xsi:type="dcterms:W3CDTF">2026-07-28T11:18:34Z</dcterms:modified>
</cp:coreProperties>
</file>