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44" r:id="rId6"/>
    <p:sldId id="840" r:id="rId7"/>
    <p:sldId id="841" r:id="rId8"/>
    <p:sldId id="842" r:id="rId9"/>
    <p:sldId id="843" r:id="rId10"/>
    <p:sldId id="845" r:id="rId11"/>
    <p:sldId id="846" r:id="rId12"/>
    <p:sldId id="847" r:id="rId13"/>
    <p:sldId id="848" r:id="rId14"/>
    <p:sldId id="849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51" autoAdjust="0"/>
  </p:normalViewPr>
  <p:slideViewPr>
    <p:cSldViewPr snapToGrid="0" showGuides="1">
      <p:cViewPr>
        <p:scale>
          <a:sx n="90" d="100"/>
          <a:sy n="90" d="100"/>
        </p:scale>
        <p:origin x="-786" y="-150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6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9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3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7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758485"/>
      </p:ext>
    </p:extLst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3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17" Target="../tags/tag2.xml" Type="http://schemas.openxmlformats.org/officeDocument/2006/relationships/tags"/><Relationship Id="rId2" Target="../slideLayouts/slideLayout2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theme/theme1.xml" Type="http://schemas.openxmlformats.org/officeDocument/2006/relationships/theme"/><Relationship Id="rId10" Target="../slideLayouts/slideLayout10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2.xml" Type="http://schemas.openxmlformats.org/officeDocument/2006/relationships/slideLayout"/><Relationship Id="rId13" Target="../slideLayouts/slideLayout27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7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1.xml" Type="http://schemas.openxmlformats.org/officeDocument/2006/relationships/slideLayout"/><Relationship Id="rId12" Target="../slideLayouts/slideLayout26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6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5.xml" Type="http://schemas.openxmlformats.org/officeDocument/2006/relationships/slideLayout"/><Relationship Id="rId6" Target="../slideLayouts/slideLayout20.xml" Type="http://schemas.openxmlformats.org/officeDocument/2006/relationships/slideLayout"/><Relationship Id="rId11" Target="../slideLayouts/slideLayout25.xml" Type="http://schemas.openxmlformats.org/officeDocument/2006/relationships/slideLayout"/><Relationship Id="rId5" Target="../slideLayouts/slideLayout19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4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8.xml" Type="http://schemas.openxmlformats.org/officeDocument/2006/relationships/slideLayout"/><Relationship Id="rId9" Target="../slideLayouts/slideLayout23.xml" Type="http://schemas.openxmlformats.org/officeDocument/2006/relationships/slideLayout"/><Relationship Id="rId14" Target="../slideLayouts/slideLayout28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6.xml" Type="http://schemas.openxmlformats.org/officeDocument/2006/relationships/slideLayout"/><Relationship Id="rId13" Target="../slideLayouts/slideLayout41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1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5.xml" Type="http://schemas.openxmlformats.org/officeDocument/2006/relationships/slideLayout"/><Relationship Id="rId12" Target="../slideLayouts/slideLayout40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0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29.xml" Type="http://schemas.openxmlformats.org/officeDocument/2006/relationships/slideLayout"/><Relationship Id="rId6" Target="../slideLayouts/slideLayout34.xml" Type="http://schemas.openxmlformats.org/officeDocument/2006/relationships/slideLayout"/><Relationship Id="rId11" Target="../slideLayouts/slideLayout39.xml" Type="http://schemas.openxmlformats.org/officeDocument/2006/relationships/slideLayout"/><Relationship Id="rId5" Target="../slideLayouts/slideLayout33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8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2.xml" Type="http://schemas.openxmlformats.org/officeDocument/2006/relationships/slideLayout"/><Relationship Id="rId9" Target="../slideLayouts/slideLayout37.xml" Type="http://schemas.openxmlformats.org/officeDocument/2006/relationships/slideLayout"/><Relationship Id="rId14" Target="../slideLayouts/slideLayout42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0.xml" Type="http://schemas.openxmlformats.org/officeDocument/2006/relationships/slideLayout"/><Relationship Id="rId13" Target="../slideLayouts/slideLayout55.xml" Type="http://schemas.openxmlformats.org/officeDocument/2006/relationships/slideLayout"/><Relationship Id="rId18" Target="../tags/tag86.xml" Type="http://schemas.openxmlformats.org/officeDocument/2006/relationships/tags"/><Relationship Id="rId3" Target="../slideLayouts/slideLayout45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49.xml" Type="http://schemas.openxmlformats.org/officeDocument/2006/relationships/slideLayout"/><Relationship Id="rId12" Target="../slideLayouts/slideLayout54.xml" Type="http://schemas.openxmlformats.org/officeDocument/2006/relationships/slideLayout"/><Relationship Id="rId2" Target="../slideLayouts/slideLayout44.xml" Type="http://schemas.openxmlformats.org/officeDocument/2006/relationships/slideLayout"/><Relationship Id="rId16" Target="../theme/theme4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43.xml" Type="http://schemas.openxmlformats.org/officeDocument/2006/relationships/slideLayout"/><Relationship Id="rId6" Target="../slideLayouts/slideLayout48.xml" Type="http://schemas.openxmlformats.org/officeDocument/2006/relationships/slideLayout"/><Relationship Id="rId11" Target="../slideLayouts/slideLayout53.xml" Type="http://schemas.openxmlformats.org/officeDocument/2006/relationships/slideLayout"/><Relationship Id="rId5" Target="../slideLayouts/slideLayout47.xml" Type="http://schemas.openxmlformats.org/officeDocument/2006/relationships/slideLayout"/><Relationship Id="rId15" Target="../slideLayouts/slideLayout57.xml" Type="http://schemas.openxmlformats.org/officeDocument/2006/relationships/slideLayout"/><Relationship Id="rId10" Target="../slideLayouts/slideLayout52.xml" Type="http://schemas.openxmlformats.org/officeDocument/2006/relationships/slideLayout"/><Relationship Id="rId19" Target="../tags/tag87.xml" Type="http://schemas.openxmlformats.org/officeDocument/2006/relationships/tags"/><Relationship Id="rId4" Target="../slideLayouts/slideLayout46.xml" Type="http://schemas.openxmlformats.org/officeDocument/2006/relationships/slideLayout"/><Relationship Id="rId9" Target="../slideLayouts/slideLayout51.xml" Type="http://schemas.openxmlformats.org/officeDocument/2006/relationships/slideLayout"/><Relationship Id="rId14" Target="../slideLayouts/slideLayout56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57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0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Способы взрывания и средства инициирования промышленных ВВ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67578" y="4470933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9.10–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Электродетонатор мгновенного действия ЭД-8-Ж: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- гильза; 2 - заряд детонатора; 3 - двуслойная </a:t>
            </a:r>
            <a:r>
              <a:rPr lang="ru-RU" sz="1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воспламенительная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головка;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мостик; 5 - выводные провода; б - пластиковая пробка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509469"/>
            <a:ext cx="4812491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действия их следующий: электрический ток, поступающий по проводникам от источника тока к мостику накаливания, воспламеняет зажигательный состав, от пламени которого детонирует первичное инициирующее ВВ, возбуждая взрыв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электродстонатора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Серийно выпускают следующие электродетонаторы: ЭД-8-Э, ЭД-8-Ж (рис. 6.5), ЭД-8-ПМ, ЭД-1-8Т, ТЭД-2, ЭДВ-1, ЭДВ-2 (ВЭД)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ЭД-8Э -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элсктродстонатор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водостойкий,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непрсдохранитсльный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эластичным креплением мостика накаливания; ЭД-8Ж - водостойкий, непредохранительный, с жёстким креплением мостика накаливания; ЭД-КЗ-35П, ЭД-КЗ-ОП - предохранительный, повышенной мощности для шахт, опасных по газу и пыли.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Буквы означают: Э, Ж - эластичный и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жесткий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способы крепления мостика накаливания; ПМ - предохранительные мощные; Т - термостойкие.</a:t>
            </a:r>
          </a:p>
        </p:txBody>
      </p:sp>
      <p:pic>
        <p:nvPicPr>
          <p:cNvPr id="8" name="Рисунок 7" descr="Электродетонатор мгновенного действия ЭД-8-Ж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265" y="3154178"/>
            <a:ext cx="4667250" cy="6559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34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Основные вопросы теории и практики взрыва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9.1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Процесс детонации ВВ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продукты взрыва; 2 - фронт детонационной волны;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фронт расширения продуктов взрыва;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не расширившиеся газы (ρ1, T1, Р1);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5 - фронт волны разрежения; 6 - ударная волна.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755415"/>
            <a:ext cx="481249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взрыве большинства ВВ горючие элементы водорода и углерода окисляются кислородом, входящим в состав самого ВВ, в отличие, например, от процесса горения, при котором окисление происходит за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кислорода воздуха. Это обеспечивает высокую концентрацию энергии в единице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объема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ВВ. Отличительными признаками ВВ являются высокие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объемная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концентрация энергии и скорость превращения,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экзотермичность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процесса, образование газообразных продуктов и звуковой эффект.</a:t>
            </a:r>
          </a:p>
          <a:p>
            <a:pPr lvl="0" algn="just" defTabSz="914400"/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Отличительными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особенностями ударной волны являются: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среда движется вслед за фронтом ударной волны;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скорость распространения выше скорости звука в данной среде;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на фронте волны происходит скачкообразное увеличение давления, температуры и плотности;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скорость ударной волны зависит от величины давления (амплитуды) на фронте волны.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Детонационной волной называется ударная волна, проходящая по ВВ и вызывающая его детонацию. Детонация  является стационарным процессом, т.е. распространяется с постоянной амплитудой давления и скоростью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9.1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б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ris3,1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9" y="1657032"/>
            <a:ext cx="2705735" cy="270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ris3,1b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6850" y="2048192"/>
            <a:ext cx="27051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емиугольник 9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Основные вопросы теории и практики взрыва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9.2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Схема размещения заряда в шпуре: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	детонационный шнур, 2- капсюль-детонатор,    3- патрон - боевик, 4- основной заряд из 4  патронов, 5- забойка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724910"/>
            <a:ext cx="4812491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Выгорание предохранительных ВВ происходит в том случае, если взрыв происходит неполно и нарушается нормальный режим детонации в шпуровом заряде. Получается, чем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надежнее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детонация шпуровых зарядов предохранительных ВВ, тем меньше вероятность их «выгорания».</a:t>
            </a:r>
          </a:p>
          <a:p>
            <a:pPr lvl="0" algn="just" defTabSz="914400"/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Надежность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детонации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многопатронного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предохранительного ВВ (рисунок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9.2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основном определяется тремя факторами: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восприимчивостью патрона-боевика (поз.3) к импульсу капсюля детонатора (поз.2),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детонационной способностью ВВ в заряде (поз.4),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способностью передавать детонацию от патрона к патрону. </a:t>
            </a:r>
          </a:p>
        </p:txBody>
      </p:sp>
      <p:pic>
        <p:nvPicPr>
          <p:cNvPr id="10" name="Рисунок 9" descr="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3425" y="2114549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47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Основные вопросы теории и практики взрыва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9.3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Буровзрывных работ на открытых и подземных горных разработках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263519"/>
            <a:ext cx="539833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ДЕТОНАЦИЯ взрывчатых веществ — процесс химического превращения взрывчатых веществ, сопровождающийся освобождением энергии и распространяющийся по веществу в виде волны со скоростью, превышающей скорость звука в данном веществе. Химическая реакция вводится интенсивной ударной волной, образующей передний фронт волны детонации. Резкое повышение давления и температуры за фронтом ударной волны приводит к очень быстрому химическому превращению вещества в тонком слое, непосредственно прилегающем к фронту волны (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рис.9.3).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58" y="1401445"/>
            <a:ext cx="4883150" cy="3255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96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Основные вопросы теории и практики взрыва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9.4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Распределение давления в волне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294023"/>
            <a:ext cx="5398339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прошлые годы в стране были приняты меры по выявлению возможности и научному обоснованию технологий использования энергии ядерного взрыва - как одного из видов высвобождения энергии для решения крупных горно-технологических задач. При этом основные направления такой деятельности были направлены на решение следующих проблем: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определение феноменологии ядерного взрыва в условиях горной среды;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определение эффектов взаимодействия взрыва со средой, его особенности и эффективности по сравнению с химическими взрывчатыми веществами;</a:t>
            </a:r>
          </a:p>
          <a:p>
            <a:pPr lvl="0" algn="just" defTabSz="914400"/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технических и технологических направлений и схем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ядерных взрывов в горном и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горно-строительном производстве;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исследование сейсмических, механических, радиационных последствий ядерных взрывов на вмещающую среду;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разработка мер и средств обеспечения сейсмической и радиационной безопасности с обоснованием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надежности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локализации и изоляции вредных последствий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взрыва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.4)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2060575"/>
            <a:ext cx="3657600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72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Способы взрывания и средства инициирования промышленных ВВ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9.5–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детонации бризантного взрывчатого вещества: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– капсюль (инициирующее взрывчатое вещество); </a:t>
            </a:r>
            <a:endParaRPr lang="ru-RU" sz="1200" spc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65"/>
              </a:lnSpc>
            </a:pPr>
            <a:r>
              <a:rPr lang="ru-RU" sz="1200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детонатор;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основной заряд бризантного взрывчатого вещества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617190"/>
            <a:ext cx="481249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Огневое взрывание, способ взрывания посредством огнепроводного шнура и капсюля-детонатора; применяется для последовательного инициирования зарядов взрывчатых веществ (дробление фундаментов при реконструкции цехов, разделка валунов и т.п.). Для О. в. из капсюля-детонатора и отрезка огнепроводного шнура (время горения которого обеспечивает отход взрывников в укрытие) изготавливают зажигательную трубку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9.5),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зажигаемую только тлеющим фитилём, отрезком огнепроводного шнура или зажигательным патроном (одиночный заряд можно зажигать спичкой). Достоинства О. в.: простота выполнения и небольшая стоимость средств взрывания. Недостатки: невозможность взрывания одновременно большого количества зарядов, проверки приборами качества подготовки зарядов к взрыву и низкая производительность работ.</a:t>
            </a:r>
          </a:p>
        </p:txBody>
      </p:sp>
      <p:pic>
        <p:nvPicPr>
          <p:cNvPr id="8" name="Рисунок 7" descr="https://www.booksite.ru/fulltext/1/001/010/001/25088994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92" y="2657475"/>
            <a:ext cx="43243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Способы взрывания и средства инициирования промышленных ВВ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9.6–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Капсюли-детонаторы: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— гремуче-ртутно-</a:t>
            </a:r>
            <a:r>
              <a:rPr lang="ru-RU" sz="1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азидо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тетриловый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б — гремуче-ртутно-</a:t>
            </a:r>
            <a:r>
              <a:rPr lang="ru-RU" sz="1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тетриловый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401746"/>
            <a:ext cx="481249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Капсюль-детонатор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9.6)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 для возбуждения детонации ВВ при взрывных работах огневым способом. Он представляет собой открытую с одного конца медную, алюминиевую или бумажную гильзу 6, в которой запрессован заряд вторичного инициирующего ВВ 2. Заряд первичного инициирующего ВВ (гремучая ртуть 3 и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тенерес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азид свинца 5) в капсюле-детонаторе запрессован в чашечку 4 из металла (меди, алюминия), имеющую в середине отверстие диаметром 2—2,5 мм, для усиления инициирующего действия донышко капсюля-детонатора делают в виде кумулятивного углубления 1.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 применяют в горной промышленности капсюли-детонаторы в алюминиевой гильзе КД8-А, в бумажной гильзе КД8-Б и в металлической гильзе (стальной или биметаллической) КД8-С. Названия их зависят от вида инициирующих ВВ, которыми снаряжены капсюли-детонаторы;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азидо-тетриловый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гремуче-ртутно-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тетрило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вый,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азидо-тэновый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 д.</a:t>
            </a:r>
          </a:p>
        </p:txBody>
      </p:sp>
      <p:pic>
        <p:nvPicPr>
          <p:cNvPr id="7" name="Рисунок 6" descr="Капсюли-детонато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520129"/>
            <a:ext cx="3181350" cy="18327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42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Способы взрывания и средства инициирования промышленных ВВ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9.7–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Огнепроводный шнур: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— направляющая нить; 2 — порох; 3 — льняные </a:t>
            </a:r>
            <a:r>
              <a:rPr lang="ru-RU" sz="1200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оплетки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— наружная оболочка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9"/>
            <a:ext cx="4812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Огнепроводный шнур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9.7)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служит для подвода пламени к первичному заряду капсюля-детонатора. Имеет сердцевину из мелкозернистого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черного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(дымного) пороха с направляющей нитью и две-три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оплетки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хлопчатобумажных ниток, пропитанных водо- или влагонепроницаемой массой. Диаметр ОШ — 5—6 мм. Отрезок шнура длиной 60 см имеет разброс во времени горения от 60 до 70 с, скорость горения — 1 см/с. Шнуры выпускают отрезками по 10 м (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свернутыми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круги) с несколькими типами оболочек: асфальтированный ОШ-А, дважды асфальтированный ОШ-ДА и пластиковый ОШ-П.</a:t>
            </a:r>
          </a:p>
        </p:txBody>
      </p:sp>
      <p:pic>
        <p:nvPicPr>
          <p:cNvPr id="8" name="Рисунок 7" descr="Огнепроводный шну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1452562"/>
            <a:ext cx="2838450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99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Способы взрывания и средства инициирования промышленных ВВ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9.8–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 соединения </a:t>
            </a:r>
            <a:r>
              <a:rPr lang="ru-RU" sz="1200" b="1" spc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злектродепюнаторов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ts val="865"/>
              </a:lnSpc>
            </a:pP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- последовательное; б - параллельно-пучковое; в - параллельно-ступенчатое; г - параллельно-последовательное; д - последовательно-параллельное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="" xmlns:a16="http://schemas.microsoft.com/office/drawing/2014/main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509469"/>
            <a:ext cx="4812491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работах с применением электрического взрывания группы ЭД соединяют между собой последовательно, параллельно или по смешанным схемам (последовательно-параллельно).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Последовательное соединение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9.8,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состоит в том, что концы детонаторных проводников заряда ВВ соединяют между собой, а два крайних конца присоединяют к магистрали, идущей к источнику тока.</a:t>
            </a:r>
          </a:p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Параллельное соединение (см. рис,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9.8,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 в) состоит в том, что каждый концевой провод ЭД присоединяют к разным магистральным проводам. Различают параллельно-ступенчатое соединение (см. рис. 6.4, в), когда электродетонаторы постепенно присоединяют к двум параллельным проводам по ступням, и параллельно-пучковое соединение (см. 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9.8,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б), когда электродетонаторы в виде пучков присоединяют к металлическим проводам.</a:t>
            </a:r>
          </a:p>
        </p:txBody>
      </p:sp>
      <p:pic>
        <p:nvPicPr>
          <p:cNvPr id="7" name="Рисунок 6" descr="https://studme.org/htm/img/32/2354/18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509469"/>
            <a:ext cx="4781550" cy="31267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8172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6535</TotalTime>
  <Words>1310</Words>
  <Application>Microsoft Office PowerPoint</Application>
  <PresentationFormat>Произвольный</PresentationFormat>
  <Paragraphs>80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Основные вопросы теории и практики взрыва</vt:lpstr>
      <vt:lpstr>Основные вопросы теории и практики взрыва</vt:lpstr>
      <vt:lpstr>Основные вопросы теории и практики взрыва</vt:lpstr>
      <vt:lpstr>Основные вопросы теории и практики взрыва</vt:lpstr>
      <vt:lpstr>Способы взрывания и средства инициирования промышленных ВВ</vt:lpstr>
      <vt:lpstr>Способы взрывания и средства инициирования промышленных ВВ</vt:lpstr>
      <vt:lpstr>Способы взрывания и средства инициирования промышленных ВВ</vt:lpstr>
      <vt:lpstr>Способы взрывания и средства инициирования промышленных ВВ</vt:lpstr>
      <vt:lpstr>Способы взрывания и средства инициирования промышленных ВВ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286</cp:revision>
  <dcterms:created xsi:type="dcterms:W3CDTF">2021-02-16T13:18:42Z</dcterms:created>
  <dcterms:modified xsi:type="dcterms:W3CDTF">2023-11-02T06:57:47Z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779356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