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notesMaster+xml" PartName="/ppt/notesMasters/notesMaster1.xml"/>
  <Override ContentType="application/vnd.openxmlformats-officedocument.presentationml.handoutMaster+xml" PartName="/ppt/handoutMasters/handout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9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Override+xml" PartName="/ppt/theme/themeOverride1.xml"/>
  <Override ContentType="application/vnd.openxmlformats-officedocument.themeOverride+xml" PartName="/ppt/theme/themeOverride2.xml"/>
  <Override ContentType="application/vnd.openxmlformats-officedocument.themeOverride+xml" PartName="/ppt/theme/themeOverride3.xml"/>
  <Override ContentType="application/vnd.openxmlformats-officedocument.themeOverride+xml" PartName="/ppt/theme/themeOverride4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themeOverride+xml" PartName="/ppt/theme/themeOverride5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915" r:id="rId2"/>
  </p:sldMasterIdLst>
  <p:notesMasterIdLst>
    <p:notesMasterId r:id="rId29"/>
  </p:notesMasterIdLst>
  <p:handoutMasterIdLst>
    <p:handoutMasterId r:id="rId30"/>
  </p:handoutMasterIdLst>
  <p:sldIdLst>
    <p:sldId id="390" r:id="rId3"/>
    <p:sldId id="322" r:id="rId4"/>
    <p:sldId id="323" r:id="rId5"/>
    <p:sldId id="324" r:id="rId6"/>
    <p:sldId id="378" r:id="rId7"/>
    <p:sldId id="381" r:id="rId8"/>
    <p:sldId id="382" r:id="rId9"/>
    <p:sldId id="384" r:id="rId10"/>
    <p:sldId id="388" r:id="rId11"/>
    <p:sldId id="385" r:id="rId12"/>
    <p:sldId id="389" r:id="rId13"/>
    <p:sldId id="391" r:id="rId14"/>
    <p:sldId id="399" r:id="rId15"/>
    <p:sldId id="400" r:id="rId16"/>
    <p:sldId id="401" r:id="rId17"/>
    <p:sldId id="393" r:id="rId18"/>
    <p:sldId id="402" r:id="rId19"/>
    <p:sldId id="403" r:id="rId20"/>
    <p:sldId id="404" r:id="rId21"/>
    <p:sldId id="405" r:id="rId22"/>
    <p:sldId id="410" r:id="rId23"/>
    <p:sldId id="411" r:id="rId24"/>
    <p:sldId id="412" r:id="rId25"/>
    <p:sldId id="413" r:id="rId26"/>
    <p:sldId id="278" r:id="rId27"/>
    <p:sldId id="289" r:id="rId28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3399FF"/>
    <a:srgbClr val="FFC979"/>
    <a:srgbClr val="F60019"/>
    <a:srgbClr val="CC9933"/>
    <a:srgbClr val="E3F6F4"/>
    <a:srgbClr val="9F57A9"/>
    <a:srgbClr val="99B5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25" autoAdjust="0"/>
    <p:restoredTop sz="95110" autoAdjust="0"/>
  </p:normalViewPr>
  <p:slideViewPr>
    <p:cSldViewPr>
      <p:cViewPr varScale="1">
        <p:scale>
          <a:sx n="105" d="100"/>
          <a:sy n="105" d="100"/>
        </p:scale>
        <p:origin x="2112" y="3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E103B808-00AB-4E88-87AB-20169B40C95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6710B064-7C2E-4C55-ABE6-76BFE114478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71FAE35B-D4C5-41C2-82D2-B24CEC13F70A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34ADADB6-8A29-472D-97A4-A60B238166E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89202CB0-114D-4D2D-90EA-D7B3CC4EA89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E073631-6DF8-4C29-89E8-150F32E0D0A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E682790-B82B-4A8A-8036-438F5068D9A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34A21E28-8499-475B-9812-2C6E94BE4C7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C6AAAF93-EDA1-4679-A92F-DC89A0F2AA7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30C47859-F743-44CF-9642-87EF20E956F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780703C1-6FE1-49E6-9AEC-7E3E08F406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9F3F45D4-1B6C-4724-B3BF-9877095B4F5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39850" y="914400"/>
            <a:ext cx="4178300" cy="313372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45551" y="4352734"/>
            <a:ext cx="4771221" cy="415498"/>
          </a:xfrm>
        </p:spPr>
        <p:txBody>
          <a:bodyPr>
            <a:spAutoFit/>
          </a:bodyPr>
          <a:lstStyle/>
          <a:p>
            <a:pPr marL="189367" indent="-189367">
              <a:defRPr/>
            </a:pPr>
            <a:endParaRPr lang="de-DE" sz="2100">
              <a:solidFill>
                <a:srgbClr val="000000"/>
              </a:solidFill>
              <a:latin typeface="Thorndale" pitchFamily="18"/>
              <a:cs typeface="Arial Unicode MS" pitchFamily="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39850" y="914400"/>
            <a:ext cx="4178300" cy="313372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45551" y="4352734"/>
            <a:ext cx="4771221" cy="415498"/>
          </a:xfrm>
        </p:spPr>
        <p:txBody>
          <a:bodyPr>
            <a:spAutoFit/>
          </a:bodyPr>
          <a:lstStyle/>
          <a:p>
            <a:pPr marL="189367" indent="-189367">
              <a:defRPr/>
            </a:pPr>
            <a:endParaRPr lang="de-DE" sz="2100">
              <a:solidFill>
                <a:srgbClr val="000000"/>
              </a:solidFill>
              <a:latin typeface="Thorndale" pitchFamily="18"/>
              <a:cs typeface="Arial Unicode MS" pitchFamily="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2719B21-F017-4F97-A1DE-D552099E76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14BACA2-1D56-497C-A287-114321E4580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3DBC87-D46F-4887-A746-69C014F5986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0672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9683864-37EE-4BD8-9545-CE25FD6DC5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78E4F6E-699A-4B35-908F-523BB55AA8E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03F58E-9833-4C63-86BE-D8E7BA18103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82041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B8258CF-CF6E-4843-9330-444AFE62B8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E0E6DCB-8ED0-4A35-A1DA-B79E319E697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A0486B-BCC7-4530-8A12-D2090C346F5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30632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C49A6-00A4-4086-A4FC-103A7BC4F7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98EA43-39A0-4523-B248-F848945DFAA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8B5F6-E316-4746-907D-B824B18E5E4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50696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3D5B29F-F050-4C13-80EC-ECCF57122D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D93E2A9-3EBA-4BF2-918D-656FAF23BAA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C9FC-0C18-49BC-8A63-F001F30BCA6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62710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82777E2-4164-4521-8570-9DE3512A0B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6D485DE-28C4-431B-89DC-F6077AFC597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A25A8-EE84-4C46-90D4-D8D2BF06C4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47112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A9008AF-49E0-4038-A516-799C09AB92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BDE7DA2-D74B-4D0B-8146-34D35FCEF8C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57CA24-F4A1-4A3E-AB0A-B7EE30CE84F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04358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31A9E0-BABD-4D1F-916A-54B567C15F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176767-FE64-4023-8308-E95D6453864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EB723-85E1-40A2-A24F-5D2D190003E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89651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062952-7E58-4311-9B28-09BEF69301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B35AA-30DF-49DB-90AC-80633E1B3A8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A6E2DD-10B6-477A-89E2-48B4379E0CA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76786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CC3814-423B-4F3D-B03C-0C43D405C4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EC4CF30-EED5-4AAC-B49C-B38A7894D28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E20F2-5A32-430C-A9B9-5ABB9CED83E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75286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1BF3510-A7EE-42B8-81FE-91FC556D05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BA08C0F-054C-465C-97EE-7D360CE5815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0F7671-F197-44A4-A919-917FFA5FD0C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83539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F4C5A9-38CA-4E7C-A8AA-4D6096E3673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74704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F0D28F-8C29-412D-A482-9095CB5165FE}" type="datetimeFigureOut">
              <a:rPr lang="en-US" smtClean="0"/>
              <a:pPr>
                <a:defRPr/>
              </a:pPr>
              <a:t>11/1/2024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4E96B1-6860-4B15-931B-86B727DCD95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120398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6AFFF1-E713-4764-AF8D-95C1C1D73736}" type="datetimeFigureOut">
              <a:rPr lang="en-US" smtClean="0"/>
              <a:pPr>
                <a:defRPr/>
              </a:pPr>
              <a:t>11/1/2024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76BED2-4CF7-4548-A029-599A5DD53AFB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622862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5C0289-DF77-4AA6-9724-76A8FFA27583}" type="datetimeFigureOut">
              <a:rPr lang="en-US" smtClean="0"/>
              <a:pPr>
                <a:defRPr/>
              </a:pPr>
              <a:t>11/1/2024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18907F-C2A8-45A4-9E61-A5DE8F9B01D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199035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26B9E0-6DAE-4CC9-85A2-6AF5A7EF8B75}" type="datetimeFigureOut">
              <a:rPr lang="en-US" smtClean="0"/>
              <a:pPr>
                <a:defRPr/>
              </a:pPr>
              <a:t>11/1/2024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3F3EE3-3EB7-4B98-94EA-0DBB2B97B81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15064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3F29D1-D681-4129-A770-A0E93F54675E}" type="datetimeFigureOut">
              <a:rPr lang="en-US" smtClean="0"/>
              <a:pPr>
                <a:defRPr/>
              </a:pPr>
              <a:t>11/1/2024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20960B-CF35-4E12-A61F-9A0682B1E9E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159459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319A5A-0EBC-4F65-8470-7F591023D280}" type="datetimeFigureOut">
              <a:rPr lang="en-US" smtClean="0"/>
              <a:pPr>
                <a:defRPr/>
              </a:pPr>
              <a:t>11/1/2024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B717D5-E55D-4919-89C9-D0843887931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922149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2C6A49-B635-409C-9992-76A59185C7A2}" type="datetimeFigureOut">
              <a:rPr lang="en-US" smtClean="0"/>
              <a:pPr>
                <a:defRPr/>
              </a:pPr>
              <a:t>11/1/2024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006978-292E-445A-9C02-CE319FD25C6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9710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53500C-334F-40E9-B4D9-094E81C2F8D2}" type="datetimeFigureOut">
              <a:rPr lang="en-US" smtClean="0"/>
              <a:pPr>
                <a:defRPr/>
              </a:pPr>
              <a:t>11/1/2024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9A9324-6B02-41B3-8C43-30C5A39989F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911408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2E1F96-3F15-42EF-99AC-AAEFF34366C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04515684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2E1F96-3F15-42EF-99AC-AAEFF34366C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75439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2E1F96-3F15-42EF-99AC-AAEFF34366C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71617489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2E1F96-3F15-42EF-99AC-AAEFF34366C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4542133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2E1F96-3F15-42EF-99AC-AAEFF34366C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6741598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2E1F96-3F15-42EF-99AC-AAEFF34366C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6691074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41014D-A683-43C7-AAF9-8EFAF4B656F1}" type="datetimeFigureOut">
              <a:rPr lang="en-US" smtClean="0"/>
              <a:pPr>
                <a:defRPr/>
              </a:pPr>
              <a:t>11/1/2024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2EB091-3EAE-43C6-84ED-E353EAC8400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256213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8C4BAF-722D-4C5A-A43F-F78088F087F9}" type="datetimeFigureOut">
              <a:rPr lang="en-US" smtClean="0"/>
              <a:pPr>
                <a:defRPr/>
              </a:pPr>
              <a:t>11/1/2024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7995D3-7749-429F-B612-D7435AD154D8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990413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6E300C8C-8C54-4057-B6D4-483C0F6ABEA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id="{CCE6E373-BC13-4E90-B754-40B830959A1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96581-0CF2-46AD-90F8-8AA77525928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51235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6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5953970-8037-4C5D-85E4-A61056C78F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AF2F70E-F602-4DBE-877B-7FFE85E8E1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31748" name="Rectangle 4">
            <a:extLst>
              <a:ext uri="{FF2B5EF4-FFF2-40B4-BE49-F238E27FC236}">
                <a16:creationId xmlns:a16="http://schemas.microsoft.com/office/drawing/2014/main" id="{B95201F8-6029-4BF6-B36A-4CDDE931F44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id="{56134978-16F5-4E33-AB3F-EFE9DB659A5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pPr>
              <a:defRPr/>
            </a:pPr>
            <a:fld id="{B17A115C-1A5D-4404-9B55-B0A980545CD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7A115C-1A5D-4404-9B55-B0A980545CD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460504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  <p:sldLayoutId id="2147483928" r:id="rId13"/>
    <p:sldLayoutId id="2147483929" r:id="rId14"/>
    <p:sldLayoutId id="2147483930" r:id="rId15"/>
    <p:sldLayoutId id="2147483931" r:id="rId16"/>
    <p:sldLayoutId id="2147483932" r:id="rId17"/>
    <p:sldLayoutId id="2147483933" r:id="rId18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 ?><Relationships xmlns="http://schemas.openxmlformats.org/package/2006/relationships"><Relationship Id="rId3" Target="../media/image5.jpeg" Type="http://schemas.openxmlformats.org/officeDocument/2006/relationships/image"/><Relationship Id="rId2" Target="../notesSlides/notesSlide1.xml" Type="http://schemas.openxmlformats.org/officeDocument/2006/relationships/notesSlide"/><Relationship Id="rId1" Target="../slideLayouts/slideLayout18.xml" Type="http://schemas.openxmlformats.org/officeDocument/2006/relationships/slideLayout"/></Relationships>
</file>

<file path=ppt/slides/_rels/slide7.xml.rels><?xml version="1.0" encoding="UTF-8" standalone="yes" ?><Relationships xmlns="http://schemas.openxmlformats.org/package/2006/relationships"><Relationship Id="rId3" Target="../media/image6.jpeg" Type="http://schemas.openxmlformats.org/officeDocument/2006/relationships/image"/><Relationship Id="rId2" Target="../notesSlides/notesSlide2.xml" Type="http://schemas.openxmlformats.org/officeDocument/2006/relationships/notesSlide"/><Relationship Id="rId1" Target="../slideLayouts/slideLayout18.xml" Type="http://schemas.openxmlformats.org/officeDocument/2006/relationships/slideLayout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 ?><Relationships xmlns="http://schemas.openxmlformats.org/package/2006/relationships"><Relationship Id="rId3" Target="../media/image17.jpeg" Type="http://schemas.openxmlformats.org/officeDocument/2006/relationships/image"/><Relationship Id="rId2" Target="../media/image16.jpeg" Type="http://schemas.openxmlformats.org/officeDocument/2006/relationships/image"/><Relationship Id="rId1" Target="../slideLayouts/slideLayout13.xml" Type="http://schemas.openxmlformats.org/officeDocument/2006/relationships/slideLayout"/><Relationship Id="rId6" Target="../media/image20.jpeg" Type="http://schemas.openxmlformats.org/officeDocument/2006/relationships/image"/><Relationship Id="rId5" Target="../media/image19.jpeg" Type="http://schemas.openxmlformats.org/officeDocument/2006/relationships/image"/><Relationship Id="rId4" Target="../media/image18.jpeg" Type="http://schemas.openxmlformats.org/officeDocument/2006/relationships/image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 ?><Relationships xmlns="http://schemas.openxmlformats.org/package/2006/relationships"><Relationship Id="rId3" Target="../media/image26.jpeg" Type="http://schemas.openxmlformats.org/officeDocument/2006/relationships/image"/><Relationship Id="rId7" Target="../media/image30.jpeg" Type="http://schemas.openxmlformats.org/officeDocument/2006/relationships/image"/><Relationship Id="rId2" Target="../media/image25.jpeg" Type="http://schemas.openxmlformats.org/officeDocument/2006/relationships/image"/><Relationship Id="rId1" Target="../slideLayouts/slideLayout13.xml" Type="http://schemas.openxmlformats.org/officeDocument/2006/relationships/slideLayout"/><Relationship Id="rId6" Target="../media/image29.jpeg" Type="http://schemas.openxmlformats.org/officeDocument/2006/relationships/image"/><Relationship Id="rId5" Target="../media/image28.jpeg" Type="http://schemas.openxmlformats.org/officeDocument/2006/relationships/image"/><Relationship Id="rId4" Target="../media/image27.jpeg" Type="http://schemas.openxmlformats.org/officeDocument/2006/relationships/image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 ?><Relationships xmlns="http://schemas.openxmlformats.org/package/2006/relationships"><Relationship Id="rId3" Target="../media/image33.jpeg" Type="http://schemas.openxmlformats.org/officeDocument/2006/relationships/image"/><Relationship Id="rId2" Target="../media/image32.jpeg" Type="http://schemas.openxmlformats.org/officeDocument/2006/relationships/image"/><Relationship Id="rId1" Target="../slideLayouts/slideLayout18.xml" Type="http://schemas.openxmlformats.org/officeDocument/2006/relationships/slideLayout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138520" y="694178"/>
            <a:ext cx="8866960" cy="604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square">
            <a:prstTxWarp prst="textNoShape">
              <a:avLst/>
            </a:prstTxWarp>
            <a:spAutoFit/>
          </a:bodyPr>
          <a:lstStyle/>
          <a:p>
            <a:pPr algn="ctr" fontAlgn="base" indent="450850">
              <a:spcBef>
                <a:spcPct val="0"/>
              </a:spcBef>
              <a:spcAft>
                <a:spcPct val="0"/>
              </a:spcAft>
            </a:pPr>
            <a:endParaRPr b="1" dirty="0" lang="en-US" sz="30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ctr" fontAlgn="base" indent="450850">
              <a:spcBef>
                <a:spcPct val="0"/>
              </a:spcBef>
              <a:spcAft>
                <a:spcPct val="0"/>
              </a:spcAft>
            </a:pPr>
            <a:endParaRPr altLang="ru-RU" b="1" dirty="0" i="1" lang="ru-RU" sz="32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ctr" fontAlgn="base" indent="450850">
              <a:spcBef>
                <a:spcPct val="0"/>
              </a:spcBef>
              <a:spcAft>
                <a:spcPct val="0"/>
              </a:spcAft>
            </a:pPr>
            <a:r>
              <a:rPr altLang="ru-RU" b="1" dirty="0" i="1" lang="ru-RU" sz="3200">
                <a:latin charset="0" panose="020B0604020202020204" pitchFamily="34" typeface="Arial"/>
                <a:cs charset="0" panose="020B0604020202020204" pitchFamily="34" typeface="Arial"/>
              </a:rPr>
              <a:t>ЛЕКЦИЯ №7</a:t>
            </a:r>
          </a:p>
          <a:p>
            <a:pPr algn="ctr" fontAlgn="base" indent="450850">
              <a:spcBef>
                <a:spcPct val="0"/>
              </a:spcBef>
              <a:spcAft>
                <a:spcPct val="0"/>
              </a:spcAft>
            </a:pPr>
            <a:endParaRPr b="1" dirty="0" lang="ru-RU" sz="15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ctr" fontAlgn="base" indent="450850">
              <a:spcBef>
                <a:spcPct val="0"/>
              </a:spcBef>
              <a:spcAft>
                <a:spcPct val="0"/>
              </a:spcAft>
            </a:pPr>
            <a:endParaRPr b="1" dirty="0" lang="en-US" sz="15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 indent="2962275"/>
            <a:r>
              <a:rPr b="1" dirty="0" i="1" lang="ru-RU" sz="2400">
                <a:latin charset="0" panose="020B0604020202020204" pitchFamily="34" typeface="Arial"/>
                <a:cs charset="0" panose="020B0604020202020204" pitchFamily="34" typeface="Arial"/>
              </a:rPr>
              <a:t>Тема: </a:t>
            </a:r>
            <a:r>
              <a:rPr b="0" dirty="0" i="1" lang="ru-RU" sz="2200">
                <a:cs charset="0" panose="020B0604020202020204" pitchFamily="34" typeface="Arial"/>
              </a:rPr>
              <a:t>Эндогенные</a:t>
            </a:r>
            <a:r>
              <a:rPr altLang="ru-RU" b="0" dirty="0" i="1" lang="ru-RU" sz="2200">
                <a:cs charset="0" panose="020B0604020202020204" pitchFamily="34" typeface="Arial"/>
              </a:rPr>
              <a:t> процессы, м</a:t>
            </a:r>
            <a:r>
              <a:rPr b="0" dirty="0" i="1" lang="ru-RU" sz="2200">
                <a:cs charset="0" panose="020B0604020202020204" pitchFamily="34" typeface="Arial"/>
              </a:rPr>
              <a:t>агматизм</a:t>
            </a:r>
          </a:p>
          <a:p>
            <a:pPr algn="just" indent="2962275"/>
            <a:r>
              <a:rPr b="0" dirty="0" i="1" lang="ru-RU" sz="2200">
                <a:cs charset="0" panose="020B0604020202020204" pitchFamily="34" typeface="Arial"/>
              </a:rPr>
              <a:t>            и вулканизм</a:t>
            </a:r>
          </a:p>
          <a:p>
            <a:pPr algn="just" fontAlgn="base" indent="2962275">
              <a:spcBef>
                <a:spcPct val="0"/>
              </a:spcBef>
              <a:spcAft>
                <a:spcPct val="0"/>
              </a:spcAft>
            </a:pPr>
            <a:r>
              <a:rPr altLang="ru-RU" b="0" dirty="0" i="1" lang="ru-RU" sz="2200">
                <a:cs charset="0" panose="020B0604020202020204" pitchFamily="34" typeface="Arial"/>
              </a:rPr>
              <a:t> </a:t>
            </a:r>
            <a:r>
              <a:rPr b="0" dirty="0" i="1" lang="ru-RU" sz="2200">
                <a:cs charset="0" panose="020B0604020202020204" pitchFamily="34" typeface="Arial"/>
              </a:rPr>
              <a:t> </a:t>
            </a:r>
            <a:endParaRPr altLang="ru-RU" b="1" dirty="0" i="1" lang="ru-RU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fontAlgn="base" indent="2962275">
              <a:spcBef>
                <a:spcPct val="0"/>
              </a:spcBef>
              <a:spcAft>
                <a:spcPct val="0"/>
              </a:spcAft>
            </a:pPr>
            <a:r>
              <a:rPr altLang="ru-RU" b="1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Дисциплина: </a:t>
            </a:r>
            <a:r>
              <a:rPr altLang="ru-RU" b="0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Общая и историческая геология</a:t>
            </a:r>
            <a:endParaRPr b="0" dirty="0" lang="en-US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eaLnBrk="1" hangingPunct="1" indent="2962275">
              <a:lnSpc>
                <a:spcPct val="90000"/>
              </a:lnSpc>
              <a:buFontTx/>
              <a:buNone/>
            </a:pPr>
            <a:endParaRPr altLang="ru-RU" b="1" dirty="0" i="1" lang="ru-RU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eaLnBrk="1" hangingPunct="1" indent="2962275">
              <a:lnSpc>
                <a:spcPct val="90000"/>
              </a:lnSpc>
              <a:buFontTx/>
              <a:buNone/>
            </a:pPr>
            <a:r>
              <a:rPr altLang="ru-RU" b="1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Образовательная программа:</a:t>
            </a:r>
          </a:p>
          <a:p>
            <a:pPr algn="just" eaLnBrk="1" hangingPunct="1" indent="2962275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altLang="ru-RU" b="1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 </a:t>
            </a:r>
            <a:r>
              <a:rPr altLang="ru-RU" b="0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6В07201 «Геология и разведка</a:t>
            </a:r>
          </a:p>
          <a:p>
            <a:pPr algn="just" eaLnBrk="1" hangingPunct="1" indent="2962275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altLang="ru-RU" b="0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 месторождений полезных ископаемых»</a:t>
            </a:r>
          </a:p>
          <a:p>
            <a:pPr algn="just" eaLnBrk="1" hangingPunct="1" indent="2422525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endParaRPr altLang="ru-RU" dirty="0" i="1" lang="ru-RU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endParaRPr b="1" dirty="0" lang="ru-RU" sz="2000">
              <a:cs charset="0" pitchFamily="34" typeface="Arial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endParaRPr b="1" dirty="0" lang="ru-RU" sz="2000">
              <a:cs charset="0" pitchFamily="34" typeface="Arial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b="1" dirty="0" i="1" lang="ru-RU">
                <a:latin charset="0" panose="020B0604020202020204" pitchFamily="34" typeface="Arial"/>
                <a:cs charset="0" panose="020B0604020202020204" pitchFamily="34" typeface="Arial"/>
              </a:rPr>
              <a:t>Автор: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b="0" dirty="0" err="1" i="1" lang="ru-RU">
                <a:latin charset="0" panose="020B0604020202020204" pitchFamily="34" typeface="Arial"/>
                <a:cs charset="0" panose="020B0604020202020204" pitchFamily="34" typeface="Arial"/>
              </a:rPr>
              <a:t>и.о</a:t>
            </a:r>
            <a:r>
              <a:rPr b="0" dirty="0" i="1" lang="ru-RU">
                <a:latin charset="0" panose="020B0604020202020204" pitchFamily="34" typeface="Arial"/>
                <a:cs charset="0" panose="020B0604020202020204" pitchFamily="34" typeface="Arial"/>
              </a:rPr>
              <a:t>. доцента кафедры ГРМПИ,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b="0" dirty="0" i="1" lang="en-US">
                <a:latin charset="0" panose="020B0604020202020204" pitchFamily="34" typeface="Arial"/>
                <a:cs charset="0" panose="020B0604020202020204" pitchFamily="34" typeface="Arial"/>
              </a:rPr>
              <a:t>PhD </a:t>
            </a:r>
            <a:r>
              <a:rPr b="0" dirty="0" i="1" lang="ru-RU">
                <a:latin charset="0" panose="020B0604020202020204" pitchFamily="34" typeface="Arial"/>
                <a:cs charset="0" panose="020B0604020202020204" pitchFamily="34" typeface="Arial"/>
              </a:rPr>
              <a:t>Пономарева Екатерина Вадимовна</a:t>
            </a:r>
            <a:endParaRPr b="0" baseline="0" cap="none" dirty="0" i="1" kumimoji="0" lang="ru-RU" normalizeH="0" strike="noStrike" u="none">
              <a:ln>
                <a:noFill/>
              </a:ln>
              <a:effectLst/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DC314B-471F-49BF-A8BB-D45E900F7473}"/>
              </a:ext>
            </a:extLst>
          </p:cNvPr>
          <p:cNvSpPr txBox="1"/>
          <p:nvPr/>
        </p:nvSpPr>
        <p:spPr>
          <a:xfrm>
            <a:off x="1398584" y="116632"/>
            <a:ext cx="749389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  <a:t>НАО «КАРАГАНДИНСКИЙ ТЕХНИЧЕСКИЙ УНИВЕРСИТЕТ</a:t>
            </a:r>
            <a:b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</a:br>
            <a: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  <a:t>ИМЕНИ АБЫЛКАСА САГИНОВА»</a:t>
            </a:r>
            <a:b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</a:br>
            <a: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  <a:t>Кафедра «Геология и разведка месторождений полезных ископаемых»</a:t>
            </a:r>
            <a:br>
              <a:rPr altLang="ru-RU" b="1" dirty="0" i="1" lang="ru-RU" sz="2400">
                <a:latin charset="0" panose="020B0604020202020204" pitchFamily="34" typeface="Arial"/>
                <a:cs charset="0" panose="020B0604020202020204" pitchFamily="34" typeface="Arial"/>
              </a:rPr>
            </a:br>
            <a:endParaRPr dirty="0" lang="ru-RU"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04281A03-DBE8-4016-8CE9-3EFC1AA2F51B}"/>
              </a:ext>
            </a:extLst>
          </p:cNvPr>
          <p:cNvPicPr>
            <a:picLocks noChangeArrowheads="1"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19" y="68327"/>
            <a:ext cx="1193121" cy="1193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036DBDA-1CB9-4897-B672-6A119F290553}"/>
              </a:ext>
            </a:extLst>
          </p:cNvPr>
          <p:cNvPicPr>
            <a:picLocks noChangeArrowheads="1"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8" t="354"/>
          <a:stretch/>
        </p:blipFill>
        <p:spPr bwMode="auto">
          <a:xfrm>
            <a:off x="358114" y="4437113"/>
            <a:ext cx="1323975" cy="149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Геология и Земля: истории из жизни, советы, новости и юмор — Все посты,  страница 4 | Пикабу" id="1028" name="Picture 4">
            <a:extLst>
              <a:ext uri="{FF2B5EF4-FFF2-40B4-BE49-F238E27FC236}">
                <a16:creationId xmlns:a16="http://schemas.microsoft.com/office/drawing/2014/main" id="{9E8889AD-E0B6-4461-A307-88FD294E6F2E}"/>
              </a:ext>
            </a:extLst>
          </p:cNvPr>
          <p:cNvPicPr>
            <a:picLocks noChangeArrowheads="1" noChangeAspect="1"/>
          </p:cNvPicPr>
          <p:nvPr/>
        </p:nvPicPr>
        <p:blipFill rotWithShape="1"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"/>
          <a:stretch/>
        </p:blipFill>
        <p:spPr bwMode="auto">
          <a:xfrm>
            <a:off x="358114" y="1372663"/>
            <a:ext cx="2273142" cy="2978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accent1="accent1" accent2="accent2" accent3="accent3" accent4="accent4" accent5="accent5" accent6="accent6" bg1="dk1" bg2="dk2" folHlink="folHlink" hlink="hlink" tx1="lt1" tx2="lt2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b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План лекции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45720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Виды эндогенных процессов</a:t>
            </a:r>
          </a:p>
          <a:p>
            <a:pPr marL="0" indent="45720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Магматизм и вулканизм</a:t>
            </a:r>
          </a:p>
          <a:p>
            <a:pPr marL="0" lvl="0" indent="45720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Вулканические извержения</a:t>
            </a:r>
          </a:p>
          <a:p>
            <a:pPr marL="0" lvl="0" indent="457200">
              <a:buNone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Поствулканические процессы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700808"/>
            <a:ext cx="7380820" cy="4195481"/>
          </a:xfrm>
        </p:spPr>
        <p:txBody>
          <a:bodyPr>
            <a:normAutofit/>
          </a:bodyPr>
          <a:lstStyle/>
          <a:p>
            <a:pPr marL="0" indent="360000" algn="just">
              <a:spcBef>
                <a:spcPts val="0"/>
              </a:spcBef>
              <a:buNone/>
            </a:pPr>
            <a:r>
              <a:rPr lang="ru-RU" sz="24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лекции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эндогенные процессы, такие как магматизм и вулканизм;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типы вулканических извержений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и строение вулканов, продукты извержения вулкана (твердые, жидкие, газообразные), а так же поствулканические процессы.</a:t>
            </a:r>
          </a:p>
          <a:p>
            <a:pPr marL="0" indent="360000" algn="just">
              <a:spcBef>
                <a:spcPts val="0"/>
              </a:spcBef>
              <a:buNone/>
            </a:pP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0823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976664"/>
          </a:xfrm>
        </p:spPr>
        <p:txBody>
          <a:bodyPr>
            <a:noAutofit/>
          </a:bodyPr>
          <a:lstStyle/>
          <a:p>
            <a:pPr marL="0" indent="360000" algn="ctr">
              <a:spcBef>
                <a:spcPts val="0"/>
              </a:spcBef>
              <a:buNone/>
            </a:pPr>
            <a:r>
              <a:rPr lang="ru-RU" alt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и место темы лекции в дисциплине, связь с другими дисциплинами</a:t>
            </a:r>
            <a:endParaRPr lang="ru-RU" sz="2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 «Общая и историческая геология» ставит целью изучение и усвоение обучающимися комплекса теоретических и практических знаний о Земле и земной коре, как источника образования разнообразного мира минералов, горных пород и полезных ископаемых. Получение геологических знаний об истории Земли от древнейших доступных изучению этапов ее развитие до современной эпохи.</a:t>
            </a: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 знания необходимы для понимания строения и истории формирования Земли, закономерностей распределения в земной коре химических элементов и полезных ископаемых.</a:t>
            </a:r>
          </a:p>
          <a:p>
            <a:pPr marL="0" indent="360000" algn="just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эндогенных процессов, таких как магматизм и вулканизм имеет актуальное значение, так как вулканические явления оказывают существенное влияние на формирование самых разнообразных рудных и нерудных полезных ископаемых, а так же может нести опасность для человека и окружающей среды.</a:t>
            </a:r>
          </a:p>
          <a:p>
            <a:pPr marL="0" indent="360000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Знания полученные при изучении материалов данной лекции используются при изучении таких дисциплин как «Геология МПИ», «Промышленные типы МПИ», при прохождении профессиональных практик.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58670"/>
            <a:ext cx="8244916" cy="59406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indent="360000" algn="just">
              <a:defRPr/>
            </a:pP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Эндогенными (внутренними) процессами называются такие геологические процессы, происхождение которых связано с глубокими недрами Земли. Вещество земного шара развивается во всех своих частях, в том числе и в глубинных.</a:t>
            </a:r>
          </a:p>
          <a:p>
            <a:pPr lvl="0" indent="360000" algn="just">
              <a:defRPr/>
            </a:pP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недрах Земли под внешними ее оболочками происходят сложные физико-механические и физико-химические преобразования вещества, в результате которых возникают мощные силы, воздействующие на земную кору и коренным образом преобразующие последнюю. </a:t>
            </a:r>
          </a:p>
          <a:p>
            <a:pPr lvl="0" indent="360000" algn="just">
              <a:defRPr/>
            </a:pP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 преобразующие процессы называются </a:t>
            </a:r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эндогенными процессами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indent="360000" algn="ctr">
              <a:defRPr/>
            </a:pPr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эндогенных процессов</a:t>
            </a:r>
          </a:p>
          <a:p>
            <a:pPr lvl="0" indent="360000" algn="just">
              <a:defRPr/>
            </a:pPr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Вулканизм</a:t>
            </a:r>
          </a:p>
          <a:p>
            <a:pPr lvl="0" indent="360000" algn="just">
              <a:defRPr/>
            </a:pPr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Землетрясения</a:t>
            </a:r>
          </a:p>
          <a:p>
            <a:pPr lvl="0" indent="360000" algn="just">
              <a:defRPr/>
            </a:pPr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Эвстатические колебания уровня моря</a:t>
            </a:r>
          </a:p>
          <a:p>
            <a:pPr lvl="0" indent="360000" algn="just">
              <a:defRPr/>
            </a:pPr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Складчатые и разрывные деформации</a:t>
            </a:r>
          </a:p>
          <a:p>
            <a:pPr lvl="0" indent="360000" algn="just">
              <a:defRPr/>
            </a:pPr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Метаморфизм</a:t>
            </a:r>
          </a:p>
        </p:txBody>
      </p:sp>
    </p:spTree>
    <p:extLst>
      <p:ext uri="{BB962C8B-B14F-4D97-AF65-F5344CB8AC3E}">
        <p14:creationId xmlns:p14="http://schemas.microsoft.com/office/powerpoint/2010/main" val="3397122989"/>
      </p:ext>
    </p:extLst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" l="146" r="32" t="62"/>
          <a:stretch/>
        </p:blipFill>
        <p:spPr bwMode="auto">
          <a:xfrm>
            <a:off x="1079612" y="224644"/>
            <a:ext cx="7156219" cy="6261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730495"/>
      </p:ext>
    </p:extLst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3" r="222" t="84"/>
          <a:stretch/>
        </p:blipFill>
        <p:spPr bwMode="auto">
          <a:xfrm>
            <a:off x="5185083" y="1664804"/>
            <a:ext cx="3794793" cy="45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54B8CA9-7BE1-4165-871D-AB9FE5FA7EE5}"/>
              </a:ext>
            </a:extLst>
          </p:cNvPr>
          <p:cNvSpPr txBox="1"/>
          <p:nvPr/>
        </p:nvSpPr>
        <p:spPr>
          <a:xfrm>
            <a:off x="179512" y="548680"/>
            <a:ext cx="6300700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indent="182563" lvl="0">
              <a:defRPr/>
            </a:pP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Из всех видов эндогенных явлений только </a:t>
            </a:r>
          </a:p>
          <a:p>
            <a:pPr algn="just" indent="182563" lvl="0">
              <a:defRPr/>
            </a:pP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колебательные движения проявляются более</a:t>
            </a:r>
          </a:p>
          <a:p>
            <a:pPr algn="just" indent="182563" lvl="0">
              <a:defRPr/>
            </a:pP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или менее  равномерно в пределах всей земной</a:t>
            </a:r>
          </a:p>
          <a:p>
            <a:pPr algn="just" indent="182563" lvl="0">
              <a:defRPr/>
            </a:pP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коры. </a:t>
            </a:r>
          </a:p>
          <a:p>
            <a:pPr algn="just" indent="182563" lvl="0">
              <a:defRPr/>
            </a:pP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              </a:t>
            </a:r>
          </a:p>
          <a:p>
            <a:pPr algn="just" indent="182563" lvl="0">
              <a:defRPr/>
            </a:pP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Остальные явления сосредотачиваются</a:t>
            </a:r>
          </a:p>
          <a:p>
            <a:pPr algn="just" indent="182563" lvl="0">
              <a:defRPr/>
            </a:pP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главным образом в подвижных</a:t>
            </a:r>
          </a:p>
          <a:p>
            <a:pPr algn="just" indent="182563" lvl="0">
              <a:defRPr/>
            </a:pP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геосинклинальных поясах</a:t>
            </a:r>
          </a:p>
          <a:p>
            <a:pPr algn="just" indent="182563" lvl="0">
              <a:defRPr/>
            </a:pP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Земли.</a:t>
            </a:r>
          </a:p>
          <a:p>
            <a:pPr algn="just" indent="182563" lvl="0">
              <a:defRPr/>
            </a:pPr>
            <a:endParaRPr b="0" dirty="0" lang="ru-RU" sz="22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 indent="182563" lvl="0">
              <a:defRPr/>
            </a:pP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Эндогенные процессы коренным </a:t>
            </a:r>
          </a:p>
          <a:p>
            <a:pPr algn="just" indent="182563" lvl="0">
              <a:defRPr/>
            </a:pP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образом меняют характер земной </a:t>
            </a:r>
          </a:p>
          <a:p>
            <a:pPr algn="just" indent="182563" lvl="0">
              <a:defRPr/>
            </a:pP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коры и в частности, ее поверхности.</a:t>
            </a:r>
          </a:p>
          <a:p>
            <a:pPr algn="just" indent="182563" lvl="0">
              <a:defRPr/>
            </a:pPr>
            <a:endParaRPr b="0" dirty="0" lang="ru-RU" sz="22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 indent="182563" lvl="0">
              <a:defRPr/>
            </a:pP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Они приводят к созданию основных</a:t>
            </a:r>
          </a:p>
          <a:p>
            <a:pPr algn="just" indent="182563" lvl="0">
              <a:defRPr/>
            </a:pP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форм рельефа поверхности</a:t>
            </a:r>
          </a:p>
          <a:p>
            <a:pPr algn="just" indent="182563" lvl="0">
              <a:defRPr/>
            </a:pP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Земли – горных стран.</a:t>
            </a:r>
          </a:p>
        </p:txBody>
      </p:sp>
    </p:spTree>
    <p:extLst>
      <p:ext uri="{BB962C8B-B14F-4D97-AF65-F5344CB8AC3E}">
        <p14:creationId xmlns:p14="http://schemas.microsoft.com/office/powerpoint/2010/main" val="115680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3F5113-C60D-B5BA-2820-06EAAF392167}"/>
              </a:ext>
            </a:extLst>
          </p:cNvPr>
          <p:cNvSpPr txBox="1"/>
          <p:nvPr/>
        </p:nvSpPr>
        <p:spPr>
          <a:xfrm>
            <a:off x="279466" y="260648"/>
            <a:ext cx="5048618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defRPr/>
            </a:pPr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Магматизм и вулканизм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x-none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 процессы являются одними из наиболее важных эндогенных процессов,               играющих значительную роль в               формировании земной коры. </a:t>
            </a:r>
          </a:p>
          <a:p>
            <a:pPr indent="457200" algn="just">
              <a:defRPr/>
            </a:pPr>
            <a:r>
              <a:rPr lang="ru-RU" altLang="x-none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Около 95% горных пород, составляющих земную кору, обязаны своим происхождением процессам магматизма и вулканизма. </a:t>
            </a:r>
          </a:p>
          <a:p>
            <a:pPr indent="457200" algn="just">
              <a:defRPr/>
            </a:pP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Совокупность явлений, связанных с </a:t>
            </a:r>
          </a:p>
          <a:p>
            <a:pPr algn="just">
              <a:defRPr/>
            </a:pP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движением магмы к поверхности Земли, называется вулканизмом. </a:t>
            </a:r>
          </a:p>
          <a:p>
            <a:pPr indent="457200" algn="just">
              <a:defRPr/>
            </a:pP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характера движения магмы и степени ее проникновения в земную кору вулканизм может быть поверхностным (эффузивным) и глубинным (</a:t>
            </a:r>
            <a:r>
              <a:rPr lang="ru-RU" sz="2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интру-зивным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x-none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79B29EF-F453-801A-D5A8-37256FB05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7351" y="715566"/>
            <a:ext cx="3447183" cy="54268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1786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811F6F1-6E91-42AF-BBA8-9D6F961DF812}"/>
              </a:ext>
            </a:extLst>
          </p:cNvPr>
          <p:cNvSpPr txBox="1"/>
          <p:nvPr/>
        </p:nvSpPr>
        <p:spPr>
          <a:xfrm>
            <a:off x="467544" y="335845"/>
            <a:ext cx="8280920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Эффузивный вулканизм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процесс проникновения магмы в земную кору и выход ее в жидком расплавленном состоянии на поверхность Земли. </a:t>
            </a:r>
          </a:p>
          <a:p>
            <a:pPr indent="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этом, происходит резкое снижение </a:t>
            </a:r>
            <a:r>
              <a:rPr lang="ru-RU" sz="22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2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расплаве и от него отделяются растворенные </a:t>
            </a:r>
            <a:r>
              <a:rPr lang="ru-RU" sz="2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газы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 уже такой расплав называют лавой.</a:t>
            </a:r>
          </a:p>
          <a:p>
            <a:pPr indent="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Интрузивный вулканизм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процесс внедрения магмы в вышележащие толщи и ее кристаллизация в земной коре не достигая поверхности на разных глубинах. Для этого процесса характерно медленное снижение температуры и давления, кристаллизация в замкнутом пространстве</a:t>
            </a:r>
          </a:p>
          <a:p>
            <a:pPr indent="457200" algn="just">
              <a:defRPr/>
            </a:pPr>
            <a:r>
              <a:rPr lang="ru-RU" alt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Вулканизм</a:t>
            </a:r>
            <a:r>
              <a:rPr lang="ru-RU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внешнее проявление магматизма Земли, объединяющий все явления, связанные с выходом магмы на земную поверхность.</a:t>
            </a:r>
          </a:p>
          <a:p>
            <a:pPr indent="457200" algn="just">
              <a:defRPr/>
            </a:pPr>
            <a:r>
              <a:rPr lang="ru-RU" alt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Вулканизм</a:t>
            </a:r>
            <a:r>
              <a:rPr lang="ru-RU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одно из самых впечатляющих проявлений внутренней энергии Земли.</a:t>
            </a:r>
            <a:r>
              <a:rPr lang="en-US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Земля всегда была </a:t>
            </a:r>
            <a:r>
              <a:rPr lang="ru-RU" altLang="ru-RU" sz="2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магматически</a:t>
            </a:r>
            <a:r>
              <a:rPr lang="ru-RU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активна. </a:t>
            </a:r>
            <a:endParaRPr lang="ru-RU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598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5D7672-57A5-66F5-ED7B-09A96449BA80}"/>
              </a:ext>
            </a:extLst>
          </p:cNvPr>
          <p:cNvSpPr txBox="1"/>
          <p:nvPr/>
        </p:nvSpPr>
        <p:spPr>
          <a:xfrm>
            <a:off x="377534" y="335845"/>
            <a:ext cx="838893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/>
            <a:r>
              <a:rPr lang="ru-RU" alt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Вулканизм</a:t>
            </a:r>
            <a:r>
              <a:rPr lang="ru-RU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активный процесс, в его результате создаются               вулканические горы и вулканические поля и плато. За счет извержения вулканов были созданы современная атмосфера и гидросфера.</a:t>
            </a:r>
          </a:p>
          <a:p>
            <a:pPr indent="457200" algn="just"/>
            <a:endParaRPr lang="ru-RU" altLang="ru-RU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alt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Магма</a:t>
            </a:r>
            <a:r>
              <a:rPr lang="ru-RU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трехкомпонентный расплав, состоящий из жидкости, твердых кристаллов и летучих компонентов (флюидов), находящихся как в растворенном виде, так и в виде газовых пузырьков.</a:t>
            </a:r>
          </a:p>
          <a:p>
            <a:pPr indent="457200" algn="just"/>
            <a:r>
              <a:rPr lang="ru-RU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Силикатный расплав состоит из оксидов кремния, алюминия, кальция, железа, магния, титана, натрия и калия.</a:t>
            </a:r>
          </a:p>
          <a:p>
            <a:pPr indent="457200" algn="just"/>
            <a:endParaRPr lang="ru-RU" altLang="ru-RU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alt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Флюиды</a:t>
            </a:r>
            <a:r>
              <a:rPr lang="ru-RU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летучие компоненты представлены парами воды, углекислотой, водородом, серным и сернистым газами, </a:t>
            </a:r>
            <a:r>
              <a:rPr lang="ru-RU" altLang="ru-RU" sz="2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сероводродом</a:t>
            </a:r>
            <a:r>
              <a:rPr lang="ru-RU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другими газами.</a:t>
            </a:r>
          </a:p>
          <a:p>
            <a:pPr indent="457200" algn="just"/>
            <a:endParaRPr lang="ru-RU" altLang="ru-RU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охлаждении и затвердевании (кристаллизации) в магме образуются различные минералы – соли кремниевой кислоты. </a:t>
            </a:r>
          </a:p>
        </p:txBody>
      </p:sp>
    </p:spTree>
    <p:extLst>
      <p:ext uri="{BB962C8B-B14F-4D97-AF65-F5344CB8AC3E}">
        <p14:creationId xmlns:p14="http://schemas.microsoft.com/office/powerpoint/2010/main" val="2951066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5D7672-57A5-66F5-ED7B-09A96449BA80}"/>
              </a:ext>
            </a:extLst>
          </p:cNvPr>
          <p:cNvSpPr txBox="1"/>
          <p:nvPr/>
        </p:nvSpPr>
        <p:spPr>
          <a:xfrm>
            <a:off x="485546" y="584684"/>
            <a:ext cx="8172908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/>
            <a:r>
              <a:rPr lang="ru-RU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Магматическое извержение  начинается с «удаления пробки» – снятия или преодоления давления вышележащих пород. </a:t>
            </a:r>
          </a:p>
          <a:p>
            <a:pPr indent="457200" algn="just"/>
            <a:endParaRPr lang="ru-RU" altLang="ru-RU" sz="2200" b="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Любое вулканическое извержение – это процесс дегазации магмы, то есть удаление из нее летучих компонентов.</a:t>
            </a:r>
          </a:p>
          <a:p>
            <a:pPr indent="457200" algn="just"/>
            <a:endParaRPr lang="ru-RU" altLang="ru-RU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alt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Вязкость магм</a:t>
            </a:r>
            <a:r>
              <a:rPr lang="ru-RU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зависит от их химического состава и температуры.</a:t>
            </a:r>
          </a:p>
          <a:p>
            <a:pPr indent="457200" algn="just"/>
            <a:r>
              <a:rPr lang="ru-RU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Вязкость магм, находящихся при одинаковой температуре, возрастает от основных расплавов к кислым.</a:t>
            </a:r>
          </a:p>
          <a:p>
            <a:pPr indent="457200" algn="just">
              <a:defRPr/>
            </a:pPr>
            <a:endParaRPr lang="ru-RU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defRPr/>
            </a:pP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 вязкости вызван увеличением степени полимеризации расплавов по мере роста содержания </a:t>
            </a:r>
            <a:r>
              <a:rPr lang="en-US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SiO</a:t>
            </a:r>
            <a:r>
              <a:rPr lang="en-US" sz="2200" b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defRPr/>
            </a:pPr>
            <a:endParaRPr lang="ru-RU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defRPr/>
            </a:pPr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температуры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всегда ведет к понижению вязкости и повышению подвижности расплава.</a:t>
            </a:r>
            <a:endParaRPr lang="ru-RU" altLang="ru-RU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675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63497" y="463249"/>
            <a:ext cx="801700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0"/>
              </a:spcBef>
              <a:defRPr/>
            </a:pP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и скорость отделения летучих от магматического расплава определяют главные типы вулканических извержений.</a:t>
            </a:r>
          </a:p>
          <a:p>
            <a:pPr indent="457200" algn="just">
              <a:spcBef>
                <a:spcPts val="0"/>
              </a:spcBef>
              <a:defRPr/>
            </a:pP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Если магма маловязкая, подвижная, летучие отделяются спокойно. Происходит излияние лавы (эффузия) с образованием лавовых потоков.</a:t>
            </a:r>
          </a:p>
        </p:txBody>
      </p:sp>
      <p:pic>
        <p:nvPicPr>
          <p:cNvPr id="6" name="Picture 5" descr="Способы выхода лавы1">
            <a:extLst>
              <a:ext uri="{FF2B5EF4-FFF2-40B4-BE49-F238E27FC236}">
                <a16:creationId xmlns:a16="http://schemas.microsoft.com/office/drawing/2014/main" id="{13F63EEA-CB33-4DEC-AA37-E1D2DA79C3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9" y="2806647"/>
            <a:ext cx="4182732" cy="2744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Килауэа, поток лавы2">
            <a:extLst>
              <a:ext uri="{FF2B5EF4-FFF2-40B4-BE49-F238E27FC236}">
                <a16:creationId xmlns:a16="http://schemas.microsoft.com/office/drawing/2014/main" id="{47231777-D5AA-4AB0-B72A-ED6FBE25A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840" y="3717032"/>
            <a:ext cx="4315518" cy="2744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4614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31540" y="512676"/>
            <a:ext cx="8280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0"/>
              </a:spcBef>
              <a:defRPr/>
            </a:pP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Если газы отделяются быстро, то происходит</a:t>
            </a:r>
            <a:br>
              <a:rPr lang="ru-RU" alt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вскипание магматического расплава и он разрывается расширяющимися газовыми пузырьками. Происходит взрывное извержение – </a:t>
            </a:r>
            <a:r>
              <a:rPr lang="ru-RU" altLang="ru-RU" sz="23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эксплозия</a:t>
            </a:r>
            <a:r>
              <a:rPr lang="ru-RU" alt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3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4" descr="Способы выхода лавы2">
            <a:extLst>
              <a:ext uri="{FF2B5EF4-FFF2-40B4-BE49-F238E27FC236}">
                <a16:creationId xmlns:a16="http://schemas.microsoft.com/office/drawing/2014/main" id="{275C59ED-F650-4270-9C16-43328A740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08920"/>
            <a:ext cx="3442673" cy="3505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09">
            <a:extLst>
              <a:ext uri="{FF2B5EF4-FFF2-40B4-BE49-F238E27FC236}">
                <a16:creationId xmlns:a16="http://schemas.microsoft.com/office/drawing/2014/main" id="{4AF06D8F-4E28-45CB-8988-48266E7A7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964" y="2699179"/>
            <a:ext cx="4428492" cy="3505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79758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04409" y="296652"/>
            <a:ext cx="83351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0"/>
              </a:spcBef>
            </a:pP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Если магма вязкая и температура ее невысока, то расплав медленно выдавливается из жерла вулкана. Происходит его выжимание на поверхность –</a:t>
            </a:r>
            <a:r>
              <a:rPr lang="ru-RU" altLang="ru-RU" sz="23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экструзия</a:t>
            </a:r>
            <a:r>
              <a:rPr lang="ru-RU" alt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1" name="Picture 4" descr="Способы выхода лавы3">
            <a:extLst>
              <a:ext uri="{FF2B5EF4-FFF2-40B4-BE49-F238E27FC236}">
                <a16:creationId xmlns:a16="http://schemas.microsoft.com/office/drawing/2014/main" id="{9D6C0EAE-7AF7-482B-88BC-CBC64A447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98" y="1849708"/>
            <a:ext cx="3987802" cy="235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 descr="Экструзивный купол, Африка">
            <a:extLst>
              <a:ext uri="{FF2B5EF4-FFF2-40B4-BE49-F238E27FC236}">
                <a16:creationId xmlns:a16="http://schemas.microsoft.com/office/drawing/2014/main" id="{E81ABEDE-4711-438E-9ACB-F0F2ED741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926" y="4401108"/>
            <a:ext cx="3987802" cy="2017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8" descr="Безымянный, купол">
            <a:extLst>
              <a:ext uri="{FF2B5EF4-FFF2-40B4-BE49-F238E27FC236}">
                <a16:creationId xmlns:a16="http://schemas.microsoft.com/office/drawing/2014/main" id="{343923F7-5BF3-4FF3-B5F8-716E56278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102" y="1834852"/>
            <a:ext cx="4006593" cy="239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9" descr="Шивелуч, экструзивный купол">
            <a:extLst>
              <a:ext uri="{FF2B5EF4-FFF2-40B4-BE49-F238E27FC236}">
                <a16:creationId xmlns:a16="http://schemas.microsoft.com/office/drawing/2014/main" id="{D3D7DE22-9C30-43ED-B7B5-946882C78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232" y="4409161"/>
            <a:ext cx="3952332" cy="2009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29808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3549" y="95936"/>
            <a:ext cx="828092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3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Вулкан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геологическое образование над магматическим каналом или трещиной в земной коре. </a:t>
            </a:r>
            <a:r>
              <a:rPr lang="ru-RU" sz="23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Вулканология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наука о вулканах. </a:t>
            </a:r>
          </a:p>
        </p:txBody>
      </p:sp>
      <p:graphicFrame>
        <p:nvGraphicFramePr>
          <p:cNvPr id="10" name="Объект 3">
            <a:extLst>
              <a:ext uri="{FF2B5EF4-FFF2-40B4-BE49-F238E27FC236}">
                <a16:creationId xmlns:a16="http://schemas.microsoft.com/office/drawing/2014/main" id="{6627B2A2-012B-917B-1CB6-3515F27222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581804"/>
              </p:ext>
            </p:extLst>
          </p:nvPr>
        </p:nvGraphicFramePr>
        <p:xfrm>
          <a:off x="1099707" y="1220036"/>
          <a:ext cx="7088604" cy="188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4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43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8692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Типы вулканов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0723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Центральный </a:t>
                      </a:r>
                    </a:p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(над магматическим каналом)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Линейный</a:t>
                      </a:r>
                    </a:p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(над трещиной в земной коре)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8692"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А. Стратовулкан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692"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Б. Щитовой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69A2619-6068-4CD2-9047-C1F98C10E16A}"/>
              </a:ext>
            </a:extLst>
          </p:cNvPr>
          <p:cNvSpPr txBox="1"/>
          <p:nvPr/>
        </p:nvSpPr>
        <p:spPr>
          <a:xfrm>
            <a:off x="503549" y="3212976"/>
            <a:ext cx="8172907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/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Стратовулкан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вулкан центрального типа в форме конуса, образующийся из вязкой лавы.</a:t>
            </a:r>
          </a:p>
          <a:p>
            <a:pPr indent="457200" algn="just"/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Щитовой вулкан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вулкан центрального типа, покрывающий большую площадь поверхности земли, образующийся из жидкой лавы.</a:t>
            </a:r>
          </a:p>
          <a:p>
            <a:pPr indent="457200" algn="just"/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Трещинный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вулкан</a:t>
            </a:r>
            <a:r>
              <a:rPr lang="x-none" altLang="x-none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подводящий канал которого имеет </a:t>
            </a:r>
            <a:r>
              <a:rPr lang="ru-RU" altLang="x-none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 </a:t>
            </a:r>
            <a:r>
              <a:rPr lang="x-none" altLang="x-none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трещины</a:t>
            </a:r>
            <a:r>
              <a:rPr lang="ru-RU" altLang="x-none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Извержение происходит или вдоль всей трещины, или в отдельных ее участках. После излияния трещина закрывается, но часто вблизи нее возникает новая трещина, излияния наслаиваются на предыдущие.</a:t>
            </a:r>
          </a:p>
        </p:txBody>
      </p:sp>
    </p:spTree>
    <p:extLst>
      <p:ext uri="{BB962C8B-B14F-4D97-AF65-F5344CB8AC3E}">
        <p14:creationId xmlns:p14="http://schemas.microsoft.com/office/powerpoint/2010/main" val="3943065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F64B4AA-032A-FE26-5DDA-8F2FCAE14A6D}"/>
              </a:ext>
            </a:extLst>
          </p:cNvPr>
          <p:cNvSpPr txBox="1"/>
          <p:nvPr/>
        </p:nvSpPr>
        <p:spPr>
          <a:xfrm>
            <a:off x="-937" y="2712458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089BAF08-848D-CF0C-64BB-CA24E37E6D7E}"/>
              </a:ext>
            </a:extLst>
          </p:cNvPr>
          <p:cNvSpPr txBox="1">
            <a:spLocks/>
          </p:cNvSpPr>
          <p:nvPr/>
        </p:nvSpPr>
        <p:spPr>
          <a:xfrm>
            <a:off x="218139" y="4357406"/>
            <a:ext cx="5410944" cy="34496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6" indent="-342906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62" indent="-285755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20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2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3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42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49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5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6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Font typeface="Wingdings 3" charset="2"/>
              <a:buNone/>
            </a:pPr>
            <a:endParaRPr lang="ru-RU" b="1" dirty="0">
              <a:solidFill>
                <a:srgbClr val="FFC000"/>
              </a:solidFill>
            </a:endParaRPr>
          </a:p>
        </p:txBody>
      </p:sp>
      <p:pic>
        <p:nvPicPr>
          <p:cNvPr id="11" name="Picture 2" descr="http://www.basicplanet.com/wp-content/uploads/2013/05/Stratovolcano-picture.jpg">
            <a:extLst>
              <a:ext uri="{FF2B5EF4-FFF2-40B4-BE49-F238E27FC236}">
                <a16:creationId xmlns:a16="http://schemas.microsoft.com/office/drawing/2014/main" id="{E11E071B-3D42-B977-B132-FF5CA694C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41565"/>
            <a:ext cx="4247535" cy="2188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ok-t.ru/studopediaru/baza10/2043181966238.files/image010.jpg">
            <a:extLst>
              <a:ext uri="{FF2B5EF4-FFF2-40B4-BE49-F238E27FC236}">
                <a16:creationId xmlns:a16="http://schemas.microsoft.com/office/drawing/2014/main" id="{A62A5132-F5E2-457C-A4BE-B470E0C56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58720"/>
            <a:ext cx="1315339" cy="107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7">
            <a:extLst>
              <a:ext uri="{FF2B5EF4-FFF2-40B4-BE49-F238E27FC236}">
                <a16:creationId xmlns:a16="http://schemas.microsoft.com/office/drawing/2014/main" id="{A0C6F545-7975-E13F-4F11-5915C24A2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33043" y="741565"/>
            <a:ext cx="4266575" cy="2188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 descr="http://ok-t.ru/studopediaru/baza14/1007860522617.files/image006.jpg">
            <a:extLst>
              <a:ext uri="{FF2B5EF4-FFF2-40B4-BE49-F238E27FC236}">
                <a16:creationId xmlns:a16="http://schemas.microsoft.com/office/drawing/2014/main" id="{3E73DFA5-A648-B5D3-FE6D-416BF5B70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409" y="741565"/>
            <a:ext cx="1552684" cy="96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>
            <a:extLst>
              <a:ext uri="{FF2B5EF4-FFF2-40B4-BE49-F238E27FC236}">
                <a16:creationId xmlns:a16="http://schemas.microsoft.com/office/drawing/2014/main" id="{45EFDE4A-AC8D-C7D2-C56E-747A15A71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218278"/>
            <a:ext cx="4968552" cy="3271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5A2712C-3EDB-D309-1C36-7B164604A8A7}"/>
              </a:ext>
            </a:extLst>
          </p:cNvPr>
          <p:cNvSpPr txBox="1"/>
          <p:nvPr/>
        </p:nvSpPr>
        <p:spPr>
          <a:xfrm>
            <a:off x="3635896" y="3266854"/>
            <a:ext cx="15263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0" dirty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Трещинный</a:t>
            </a:r>
            <a:endParaRPr lang="x-none" sz="1600" b="0" dirty="0">
              <a:solidFill>
                <a:schemeClr val="bg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9905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6766" y="2493736"/>
            <a:ext cx="903575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разным подсчетам на Земле от 1000 до 1500 действующих вулканов.</a:t>
            </a:r>
          </a:p>
          <a:p>
            <a:pPr indent="457200" algn="just"/>
            <a:r>
              <a:rPr lang="ru-RU" altLang="x-none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graphicFrame>
        <p:nvGraphicFramePr>
          <p:cNvPr id="7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6642608"/>
              </p:ext>
            </p:extLst>
          </p:nvPr>
        </p:nvGraphicFramePr>
        <p:xfrm>
          <a:off x="1314263" y="295736"/>
          <a:ext cx="684076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212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8037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вулканов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8095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Действующие </a:t>
                      </a:r>
                    </a:p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извергавшиеся в исторический период)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Потухшие</a:t>
                      </a:r>
                    </a:p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 извергавшиеся в исторический период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037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Этна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Чимборасо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037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Ключевская Сопка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Казбек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Picture 4" descr="http://www.zadumka.org/wp-content/uploads/2014/09/%D1%81%D1%82%D1%80%D0%BE%D0%B5%D0%BD%D0%B8%D0%B5-%D0%B2%D1%83%D0%BB%D0%BA%D0%B0%D0%BD%D0%B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583" y="3037022"/>
            <a:ext cx="4174030" cy="363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13055" y="2948684"/>
            <a:ext cx="4158945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Строение вулкана</a:t>
            </a:r>
          </a:p>
          <a:p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Жерло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магматический канал, соединяющий очаг вулкана с поверхностью земли.</a:t>
            </a:r>
          </a:p>
          <a:p>
            <a:endParaRPr lang="ru-RU" sz="2200" b="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Кратер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чашеобразное углубление на вершине вулкана.</a:t>
            </a:r>
          </a:p>
          <a:p>
            <a:endParaRPr lang="ru-RU" sz="2200" b="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Кальдера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округлая впадина, образующаяся при обрушении вершины вулкана.</a:t>
            </a:r>
          </a:p>
        </p:txBody>
      </p:sp>
    </p:spTree>
    <p:extLst>
      <p:ext uri="{BB962C8B-B14F-4D97-AF65-F5344CB8AC3E}">
        <p14:creationId xmlns:p14="http://schemas.microsoft.com/office/powerpoint/2010/main" val="398316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50523" y="319624"/>
            <a:ext cx="8244916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Извержение вулкана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выход магмы на поверхность Земли.</a:t>
            </a:r>
          </a:p>
        </p:txBody>
      </p:sp>
      <p:graphicFrame>
        <p:nvGraphicFramePr>
          <p:cNvPr id="10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1735391"/>
              </p:ext>
            </p:extLst>
          </p:nvPr>
        </p:nvGraphicFramePr>
        <p:xfrm>
          <a:off x="935596" y="1107371"/>
          <a:ext cx="7474770" cy="2502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1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1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15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2035">
                <a:tc gridSpan="3">
                  <a:txBody>
                    <a:bodyPr/>
                    <a:lstStyle/>
                    <a:p>
                      <a:pPr algn="ctr"/>
                      <a:r>
                        <a:rPr lang="ru-RU" sz="2000" b="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Типы извержений вулканов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2061">
                <a:tc>
                  <a:txBody>
                    <a:bodyPr/>
                    <a:lstStyle/>
                    <a:p>
                      <a:pPr algn="ctr"/>
                      <a:r>
                        <a:rPr lang="ru-RU" sz="20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Эффузивное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Экструзивное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Эксплозивное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algn="ctr"/>
                      <a:r>
                        <a:rPr lang="ru-RU" sz="2000" b="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Спокойное</a:t>
                      </a:r>
                      <a:r>
                        <a:rPr lang="ru-RU" sz="2000" b="0" i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излияние жидкой лавы </a:t>
                      </a:r>
                      <a:r>
                        <a:rPr lang="ru-RU" sz="1800" b="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(Гавайский тип извержения)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Выдавливание вязкой магмы</a:t>
                      </a:r>
                    </a:p>
                    <a:p>
                      <a:pPr algn="ctr"/>
                      <a:r>
                        <a:rPr lang="ru-RU" sz="1800" b="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800" b="0" i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Пелейский</a:t>
                      </a:r>
                      <a:r>
                        <a:rPr lang="ru-RU" sz="1800" b="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тип извержения)</a:t>
                      </a:r>
                    </a:p>
                    <a:p>
                      <a:pPr algn="ctr"/>
                      <a:endParaRPr lang="ru-RU" sz="20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Взрывное извержение магмы, насыщенной газами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800" b="0" i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Катмайский</a:t>
                      </a:r>
                      <a:r>
                        <a:rPr lang="ru-RU" sz="1800" b="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тип извержения)</a:t>
                      </a:r>
                      <a:endParaRPr lang="ru-RU" sz="20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Picture 2" descr="http://www.mogggiiien.narod.ru/7kl/Vulkan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27" y="4293095"/>
            <a:ext cx="3291983" cy="1886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www.mogggiiien.narod.ru/7kl/Vulkan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251" y="4312630"/>
            <a:ext cx="2520279" cy="186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www.microbik.ru/dostb/%D0%A3%D1%80%D0%BE%D0%BA+%D0%92%D1%83%D0%BB%D0%BA%D0%B0%D0%BD%D1%8B%2C+%D0%B8%D0%B7%D0%B2%D0%B5%D1%80%D0%B6%D0%B5%D0%BD%D0%B8%D0%B5+%D0%B2%D1%83%D0%BB%D0%BA%D0%B0%D0%BD%D0%BE%D0%B2%2C+%D1%80%D0%B0%D1%81%D0%BF%D0%BE%D0%BB%D0%BE%D0%B6%D0%B5%D0%BD%D0%B8%D0%B5+%D0%B2%D1%83%D0%BB%D0%BA%D0%B0%D0%BD%D0%BE%D0%B2+%D0%BD%D0%B0+%D0%97%D0%B5%D0%BC%D0%BB%D0%B5.+%D0%A6%D0%B5%D0%BB%D0%B8%3A+1+%D0%9F%D0%BE%D0%B7%D0%BD%D0%B0%D0%BA%D0%BE%D0%BC%D0%B8%D1%82%D1%8C%D1%81%D1%8F+%D1%81+%D1%82%D0%B5%D1%80%D0%BC%D0%B8%D0%BD%D0%BE%D0%BB%D0%BE%D0%B3%D0%B8%D0%B5%D0%B9+%D0%B2+%D0%B2%D1%83%D0%BB%D0%BA%D0%B0%D0%BD%D0%BE%D0%BB%D0%BE%D0%B3%D0%B8%D0%B8.+2+%D0%9F%D0%BE%D0%B7%D0%BD%D0%B0%D0%BA%D0%BE%D0%BC%D0%B8%D1%82%D1%8C%D1%81%D1%8F+%D1%81%D0%BE+%D1%81%D1%82%D1%80%D0%BE%D0%B5%D0%BD%D0%B8%D0%B5%D0%BC+%D0%B2%D1%83%D0%BB%D0%BA%D0%B0%D0%BD%D0%BE%D0%B2.b/5784_html_m1942a0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676545"/>
            <a:ext cx="2188366" cy="2502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9611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5747584"/>
              </p:ext>
            </p:extLst>
          </p:nvPr>
        </p:nvGraphicFramePr>
        <p:xfrm>
          <a:off x="1331640" y="944724"/>
          <a:ext cx="6806607" cy="132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88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88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88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algn="ctr"/>
                      <a:r>
                        <a:rPr lang="ru-RU" sz="23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Продукты извержения вулканов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Твердые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Жидкие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Газообразные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3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Тефра</a:t>
                      </a:r>
                      <a:endParaRPr lang="ru-RU" sz="23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Лава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Газы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611560" y="2708920"/>
            <a:ext cx="795688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Твердые продукты извержения</a:t>
            </a:r>
          </a:p>
          <a:p>
            <a:pPr indent="457200" algn="just"/>
            <a:endParaRPr lang="ru-RU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200" b="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Тефра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совокупность твердых продуктов извержения вулкана.</a:t>
            </a:r>
          </a:p>
          <a:p>
            <a:pPr indent="457200" algn="just"/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Вулканическая бомба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крупный (&gt; 7 см) комок лавы, выброшенный из кратера.</a:t>
            </a:r>
          </a:p>
          <a:p>
            <a:pPr indent="457200" algn="just"/>
            <a:r>
              <a:rPr lang="ru-RU" sz="2200" b="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Лапилли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мелкий (&lt; 7 см) комок лавы, выброшенный из кратера.</a:t>
            </a:r>
          </a:p>
          <a:p>
            <a:pPr indent="457200" algn="just"/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Вулканический пепел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вулканические частицы размером &lt; 2 мм.</a:t>
            </a:r>
          </a:p>
        </p:txBody>
      </p:sp>
    </p:spTree>
    <p:extLst>
      <p:ext uri="{BB962C8B-B14F-4D97-AF65-F5344CB8AC3E}">
        <p14:creationId xmlns:p14="http://schemas.microsoft.com/office/powerpoint/2010/main" val="42719178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508" y="325351"/>
            <a:ext cx="7362092" cy="970049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 извержения вулкана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8056" y="1268760"/>
            <a:ext cx="8098051" cy="45753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Твердые продукты извержения</a:t>
            </a:r>
          </a:p>
          <a:p>
            <a:pPr marL="0" indent="0"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 descr="http://www.geol.msu.ru/deps/petro/images/kamch_n/e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57" y="1718711"/>
            <a:ext cx="2408128" cy="15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296" y="1718711"/>
            <a:ext cx="2566202" cy="1591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697" y="1725881"/>
            <a:ext cx="2546366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82237" y="3374649"/>
            <a:ext cx="278511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Вулканическая бомба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241296" y="3410798"/>
            <a:ext cx="24081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Лапилли</a:t>
            </a:r>
            <a:endParaRPr lang="ru-RU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81278" y="3387548"/>
            <a:ext cx="306272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Вулканический пепел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964039" y="3908992"/>
            <a:ext cx="42632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Жидкие продукты извержения</a:t>
            </a:r>
            <a:endParaRPr lang="ru-RU" b="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6" name="Picture 6" descr="http://vhmsscience.weebly.com/uploads/1/2/7/6/12762866/5387926_ori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01" y="4427260"/>
            <a:ext cx="2495168" cy="155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0" name="Picture 10" descr="http://volcano.si.edu/Photos/full/03309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1000" y="4383308"/>
            <a:ext cx="2546366" cy="1591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1" name="Picture 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487" y="4414832"/>
            <a:ext cx="2431827" cy="156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444156" y="5991218"/>
            <a:ext cx="24081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Пахоэхоэ</a:t>
            </a:r>
            <a:endParaRPr lang="ru-RU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354892" y="6016187"/>
            <a:ext cx="24081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Аа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-лава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090804" y="6000531"/>
            <a:ext cx="24081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Пиллоу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-лава</a:t>
            </a:r>
          </a:p>
        </p:txBody>
      </p:sp>
    </p:spTree>
    <p:extLst>
      <p:ext uri="{BB962C8B-B14F-4D97-AF65-F5344CB8AC3E}">
        <p14:creationId xmlns:p14="http://schemas.microsoft.com/office/powerpoint/2010/main" val="2599152608"/>
      </p:ext>
    </p:extLst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9532" y="166568"/>
            <a:ext cx="842493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b="0" dirty="0" i="1" lang="ru-RU" sz="24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Жидкие продукты извержения</a:t>
            </a:r>
          </a:p>
          <a:p>
            <a:pPr algn="just" indent="457200"/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а) </a:t>
            </a:r>
            <a:r>
              <a:rPr b="0" dirty="0" err="1" i="1" lang="ru-RU" sz="22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Пахоэхоэ</a:t>
            </a: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 – жидкая лава, при остывании скручивается в толстые «канаты».</a:t>
            </a:r>
            <a:r>
              <a:rPr altLang="ru-RU"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 </a:t>
            </a:r>
            <a:r>
              <a:rPr altLang="ru-RU" b="0" dirty="0" i="1" lang="ru-RU" sz="22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Канатные лавы</a:t>
            </a:r>
            <a:r>
              <a:rPr altLang="ru-RU"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 – поверхность потока похожа на лежащие канаты.</a:t>
            </a:r>
          </a:p>
          <a:p>
            <a:pPr algn="just" indent="457200"/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б) </a:t>
            </a:r>
            <a:r>
              <a:rPr b="0" dirty="0" err="1" i="1" lang="ru-RU" sz="22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Аа</a:t>
            </a:r>
            <a:r>
              <a:rPr b="0" dirty="0" i="1" lang="ru-RU" sz="22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-лава</a:t>
            </a: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 – вязкая лава, остывании поверхность потока покрывается остроугольными обломками с многочисленными шипами, образующимися при неоднократном дроблении твердой корки потока. </a:t>
            </a:r>
          </a:p>
          <a:p>
            <a:pPr algn="just" indent="457200"/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 в) </a:t>
            </a:r>
            <a:r>
              <a:rPr b="0" dirty="0" err="1" i="1" lang="ru-RU" sz="2200" u="sng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Пиллоу</a:t>
            </a:r>
            <a:r>
              <a:rPr b="0" dirty="0" i="1" lang="ru-RU" sz="2200" u="sng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-лава</a:t>
            </a: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 – особый тип базальтовых лавовых потоков, образующихся только в подводных условиях (сейчас в </a:t>
            </a:r>
            <a:r>
              <a:rPr b="0" dirty="0" err="1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рифтовых</a:t>
            </a: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 долинах срединно-океанских хребтов).</a:t>
            </a:r>
          </a:p>
          <a:p>
            <a:pPr algn="just" indent="457200"/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  г) </a:t>
            </a:r>
            <a:r>
              <a:rPr b="0" dirty="0" i="1" lang="ru-RU" sz="22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Глыбовые лавы</a:t>
            </a: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  – имеют еще большую вязкость. Образуют  сравнительно короткие и мощные потоки, поверхность которых покрыта коркой больших угловатых</a:t>
            </a:r>
          </a:p>
          <a:p>
            <a:pPr algn="just"/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глыб, образовавшихся при разломе</a:t>
            </a:r>
          </a:p>
          <a:p>
            <a:pPr algn="just"/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затвердевшей поверхности потока. </a:t>
            </a:r>
          </a:p>
          <a:p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д)</a:t>
            </a:r>
            <a:r>
              <a:rPr b="0" dirty="0" i="1" lang="ru-RU" sz="22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 Волосы Пеле </a:t>
            </a: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– тонкие нити стекловатой</a:t>
            </a:r>
          </a:p>
          <a:p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лавы. </a:t>
            </a:r>
          </a:p>
          <a:p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е)</a:t>
            </a:r>
            <a:r>
              <a:rPr b="0" dirty="0" i="1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 </a:t>
            </a:r>
            <a:r>
              <a:rPr b="0" dirty="0" i="1" lang="ru-RU" sz="22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Слезы Пеле </a:t>
            </a: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– застывшие капли стекловатой лавы.</a:t>
            </a:r>
            <a:endParaRPr dirty="0" lang="ru-RU" sz="2200">
              <a:latin charset="0" panose="02020603050405020304" pitchFamily="18" typeface="Times New Roman"/>
              <a:cs charset="0" panose="02020603050405020304" pitchFamily="18" typeface="Times New Roman"/>
            </a:endParaRPr>
          </a:p>
        </p:txBody>
      </p:sp>
      <p:pic>
        <p:nvPicPr>
          <p:cNvPr descr="http://cs7002.vk.me/c623423/v623423125/18915/qr_dvBhCKg4.jpg" id="6" name="Picture 5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" r="33"/>
          <a:stretch/>
        </p:blipFill>
        <p:spPr bwMode="auto">
          <a:xfrm>
            <a:off x="5616116" y="4581128"/>
            <a:ext cx="3348372" cy="171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85632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3548" y="224644"/>
            <a:ext cx="8316924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Газообразные продукты извержения</a:t>
            </a: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Водяной пар</a:t>
            </a:r>
          </a:p>
          <a:p>
            <a:pPr algn="ctr"/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Сернистый газ</a:t>
            </a:r>
          </a:p>
          <a:p>
            <a:pPr algn="ctr"/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Углекислый газ</a:t>
            </a:r>
          </a:p>
          <a:p>
            <a:pPr algn="ctr"/>
            <a:endParaRPr lang="ru-RU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Фумаролы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места выхода </a:t>
            </a:r>
          </a:p>
          <a:p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вулканических газов на поверхность </a:t>
            </a:r>
          </a:p>
          <a:p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земли.</a:t>
            </a:r>
          </a:p>
          <a:p>
            <a:endParaRPr lang="ru-RU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Сольфатары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фумаролы, из которых</a:t>
            </a:r>
          </a:p>
          <a:p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выделяется сернистый газ.</a:t>
            </a:r>
          </a:p>
          <a:p>
            <a:endParaRPr lang="ru-RU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Мофеты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фумаролы, из которых </a:t>
            </a:r>
          </a:p>
          <a:p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выделяется углекислый газ.</a:t>
            </a:r>
          </a:p>
          <a:p>
            <a:pPr algn="just"/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328" y="4337100"/>
            <a:ext cx="3379144" cy="2171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 descr="http://www.studfiles.ru/html/2706/69/html_yl_ogGVHTt.JEHn/htmlconvd-AeBkaz_html_5034a94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660" y="2024844"/>
            <a:ext cx="3380812" cy="2143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86261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1549" y="260648"/>
            <a:ext cx="8100901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Поствулканические процессы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явления, возникшие в результате вулканической активности и продолжающиеся после прекращения действия вулкана.</a:t>
            </a:r>
          </a:p>
          <a:p>
            <a:pPr indent="457200" algn="just"/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Примеры: горячие (термальные) источники, гейзеры, грязевые котлы (</a:t>
            </a:r>
            <a:r>
              <a:rPr lang="ru-RU" sz="2200" b="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сальзы</a:t>
            </a:r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indent="457200" algn="just"/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Горячие источники или термальные источники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особый источник, то есть место, где вода поднимается на поверхность земли. Температура такой воды от 20 градусов.</a:t>
            </a:r>
          </a:p>
          <a:p>
            <a:pPr indent="457200" algn="just"/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Гейзер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горячий источник,  вода которого периодически фонтанирует.</a:t>
            </a:r>
          </a:p>
          <a:p>
            <a:pPr indent="457200" algn="just"/>
            <a:r>
              <a:rPr lang="ru-RU" sz="2200" b="0" i="1" u="sng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Грязевой вулкан (котел)</a:t>
            </a:r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геологическое образование (</a:t>
            </a:r>
            <a:r>
              <a:rPr lang="ru-RU" sz="2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сальза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представляющее собой отверстие или углубление на поверхности</a:t>
            </a:r>
          </a:p>
          <a:p>
            <a:pPr algn="just"/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либо конусообразное возвышение с</a:t>
            </a:r>
          </a:p>
          <a:p>
            <a:pPr algn="just"/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кратером, </a:t>
            </a:r>
            <a:r>
              <a:rPr lang="ru-RU" sz="2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макалуба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из которого постоянно </a:t>
            </a:r>
          </a:p>
          <a:p>
            <a:pPr algn="just"/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периодически на поверхность Земли </a:t>
            </a:r>
          </a:p>
          <a:p>
            <a:pPr algn="just"/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извергаются грязевые массы и газы, часто</a:t>
            </a:r>
          </a:p>
          <a:p>
            <a:pPr algn="just"/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сопровождаемые </a:t>
            </a:r>
          </a:p>
          <a:p>
            <a:pPr algn="just"/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водой и нефтью.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4" descr="https://upload.wikimedia.org/wikipedia/commons/e/ef/Erupting_geysi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391396"/>
            <a:ext cx="3195268" cy="2305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6693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3548" y="333137"/>
            <a:ext cx="8288575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поствулканическим процессам относятся и так называемые </a:t>
            </a:r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черные курильщики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глубоководные термальные источники в </a:t>
            </a:r>
            <a:r>
              <a:rPr lang="ru-RU" sz="2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рифтовых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зонах срединно-океанических хребтов.</a:t>
            </a:r>
          </a:p>
          <a:p>
            <a:pPr indent="457200" algn="just"/>
            <a:endParaRPr lang="ru-RU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Внешне – это </a:t>
            </a:r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конические постройки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высотой в несколько десятков метров, из вершин которых выходит черный «дым».</a:t>
            </a:r>
          </a:p>
          <a:p>
            <a:pPr indent="457200" algn="just"/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Образовываются в процессе, когда морская вода, проникая в глубины рифта, нагревается  (до 400° С) от магматического очага, обогащается химическими элементами и поднимается вверх.</a:t>
            </a:r>
          </a:p>
          <a:p>
            <a:pPr indent="447675" algn="just"/>
            <a:endParaRPr lang="ru-RU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7675" algn="just"/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Соприкасаясь с океанской</a:t>
            </a:r>
          </a:p>
          <a:p>
            <a:pPr algn="just"/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водой геотермальная вода</a:t>
            </a:r>
          </a:p>
          <a:p>
            <a:pPr algn="just"/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охлаждается, из нее первыми </a:t>
            </a:r>
          </a:p>
          <a:p>
            <a:pPr algn="just"/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выпадают сульфиды </a:t>
            </a:r>
            <a:r>
              <a:rPr lang="en-US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/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окрашенные в черный цвет. Из </a:t>
            </a:r>
          </a:p>
          <a:p>
            <a:pPr algn="just"/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них образуются </a:t>
            </a:r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трубы</a:t>
            </a:r>
          </a:p>
          <a:p>
            <a:pPr algn="just"/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«курильщиков»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http://vsluh.net/uploads/posts/2017-01/org_yzcr46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1556"/>
            <a:ext cx="3960440" cy="3159733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98419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0F43466-8575-4D9F-9D64-EA9B80B9D8D3}"/>
              </a:ext>
            </a:extLst>
          </p:cNvPr>
          <p:cNvSpPr txBox="1"/>
          <p:nvPr/>
        </p:nvSpPr>
        <p:spPr>
          <a:xfrm>
            <a:off x="665566" y="476672"/>
            <a:ext cx="7812868" cy="587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0000" algn="just"/>
            <a:r>
              <a:rPr lang="ru-RU" sz="22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Вывод:</a:t>
            </a:r>
          </a:p>
          <a:p>
            <a:pPr indent="360000" algn="just"/>
            <a:r>
              <a:rPr lang="ru-RU" altLang="ru-RU" sz="22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Были изучены эндогенные процессы, такие как магматизм и вулканизм; </a:t>
            </a:r>
            <a:r>
              <a:rPr lang="ru-RU" sz="22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типы вулканических извержений</a:t>
            </a:r>
            <a:r>
              <a:rPr lang="ru-RU" altLang="ru-RU" sz="22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2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виды, строение и продукты извержения вулканов, а так же поствулканические процессы.</a:t>
            </a:r>
          </a:p>
          <a:p>
            <a:pPr indent="360000" algn="just"/>
            <a:endParaRPr lang="ru-RU" altLang="ru-RU" sz="2200" b="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ctr"/>
            <a:r>
              <a:rPr lang="ru-RU" sz="22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  <a:p>
            <a:pPr indent="360000" algn="just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2200" b="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1. Что такое эндогенные процессы?</a:t>
            </a:r>
          </a:p>
          <a:p>
            <a:pPr algn="just"/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2. Какие бывают Виды эндогенных процессов?</a:t>
            </a:r>
          </a:p>
          <a:p>
            <a:pPr algn="just"/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3. Эффузивный вулканизм ?</a:t>
            </a:r>
          </a:p>
          <a:p>
            <a:pPr algn="just"/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4. Интрузивный вулканизм</a:t>
            </a:r>
          </a:p>
          <a:p>
            <a:pPr algn="just"/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5. Как называется наука вулканах?</a:t>
            </a:r>
          </a:p>
          <a:p>
            <a:pPr algn="just"/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6. В чем разница между вулканизмом и магматизмом?</a:t>
            </a:r>
          </a:p>
          <a:p>
            <a:pPr algn="just"/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7. Какие бывают типы вулканов?</a:t>
            </a:r>
          </a:p>
          <a:p>
            <a:pPr algn="just"/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8. Какие бывают виды вулканов?</a:t>
            </a:r>
          </a:p>
          <a:p>
            <a:pPr algn="just"/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9. Какие бывают продукты извержения вулкана?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altLang="ru-KZ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поствулканические процессы?</a:t>
            </a:r>
            <a:endParaRPr 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" y="266700"/>
            <a:ext cx="8153400" cy="6324600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Общая геология: учебник /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Н.В.Короновский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Н.А.Ясаманов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М.: «Академия», 2010 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Историческая геология /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Н.В.Короновский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В.Е.Хаин,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Н.А.Ясаманов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М.: «Академия», 2011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Общая геология/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Мильничук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В.С.,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Арабаджи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М.С. – М.: Недра, Учебное пособие. – Томск: Изд-во ТПУ, 2013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Сборник задач по дисциплине «Общая и историческая геология» / Б.Д.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Билялов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А.Н.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Копобаева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КарГТУ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2013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Методические указание по курсу «Общая геология», «Элементы залегания и горный компас» / Н.А.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Беркалиев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Караганда, 2012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Методические указания для лабораторных работ №3 по дисциплине «Общая и историческая геология» Б.Д. Билялов, А.Н.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Копобаева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КарГТУ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2013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Методические указания для лабораторных работ №5-10 по дисциплине «Общая и историческая геология» / Б.Д.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Билялов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А.Н.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Копобаева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КарГТУ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2013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Интернет-ресурс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http://geo.web.ru (Информационные Интернет-ресурсы Геологического факультета МГУ)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http://www.nlr.ru (Российская национальная библиотека)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http://dic.academic.ru (Словари и энциклопедии)</a:t>
            </a:r>
          </a:p>
          <a:p>
            <a:pPr algn="just"/>
            <a:endParaRPr lang="ru-RU" sz="1600" dirty="0"/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Оформление по умолчанию">
  <a:themeElements>
    <a:clrScheme name="1_Оформление по умолчанию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3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4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5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3410</TotalTime>
  <Words>1978</Words>
  <Application>Microsoft Office PowerPoint</Application>
  <PresentationFormat>Экран (4:3)</PresentationFormat>
  <Paragraphs>230</Paragraphs>
  <Slides>26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26</vt:i4>
      </vt:variant>
    </vt:vector>
  </HeadingPairs>
  <TitlesOfParts>
    <vt:vector size="34" baseType="lpstr">
      <vt:lpstr>Arial</vt:lpstr>
      <vt:lpstr>Century Gothic</vt:lpstr>
      <vt:lpstr>Thorndale</vt:lpstr>
      <vt:lpstr>Times New Roman</vt:lpstr>
      <vt:lpstr>Wingdings 2</vt:lpstr>
      <vt:lpstr>Wingdings 3</vt:lpstr>
      <vt:lpstr>1_Оформление по умолчанию</vt:lpstr>
      <vt:lpstr>Ион</vt:lpstr>
      <vt:lpstr>Презентация PowerPoint</vt:lpstr>
      <vt:lpstr> План лекции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Продукты извержения вулкана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KRGTU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Fotostud</dc:creator>
  <cp:lastModifiedBy>Марина Пономарева</cp:lastModifiedBy>
  <cp:revision>269</cp:revision>
  <dcterms:created xsi:type="dcterms:W3CDTF">2006-06-15T07:10:32Z</dcterms:created>
  <dcterms:modified xsi:type="dcterms:W3CDTF">2024-11-01T10:48:09Z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1351575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S10.3.0</vt:lpwstr>
  </property>
</Properties>
</file>