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68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5724" y="1353211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en-US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Техногенные месторождения </a:t>
            </a:r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объект рационального природопользования</a:t>
            </a:r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48247D-0414-BECD-2E54-2BB2F3A1CC70}"/>
              </a:ext>
            </a:extLst>
          </p:cNvPr>
          <p:cNvSpPr txBox="1"/>
          <p:nvPr/>
        </p:nvSpPr>
        <p:spPr>
          <a:xfrm>
            <a:off x="379708" y="3190811"/>
            <a:ext cx="74109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минеральных ресурсов</a:t>
            </a:r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 магистрантов ОП</a:t>
            </a:r>
            <a:r>
              <a:rPr lang="e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7M07203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дело"</a:t>
            </a:r>
            <a:endParaRPr lang="ru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2002185"/>
            <a:ext cx="4004965" cy="19050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1" y="1889522"/>
            <a:ext cx="4005039" cy="190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463680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979736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проанализировать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ресурсный потенциал отходов горного производства, изучить методы их оценки, технологии переработки и мировой опыт вовлечения техногенных образований в хозяйственный оборот.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075064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2433443"/>
            <a:ext cx="17537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Классификация техногенных образований 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3086703"/>
            <a:ext cx="175372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Хвосты обогащения, вскрышные породы, шлаки металлургии, </a:t>
            </a:r>
            <a:r>
              <a:rPr lang="ru-RU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золошлаки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ТЭС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2483764" y="2075064"/>
            <a:ext cx="22954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2483765" y="2318250"/>
            <a:ext cx="1922922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2468267" y="2433443"/>
            <a:ext cx="192292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Геотехнологический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аудит техногенных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объектов </a:t>
            </a: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2483765" y="3078045"/>
            <a:ext cx="192292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Опробование, картирование, оценка запасов</a:t>
            </a: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4599796" y="2075064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4599796" y="2318250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4599796" y="2433443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Технологии </a:t>
            </a:r>
            <a:r>
              <a:rPr lang="ru-RU" sz="1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доизвлечения</a:t>
            </a: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металлов из лежалых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хвостов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4599796" y="3075349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Биовыщелачивание, гравитационная сепарация, флотация с </a:t>
            </a:r>
            <a:r>
              <a:rPr lang="ru-RU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механоактивацией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2322119"/>
            <a:ext cx="1828559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E261D490-33F7-39A5-578B-7B15AD59A000}"/>
              </a:ext>
            </a:extLst>
          </p:cNvPr>
          <p:cNvSpPr/>
          <p:nvPr/>
        </p:nvSpPr>
        <p:spPr>
          <a:xfrm>
            <a:off x="6751479" y="2072484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B2DB1B52-B6BF-3BA5-04F1-456C9B636914}"/>
              </a:ext>
            </a:extLst>
          </p:cNvPr>
          <p:cNvSpPr/>
          <p:nvPr/>
        </p:nvSpPr>
        <p:spPr>
          <a:xfrm>
            <a:off x="6751479" y="2315670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12">
            <a:extLst>
              <a:ext uri="{FF2B5EF4-FFF2-40B4-BE49-F238E27FC236}">
                <a16:creationId xmlns:a16="http://schemas.microsoft.com/office/drawing/2014/main" id="{6A2193B0-B9E7-DA71-040B-E89D29F0ED6B}"/>
              </a:ext>
            </a:extLst>
          </p:cNvPr>
          <p:cNvSpPr/>
          <p:nvPr/>
        </p:nvSpPr>
        <p:spPr>
          <a:xfrm>
            <a:off x="6751479" y="2430863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Переработка вскрышных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пород в строительные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материалы </a:t>
            </a:r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96BC2A3E-3819-D834-07D2-798A383FC3ED}"/>
              </a:ext>
            </a:extLst>
          </p:cNvPr>
          <p:cNvSpPr/>
          <p:nvPr/>
        </p:nvSpPr>
        <p:spPr>
          <a:xfrm>
            <a:off x="6751482" y="3088266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Щебень, песок, цементные смеси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618978" y="244607"/>
            <a:ext cx="79060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Классификация техногенных образований </a:t>
            </a: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B3110A-647A-E9C3-0270-E11C0CD4AC48}"/>
              </a:ext>
            </a:extLst>
          </p:cNvPr>
          <p:cNvSpPr txBox="1"/>
          <p:nvPr/>
        </p:nvSpPr>
        <p:spPr>
          <a:xfrm>
            <a:off x="4764265" y="4702398"/>
            <a:ext cx="37607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и попутные компоненты</a:t>
            </a: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3624DEBB-3AD4-8F4E-9A40-AC82D523C2F9}"/>
              </a:ext>
            </a:extLst>
          </p:cNvPr>
          <p:cNvSpPr/>
          <p:nvPr/>
        </p:nvSpPr>
        <p:spPr>
          <a:xfrm>
            <a:off x="321589" y="867787"/>
            <a:ext cx="2344119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1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Техногенные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месторождения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представляют собой скопления минеральных веществ, образовавшиеся в результате антропогенной деятельности, промышленное использование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которых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извлечение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металлов и других ценных компонентов, получение топлива и строительных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материалов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экономически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целесообразно и технически возможно.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FD815797-2D81-CB3A-F646-EB9B795675CB}"/>
              </a:ext>
            </a:extLst>
          </p:cNvPr>
          <p:cNvSpPr/>
          <p:nvPr/>
        </p:nvSpPr>
        <p:spPr>
          <a:xfrm>
            <a:off x="321589" y="2642808"/>
            <a:ext cx="2344119" cy="1076784"/>
          </a:xfrm>
          <a:prstGeom prst="roundRect">
            <a:avLst>
              <a:gd name="adj" fmla="val 4821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C2AECE99-129A-010D-8B2B-5F32C6F210AE}"/>
              </a:ext>
            </a:extLst>
          </p:cNvPr>
          <p:cNvSpPr/>
          <p:nvPr/>
        </p:nvSpPr>
        <p:spPr>
          <a:xfrm>
            <a:off x="438541" y="2774521"/>
            <a:ext cx="3581400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Масштаб ресурсного потенциала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845EA7E4-EEF2-8275-9A56-1D43C14CE996}"/>
              </a:ext>
            </a:extLst>
          </p:cNvPr>
          <p:cNvSpPr/>
          <p:nvPr/>
        </p:nvSpPr>
        <p:spPr>
          <a:xfrm>
            <a:off x="438541" y="3053797"/>
            <a:ext cx="2227167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Суммарное количество ценных компонентов в отходах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20</a:t>
            </a:r>
            <a:r>
              <a:rPr lang="ru-RU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30 лет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сопоставимо с ежегодно добываемыми рудами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BECC219A-609D-CFBE-B127-65A346DEFBEA}"/>
              </a:ext>
            </a:extLst>
          </p:cNvPr>
          <p:cNvSpPr/>
          <p:nvPr/>
        </p:nvSpPr>
        <p:spPr>
          <a:xfrm>
            <a:off x="321589" y="3825464"/>
            <a:ext cx="2344119" cy="1076784"/>
          </a:xfrm>
          <a:prstGeom prst="roundRect">
            <a:avLst>
              <a:gd name="adj" fmla="val 4821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18E80099-3EFC-4716-2362-E5BC94A2D31B}"/>
              </a:ext>
            </a:extLst>
          </p:cNvPr>
          <p:cNvSpPr/>
          <p:nvPr/>
        </p:nvSpPr>
        <p:spPr>
          <a:xfrm>
            <a:off x="477263" y="3981137"/>
            <a:ext cx="2156633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Стратегическое значение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37AF4DEB-EB1D-7429-5ABC-62C81C7ABE90}"/>
              </a:ext>
            </a:extLst>
          </p:cNvPr>
          <p:cNvSpPr/>
          <p:nvPr/>
        </p:nvSpPr>
        <p:spPr>
          <a:xfrm>
            <a:off x="477263" y="4260413"/>
            <a:ext cx="2156633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Уникальный источник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редких и рассеянных металлов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дефицитных в первичном минеральном сырье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110817A-8722-05FE-307E-EA0810103290}"/>
              </a:ext>
            </a:extLst>
          </p:cNvPr>
          <p:cNvSpPr/>
          <p:nvPr/>
        </p:nvSpPr>
        <p:spPr>
          <a:xfrm>
            <a:off x="368084" y="364167"/>
            <a:ext cx="8407831" cy="76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Libre Baskerville" pitchFamily="34" charset="-122"/>
                <a:cs typeface="Times New Roman" panose="02020603050405020304" pitchFamily="18" charset="0"/>
              </a:rPr>
              <a:t>2) Геотехнологический  аудит техногенных объектов 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Libre Baskerville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F8460B9-F703-5499-B27D-6E2ABED8E0CB}"/>
              </a:ext>
            </a:extLst>
          </p:cNvPr>
          <p:cNvSpPr/>
          <p:nvPr/>
        </p:nvSpPr>
        <p:spPr>
          <a:xfrm>
            <a:off x="603796" y="899443"/>
            <a:ext cx="8393609" cy="158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Комплексный аудит включает три основных взаимосвязанных этапа, обеспечивающих достоверную 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оценку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ресурсного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потенциала объекта.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9837000F-83C8-88F3-A9B3-F17BEAB793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96" y="1021683"/>
            <a:ext cx="7936409" cy="3130897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0F72118F-B204-9A3B-4174-5B84B241AEFD}"/>
              </a:ext>
            </a:extLst>
          </p:cNvPr>
          <p:cNvSpPr/>
          <p:nvPr/>
        </p:nvSpPr>
        <p:spPr>
          <a:xfrm>
            <a:off x="1940456" y="2106003"/>
            <a:ext cx="1374727" cy="171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Опробование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AC9808E-EF57-23D6-2478-3A231ABE570E}"/>
              </a:ext>
            </a:extLst>
          </p:cNvPr>
          <p:cNvSpPr/>
          <p:nvPr/>
        </p:nvSpPr>
        <p:spPr>
          <a:xfrm>
            <a:off x="1838426" y="2338943"/>
            <a:ext cx="1578788" cy="3007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1000"/>
              </a:lnSpc>
              <a:buNone/>
            </a:pP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Отбор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проб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лабораторный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анализ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оценка технологических свойств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A2A4F4C-DE5D-940C-9282-C95B2E55C559}"/>
              </a:ext>
            </a:extLst>
          </p:cNvPr>
          <p:cNvSpPr/>
          <p:nvPr/>
        </p:nvSpPr>
        <p:spPr>
          <a:xfrm>
            <a:off x="3903261" y="2108211"/>
            <a:ext cx="1374727" cy="171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Картирование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AE418E11-8C1D-6315-ED99-A0B138BB7A8A}"/>
              </a:ext>
            </a:extLst>
          </p:cNvPr>
          <p:cNvSpPr/>
          <p:nvPr/>
        </p:nvSpPr>
        <p:spPr>
          <a:xfrm>
            <a:off x="3801230" y="2341150"/>
            <a:ext cx="1578788" cy="3007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1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Топографическая съёмка, геологическое картирование и построение трёхмерных геолого-математических моделей  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9076CB30-8776-0E4D-F140-2BEE8AC546BF}"/>
              </a:ext>
            </a:extLst>
          </p:cNvPr>
          <p:cNvSpPr/>
          <p:nvPr/>
        </p:nvSpPr>
        <p:spPr>
          <a:xfrm>
            <a:off x="5888977" y="2106003"/>
            <a:ext cx="1374727" cy="171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Оценка запасов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6BE31529-AC8F-B06E-C44F-F50EE88356D8}"/>
              </a:ext>
            </a:extLst>
          </p:cNvPr>
          <p:cNvSpPr/>
          <p:nvPr/>
        </p:nvSpPr>
        <p:spPr>
          <a:xfrm>
            <a:off x="5786947" y="2338943"/>
            <a:ext cx="1578787" cy="3007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1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геологической изученности объекта, технологической изученности, экономической целесообразности</a:t>
            </a:r>
          </a:p>
          <a:p>
            <a:pPr marL="0" indent="0" algn="ctr">
              <a:lnSpc>
                <a:spcPct val="91000"/>
              </a:lnSpc>
              <a:buNone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89C0A615-7235-61EA-1883-9F01476AC17C}"/>
              </a:ext>
            </a:extLst>
          </p:cNvPr>
          <p:cNvSpPr/>
          <p:nvPr/>
        </p:nvSpPr>
        <p:spPr>
          <a:xfrm>
            <a:off x="622419" y="3712590"/>
            <a:ext cx="7936409" cy="3170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indent="184150" algn="just">
              <a:lnSpc>
                <a:spcPct val="117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Последовательное прохождение всех трёх этапов позволяет получить комплексную характеристику техногенного объекта, необходимую для принятия инвестиционных 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решений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indent="184150" algn="just">
              <a:lnSpc>
                <a:spcPct val="117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по оперативному изменению состояния запасов полезных ископаемых техногенных объектов представляются на государственную экспертизу.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4">
            <a:extLst>
              <a:ext uri="{FF2B5EF4-FFF2-40B4-BE49-F238E27FC236}">
                <a16:creationId xmlns:a16="http://schemas.microsoft.com/office/drawing/2014/main" id="{B4C448D4-67C5-DF7B-9351-909FA526BBAE}"/>
              </a:ext>
            </a:extLst>
          </p:cNvPr>
          <p:cNvSpPr/>
          <p:nvPr/>
        </p:nvSpPr>
        <p:spPr>
          <a:xfrm>
            <a:off x="474546" y="2688956"/>
            <a:ext cx="4001393" cy="2306522"/>
          </a:xfrm>
          <a:prstGeom prst="roundRect">
            <a:avLst>
              <a:gd name="adj" fmla="val 4472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99C7ACA-1B72-1E4D-8E95-EEDE8F772F05}"/>
              </a:ext>
            </a:extLst>
          </p:cNvPr>
          <p:cNvSpPr/>
          <p:nvPr/>
        </p:nvSpPr>
        <p:spPr>
          <a:xfrm>
            <a:off x="403131" y="356617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Libre Baskerville" pitchFamily="34" charset="-122"/>
                <a:cs typeface="Times New Roman" panose="02020603050405020304" pitchFamily="18" charset="0"/>
              </a:rPr>
              <a:t>Опробование техногенных объектов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CF5FBC3-13F9-5B56-5E67-3B45CC1919E3}"/>
              </a:ext>
            </a:extLst>
          </p:cNvPr>
          <p:cNvSpPr/>
          <p:nvPr/>
        </p:nvSpPr>
        <p:spPr>
          <a:xfrm>
            <a:off x="619933" y="800844"/>
            <a:ext cx="2503524" cy="377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15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Представительный отбор проб</a:t>
            </a:r>
            <a:endParaRPr lang="en-US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9D2A876-479E-98A0-2226-FD15B4FFDACF}"/>
              </a:ext>
            </a:extLst>
          </p:cNvPr>
          <p:cNvSpPr/>
          <p:nvPr/>
        </p:nvSpPr>
        <p:spPr>
          <a:xfrm>
            <a:off x="619933" y="1075108"/>
            <a:ext cx="2503524" cy="16908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Отбор проб из различных зон с учётом пространственной неоднородности </a:t>
            </a:r>
            <a:r>
              <a:rPr lang="en-US" sz="115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объекта</a:t>
            </a: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5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</a:t>
            </a: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глубине, площади и технологическим зонам хвостохранилища.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52E08526-18CC-76FB-2A0F-427463E09BB0}"/>
              </a:ext>
            </a:extLst>
          </p:cNvPr>
          <p:cNvSpPr/>
          <p:nvPr/>
        </p:nvSpPr>
        <p:spPr>
          <a:xfrm>
            <a:off x="3328215" y="800844"/>
            <a:ext cx="2503615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15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Лабораторный анализ</a:t>
            </a:r>
            <a:endParaRPr lang="en-US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AC86E3E-D46B-AA13-D8C1-31DFCC496715}"/>
              </a:ext>
            </a:extLst>
          </p:cNvPr>
          <p:cNvSpPr/>
          <p:nvPr/>
        </p:nvSpPr>
        <p:spPr>
          <a:xfrm>
            <a:off x="3328215" y="1080120"/>
            <a:ext cx="2503615" cy="1932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Определение содержания ценных компонентов и минерального состава с применением современных аналитических методов (ICP-MS, рентгенофазовый анализ).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AF1C8A00-A105-E0AE-02D4-36F92B116BE5}"/>
              </a:ext>
            </a:extLst>
          </p:cNvPr>
          <p:cNvSpPr/>
          <p:nvPr/>
        </p:nvSpPr>
        <p:spPr>
          <a:xfrm>
            <a:off x="6036607" y="800844"/>
            <a:ext cx="250352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15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Технологические свойства</a:t>
            </a:r>
            <a:endParaRPr lang="en-US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F0EB15EE-9698-768F-D33B-81689AD4AF47}"/>
              </a:ext>
            </a:extLst>
          </p:cNvPr>
          <p:cNvSpPr/>
          <p:nvPr/>
        </p:nvSpPr>
        <p:spPr>
          <a:xfrm>
            <a:off x="6036607" y="1080120"/>
            <a:ext cx="2503524" cy="16908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Оценка обогатимости, флотационной активности и выщелачиваемости сырья. Специальные методики для техногенных россыпей и хвостохранилищ.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">
            <a:extLst>
              <a:ext uri="{FF2B5EF4-FFF2-40B4-BE49-F238E27FC236}">
                <a16:creationId xmlns:a16="http://schemas.microsoft.com/office/drawing/2014/main" id="{6B8D6484-8EF5-3AB9-6CD5-7EA1E176A1C7}"/>
              </a:ext>
            </a:extLst>
          </p:cNvPr>
          <p:cNvSpPr/>
          <p:nvPr/>
        </p:nvSpPr>
        <p:spPr>
          <a:xfrm>
            <a:off x="603796" y="2870932"/>
            <a:ext cx="378410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Полевые работы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CB975838-5EB5-1EB8-24AD-81188E8E7A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746" y="3210408"/>
            <a:ext cx="3803154" cy="521196"/>
          </a:xfrm>
          <a:prstGeom prst="rect">
            <a:avLst/>
          </a:prstGeom>
        </p:spPr>
      </p:pic>
      <p:sp>
        <p:nvSpPr>
          <p:cNvPr id="22" name="Text 2">
            <a:extLst>
              <a:ext uri="{FF2B5EF4-FFF2-40B4-BE49-F238E27FC236}">
                <a16:creationId xmlns:a16="http://schemas.microsoft.com/office/drawing/2014/main" id="{AAD3010E-1EC6-0FB3-7101-C3E2267B611B}"/>
              </a:ext>
            </a:extLst>
          </p:cNvPr>
          <p:cNvSpPr/>
          <p:nvPr/>
        </p:nvSpPr>
        <p:spPr>
          <a:xfrm>
            <a:off x="792807" y="3229458"/>
            <a:ext cx="3595092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Топографическая съёмка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для определения границ и объёмов объекта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Image 1" descr="preencoded.png">
            <a:extLst>
              <a:ext uri="{FF2B5EF4-FFF2-40B4-BE49-F238E27FC236}">
                <a16:creationId xmlns:a16="http://schemas.microsoft.com/office/drawing/2014/main" id="{ECC3A496-FB15-ADE4-1497-F7F5CDFFF4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746" y="3840422"/>
            <a:ext cx="3803154" cy="762744"/>
          </a:xfrm>
          <a:prstGeom prst="rect">
            <a:avLst/>
          </a:prstGeom>
        </p:spPr>
      </p:pic>
      <p:sp>
        <p:nvSpPr>
          <p:cNvPr id="24" name="Text 3">
            <a:extLst>
              <a:ext uri="{FF2B5EF4-FFF2-40B4-BE49-F238E27FC236}">
                <a16:creationId xmlns:a16="http://schemas.microsoft.com/office/drawing/2014/main" id="{E508C4C7-1C2E-F982-7A72-5498E9FFA1FC}"/>
              </a:ext>
            </a:extLst>
          </p:cNvPr>
          <p:cNvSpPr/>
          <p:nvPr/>
        </p:nvSpPr>
        <p:spPr>
          <a:xfrm>
            <a:off x="792807" y="3859472"/>
            <a:ext cx="3595092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Геологическое картирование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для выделения зон с различным содержанием ценных компонентов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CE95AD08-9ED9-D091-A17B-7F03B9860B6B}"/>
              </a:ext>
            </a:extLst>
          </p:cNvPr>
          <p:cNvSpPr/>
          <p:nvPr/>
        </p:nvSpPr>
        <p:spPr>
          <a:xfrm>
            <a:off x="4652218" y="2688954"/>
            <a:ext cx="4001393" cy="2306523"/>
          </a:xfrm>
          <a:prstGeom prst="roundRect">
            <a:avLst>
              <a:gd name="adj" fmla="val 4472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A82FD670-31B3-A0D9-68E3-5D0117A25C99}"/>
              </a:ext>
            </a:extLst>
          </p:cNvPr>
          <p:cNvSpPr/>
          <p:nvPr/>
        </p:nvSpPr>
        <p:spPr>
          <a:xfrm>
            <a:off x="4803130" y="2870932"/>
            <a:ext cx="3699570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Цифровое моделирование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783AB2D5-DB3B-B37D-506F-34D9B70F714A}"/>
              </a:ext>
            </a:extLst>
          </p:cNvPr>
          <p:cNvSpPr/>
          <p:nvPr/>
        </p:nvSpPr>
        <p:spPr>
          <a:xfrm>
            <a:off x="4992142" y="3229458"/>
            <a:ext cx="3510558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Трёхмерные геолого-математические модели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запасов и ресурсов техногенного объекта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F2A2936C-2583-6672-9ACE-138BE0FCB649}"/>
              </a:ext>
            </a:extLst>
          </p:cNvPr>
          <p:cNvSpPr/>
          <p:nvPr/>
        </p:nvSpPr>
        <p:spPr>
          <a:xfrm>
            <a:off x="4992142" y="4101020"/>
            <a:ext cx="3510558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Картирование опасности объектов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для ранжирования предприятий по приоритетности переработки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1C18436F-211B-081F-E4C5-DEBA60E32CEB}"/>
              </a:ext>
            </a:extLst>
          </p:cNvPr>
          <p:cNvSpPr/>
          <p:nvPr/>
        </p:nvSpPr>
        <p:spPr>
          <a:xfrm>
            <a:off x="408300" y="2159586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Libre Baskerville" pitchFamily="34" charset="-122"/>
                <a:cs typeface="Times New Roman" panose="02020603050405020304" pitchFamily="18" charset="0"/>
              </a:rPr>
              <a:t>Картирование и моделирование</a:t>
            </a:r>
          </a:p>
        </p:txBody>
      </p:sp>
      <p:pic>
        <p:nvPicPr>
          <p:cNvPr id="36" name="Image 0" descr="preencoded.png">
            <a:extLst>
              <a:ext uri="{FF2B5EF4-FFF2-40B4-BE49-F238E27FC236}">
                <a16:creationId xmlns:a16="http://schemas.microsoft.com/office/drawing/2014/main" id="{9D73E107-0ABE-AC89-B8E9-C23F9E2127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1740" y="3196795"/>
            <a:ext cx="3803154" cy="639032"/>
          </a:xfrm>
          <a:prstGeom prst="rect">
            <a:avLst/>
          </a:prstGeom>
        </p:spPr>
      </p:pic>
      <p:pic>
        <p:nvPicPr>
          <p:cNvPr id="37" name="Image 0" descr="preencoded.png">
            <a:extLst>
              <a:ext uri="{FF2B5EF4-FFF2-40B4-BE49-F238E27FC236}">
                <a16:creationId xmlns:a16="http://schemas.microsoft.com/office/drawing/2014/main" id="{58FA63C0-4988-A345-4F89-557D715A5F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1337" y="4068721"/>
            <a:ext cx="3803154" cy="6892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56" y="240286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3)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Технологии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доизвлечения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металлов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из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лежалых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хвостов</a:t>
            </a: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 err="1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40650AE-1BEA-BEEB-8CEA-074194CC6B9B}"/>
              </a:ext>
            </a:extLst>
          </p:cNvPr>
          <p:cNvSpPr/>
          <p:nvPr/>
        </p:nvSpPr>
        <p:spPr>
          <a:xfrm>
            <a:off x="603796" y="679252"/>
            <a:ext cx="8393609" cy="90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Лежалые хвосты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обогащения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ценный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вторичный источник металлов. Выбор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технологии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зависит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от минерального состава и степени окисления хвостов.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BBA973-CCD1-E88D-F8FA-9639C0F02E30}"/>
              </a:ext>
            </a:extLst>
          </p:cNvPr>
          <p:cNvSpPr txBox="1"/>
          <p:nvPr/>
        </p:nvSpPr>
        <p:spPr>
          <a:xfrm>
            <a:off x="2691621" y="4829122"/>
            <a:ext cx="37607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переработки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3AB587-97AB-FCFD-7499-78453CFE11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2D430B-A7B9-32AB-16A3-EB88AAAF31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4375" y="136461"/>
            <a:ext cx="7715250" cy="49295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58AB7F8-EE15-7EF2-AFAC-6B33C58F233E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EE69C0-7D7B-3E33-6AC9-72A4BB22D8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4375" y="397261"/>
            <a:ext cx="7715250" cy="454238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71A8FFA7-9552-4FF1-1C4D-D90D18E9C50E}"/>
              </a:ext>
            </a:extLst>
          </p:cNvPr>
          <p:cNvSpPr/>
          <p:nvPr/>
        </p:nvSpPr>
        <p:spPr>
          <a:xfrm>
            <a:off x="674489" y="95601"/>
            <a:ext cx="7770837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4) Переработка вскрышных пород в строительные материалы 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97261"/>
            <a:ext cx="7770837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Мировой опыт переработки техногенных месторождений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A2E4D2E-D742-BA7A-5F63-D2853326486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7BA7495A-3FDD-E396-5646-8BF3248D34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7376" y="820131"/>
            <a:ext cx="2688207" cy="4241395"/>
          </a:xfrm>
          <a:prstGeom prst="rect">
            <a:avLst/>
          </a:prstGeom>
        </p:spPr>
      </p:pic>
      <p:sp>
        <p:nvSpPr>
          <p:cNvPr id="7" name="Text 1">
            <a:extLst>
              <a:ext uri="{FF2B5EF4-FFF2-40B4-BE49-F238E27FC236}">
                <a16:creationId xmlns:a16="http://schemas.microsoft.com/office/drawing/2014/main" id="{B23ECC52-C9CD-50C1-D595-C3265733545D}"/>
              </a:ext>
            </a:extLst>
          </p:cNvPr>
          <p:cNvSpPr/>
          <p:nvPr/>
        </p:nvSpPr>
        <p:spPr>
          <a:xfrm>
            <a:off x="742021" y="900595"/>
            <a:ext cx="2413991" cy="193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Казахстан (Жезказган)</a:t>
            </a:r>
            <a:endParaRPr lang="en-US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C8D891B7-AD23-B2D0-7738-D094BB23B14E}"/>
              </a:ext>
            </a:extLst>
          </p:cNvPr>
          <p:cNvSpPr/>
          <p:nvPr/>
        </p:nvSpPr>
        <p:spPr>
          <a:xfrm>
            <a:off x="479595" y="1192138"/>
            <a:ext cx="2544440" cy="3576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124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на 2025 год, в стране накоплено более 55 млрд тонн ТМО. Ежегодно этот объём увеличивается на 300-700 млн тонн.</a:t>
            </a:r>
          </a:p>
          <a:p>
            <a:pPr algn="l">
              <a:lnSpc>
                <a:spcPts val="1240"/>
              </a:lnSpc>
              <a:buSzPct val="100000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24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 перспективы: Уровень переработки техногенных образований в Казахстане составляет около 11%, в то время как в развитых странах достигает 70-80 %. </a:t>
            </a:r>
          </a:p>
          <a:p>
            <a:pPr algn="l">
              <a:lnSpc>
                <a:spcPts val="1240"/>
              </a:lnSpc>
              <a:buSzPct val="100000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24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 барьеры: В настоящее время техногенные образования одновременно классифицируются как отходы и как недра.</a:t>
            </a:r>
          </a:p>
          <a:p>
            <a:pPr algn="l">
              <a:lnSpc>
                <a:spcPts val="1240"/>
              </a:lnSpc>
              <a:buSzPct val="100000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24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проекты: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Qarmet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 10 проектов по переработке на сумму свыше $137 млн, а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ERG Recycling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перерабатывает более 1 млн тонн техногенных образований ежегодно.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EDAE9C0F-E365-28E1-8A58-E8428A489E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3394" y="820131"/>
            <a:ext cx="2688207" cy="4241395"/>
          </a:xfrm>
          <a:prstGeom prst="rect">
            <a:avLst/>
          </a:prstGeom>
        </p:spPr>
      </p:pic>
      <p:sp>
        <p:nvSpPr>
          <p:cNvPr id="19" name="Text 3">
            <a:extLst>
              <a:ext uri="{FF2B5EF4-FFF2-40B4-BE49-F238E27FC236}">
                <a16:creationId xmlns:a16="http://schemas.microsoft.com/office/drawing/2014/main" id="{6B8C27E8-D641-7206-484C-E8C031C760B2}"/>
              </a:ext>
            </a:extLst>
          </p:cNvPr>
          <p:cNvSpPr/>
          <p:nvPr/>
        </p:nvSpPr>
        <p:spPr>
          <a:xfrm>
            <a:off x="3430229" y="900595"/>
            <a:ext cx="2413991" cy="193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Россия (Норильск)</a:t>
            </a:r>
            <a:endParaRPr lang="en-US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0D1CD233-A196-B170-60A9-99EBF75F8341}"/>
              </a:ext>
            </a:extLst>
          </p:cNvPr>
          <p:cNvSpPr/>
          <p:nvPr/>
        </p:nvSpPr>
        <p:spPr>
          <a:xfrm>
            <a:off x="3430229" y="1192139"/>
            <a:ext cx="2413991" cy="3666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134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основных вида техногенных месторождений: техногенные россыпи золота, платиноидов и олова; и отвалы вскрышных пород месторождений.</a:t>
            </a:r>
          </a:p>
          <a:p>
            <a:pPr algn="l">
              <a:lnSpc>
                <a:spcPts val="1340"/>
              </a:lnSpc>
              <a:buSzPct val="100000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34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Полупромышленные испытания на лежалых хвостах в пойме р. Щучья в районе г. Норильска показали эффективность технологии центробежной сепарации с непрерывной варьируемой разгрузкой для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доизвлечения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ценных компонентов.</a:t>
            </a:r>
          </a:p>
          <a:p>
            <a:pPr algn="l">
              <a:lnSpc>
                <a:spcPts val="1340"/>
              </a:lnSpc>
              <a:buSzPct val="100000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34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Переработка лежалых хвостов: Рассмотрена возможность переработки лежалых хвостов обогащения медно-никелевых руд с извлечением цветных металлов и получением кристаллогидратов сульфата железа. </a:t>
            </a:r>
          </a:p>
        </p:txBody>
      </p:sp>
      <p:pic>
        <p:nvPicPr>
          <p:cNvPr id="24" name="Image 2" descr="preencoded.png">
            <a:extLst>
              <a:ext uri="{FF2B5EF4-FFF2-40B4-BE49-F238E27FC236}">
                <a16:creationId xmlns:a16="http://schemas.microsoft.com/office/drawing/2014/main" id="{BAB06A1D-EBE0-A9F8-0FA5-2CE60EB80E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78721" y="820131"/>
            <a:ext cx="2688208" cy="4241395"/>
          </a:xfrm>
          <a:prstGeom prst="rect">
            <a:avLst/>
          </a:prstGeom>
        </p:spPr>
      </p:pic>
      <p:sp>
        <p:nvSpPr>
          <p:cNvPr id="26" name="Text 5">
            <a:extLst>
              <a:ext uri="{FF2B5EF4-FFF2-40B4-BE49-F238E27FC236}">
                <a16:creationId xmlns:a16="http://schemas.microsoft.com/office/drawing/2014/main" id="{137AB992-8088-270C-E9B6-99524968DD4C}"/>
              </a:ext>
            </a:extLst>
          </p:cNvPr>
          <p:cNvSpPr/>
          <p:nvPr/>
        </p:nvSpPr>
        <p:spPr>
          <a:xfrm>
            <a:off x="6259842" y="890938"/>
            <a:ext cx="2413991" cy="38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Международный опыт</a:t>
            </a:r>
            <a:endParaRPr lang="en-US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FCDA1B0F-8F32-1BCA-635E-880552B4859D}"/>
              </a:ext>
            </a:extLst>
          </p:cNvPr>
          <p:cNvSpPr/>
          <p:nvPr/>
        </p:nvSpPr>
        <p:spPr>
          <a:xfrm>
            <a:off x="6231561" y="1192137"/>
            <a:ext cx="2413991" cy="3666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ts val="134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 США более 30 % меди получают из отвалов окисленных медных руд и хвостов обогащения бактериальным и кислотным выщелачиванием. В КНР налажено производство глинозёма из угольной золы ТЭЦ. В Канаде разработана малоотходная технология переработки «красных шламов» (отходы получения глинозёма из бокситов) с извлечением скандия, галлия, оксида алюминия, оксида магния, диоксида титана, редких металлов и редкоземельных элементов.</a:t>
            </a:r>
          </a:p>
          <a:p>
            <a:pPr algn="l">
              <a:lnSpc>
                <a:spcPts val="134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134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Эксперты подчёркивают, что раскрытие полного потенциала техногенных образований требует налоговых стимулов, «зелёных» инвестиций и эффективной координации науки, бизнеса и государства.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Дайте определение техногенного месторождения.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Что включает в себя геотехнологический аудит техногенных объектов? Каковы цели опробования, картирования и оценки запасов?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Опишите технологии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доизвлечения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металлов из лежалых хвостов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Как вскрышные породы перерабатываются в строительные материалы?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Каков масштаб накопления техногенных образований в Казахстане и каков текущий уровень их переработки? Какие законодательные барьеры препятствуют развитию этой отрасли?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6. Приведите примеры успешной переработки техногенных образований в России (Норильск) и в других странах.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336330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Классификация некондиционных медно-никелевых руд и техногенных образований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portal.tpu.ru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Горячев А.А., Дубровина В.Н., Невзорова Ю.В., Макаров Д.В.,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Компанченко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А.А. Комплексная переработка лежалых хвостов обогащения медно-никелевых руд с извлечением цветных металлов и получением сульфата железа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Разработка подхода к извлечению цветных металлов из лежалых медно-никелевых хвостов методом кучного выщелачивания // Экология и промышленность России. - 2025. Т. 29, № 9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Kazakhstan Eyes Industrial Revolution Through Waste Mineral Reprocessing // MINEX Eurasia, 2025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Перспективы освоения техногенных минеральных образований Казахстана //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AGMP News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Mine waste and its recycling in Kazakhstan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pure.skku.edu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1249</TotalTime>
  <Words>957</Words>
  <Application>Microsoft Macintosh PowerPoint</Application>
  <PresentationFormat>Экран (16:9)</PresentationFormat>
  <Paragraphs>109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44</cp:revision>
  <dcterms:created xsi:type="dcterms:W3CDTF">2026-05-17T11:18:59Z</dcterms:created>
  <dcterms:modified xsi:type="dcterms:W3CDTF">2026-10-13T08:41:57Z</dcterms:modified>
</cp:coreProperties>
</file>