
<file path=[Content_Types].xml><?xml version="1.0" encoding="utf-8"?>
<Types xmlns="http://schemas.openxmlformats.org/package/2006/content-types">
  <Default ContentType="image/jpeg" Extension="jpeg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presentationml.presentation.main+xml" PartName="/ppt/presentation.xml"/>
  <Override ContentType="application/vnd.openxmlformats-officedocument.presentationml.slideMaster+xml" PartName="/ppt/slideMasters/slideMaster1.xml"/>
  <Override ContentType="application/vnd.openxmlformats-officedocument.presentationml.slideMaster+xml" PartName="/ppt/slideMasters/slideMaster2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slide+xml" PartName="/ppt/slides/slide14.xml"/>
  <Override ContentType="application/vnd.openxmlformats-officedocument.presentationml.slide+xml" PartName="/ppt/slides/slide15.xml"/>
  <Override ContentType="application/vnd.openxmlformats-officedocument.presentationml.slide+xml" PartName="/ppt/slides/slide16.xml"/>
  <Override ContentType="application/vnd.openxmlformats-officedocument.presentationml.slide+xml" PartName="/ppt/slides/slide17.xml"/>
  <Override ContentType="application/vnd.openxmlformats-officedocument.presentationml.slide+xml" PartName="/ppt/slides/slide18.xml"/>
  <Override ContentType="application/vnd.openxmlformats-officedocument.presentationml.slide+xml" PartName="/ppt/slides/slide19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22.xml"/>
  <Override ContentType="application/vnd.openxmlformats-officedocument.presentationml.slide+xml" PartName="/ppt/slides/slide23.xml"/>
  <Override ContentType="application/vnd.openxmlformats-officedocument.presentationml.slide+xml" PartName="/ppt/slides/slide24.xml"/>
  <Override ContentType="application/vnd.openxmlformats-officedocument.presentationml.slide+xml" PartName="/ppt/slides/slide25.xml"/>
  <Override ContentType="application/vnd.openxmlformats-officedocument.presentationml.slide+xml" PartName="/ppt/slides/slide26.xml"/>
  <Override ContentType="application/vnd.openxmlformats-officedocument.presentationml.notesMaster+xml" PartName="/ppt/notesMasters/notesMaster1.xml"/>
  <Override ContentType="application/vnd.openxmlformats-officedocument.presentationml.handoutMaster+xml" PartName="/ppt/handoutMasters/handoutMaster1.xml"/>
  <Override ContentType="application/vnd.openxmlformats-officedocument.presentationml.presProps+xml" PartName="/ppt/presProps.xml"/>
  <Override ContentType="application/vnd.openxmlformats-officedocument.presentationml.viewProps+xml" PartName="/ppt/viewProps.xml"/>
  <Override ContentType="application/vnd.openxmlformats-officedocument.theme+xml" PartName="/ppt/theme/theme1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26.xml"/>
  <Override ContentType="application/vnd.openxmlformats-officedocument.presentationml.slideLayout+xml" PartName="/ppt/slideLayouts/slideLayout27.xml"/>
  <Override ContentType="application/vnd.openxmlformats-officedocument.presentationml.slideLayout+xml" PartName="/ppt/slideLayouts/slideLayout28.xml"/>
  <Override ContentType="application/vnd.openxmlformats-officedocument.presentationml.slideLayout+xml" PartName="/ppt/slideLayouts/slideLayout29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theme+xml" PartName="/ppt/theme/theme4.xml"/>
  <Override ContentType="application/vnd.openxmlformats-officedocument.themeOverride+xml" PartName="/ppt/theme/themeOverride1.xml"/>
  <Override ContentType="application/vnd.openxmlformats-officedocument.themeOverride+xml" PartName="/ppt/theme/themeOverride2.xml"/>
  <Override ContentType="application/vnd.openxmlformats-officedocument.themeOverride+xml" PartName="/ppt/theme/themeOverride3.xml"/>
  <Override ContentType="application/vnd.openxmlformats-officedocument.themeOverride+xml" PartName="/ppt/theme/themeOverride4.xml"/>
  <Override ContentType="application/vnd.openxmlformats-officedocument.themeOverride+xml" PartName="/ppt/theme/themeOverride5.xml"/>
  <Override ContentType="application/vnd.openxmlformats-officedocument.themeOverride+xml" PartName="/ppt/theme/themeOverride6.xml"/>
  <Override ContentType="application/vnd.openxmlformats-officedocument.themeOverride+xml" PartName="/ppt/theme/themeOverride7.xml"/>
  <Override ContentType="application/vnd.openxmlformats-officedocument.themeOverride+xml" PartName="/ppt/theme/themeOverride8.xml"/>
  <Override ContentType="application/vnd.openxmlformats-officedocument.themeOverride+xml" PartName="/ppt/theme/themeOverride9.xml"/>
  <Override ContentType="application/vnd.openxmlformats-officedocument.themeOverride+xml" PartName="/ppt/theme/themeOverride10.xml"/>
  <Override ContentType="application/vnd.openxmlformats-officedocument.themeOverride+xml" PartName="/ppt/theme/themeOverride11.xml"/>
  <Override ContentType="application/vnd.openxmlformats-officedocument.themeOverride+xml" PartName="/ppt/theme/themeOverride12.xml"/>
  <Override ContentType="application/vnd.openxmlformats-officedocument.themeOverride+xml" PartName="/ppt/theme/themeOverride13.xml"/>
  <Override ContentType="application/vnd.openxmlformats-officedocument.themeOverride+xml" PartName="/ppt/theme/themeOverride14.xml"/>
  <Override ContentType="application/vnd.openxmlformats-officedocument.themeOverride+xml" PartName="/ppt/theme/themeOverride15.xml"/>
  <Override ContentType="application/vnd.openxmlformats-officedocument.themeOverride+xml" PartName="/ppt/theme/themeOverride16.xml"/>
  <Override ContentType="application/vnd.openxmlformats-officedocument.themeOverride+xml" PartName="/ppt/theme/themeOverride17.xml"/>
  <Override ContentType="application/vnd.openxmlformats-officedocument.themeOverride+xml" PartName="/ppt/theme/themeOverride18.xml"/>
  <Override ContentType="application/vnd.openxmlformats-officedocument.themeOverride+xml" PartName="/ppt/theme/themeOverride19.xml"/>
  <Override ContentType="application/vnd.openxmlformats-officedocument.themeOverride+xml" PartName="/ppt/theme/themeOverride20.xml"/>
  <Override ContentType="application/vnd.openxmlformats-officedocument.themeOverride+xml" PartName="/ppt/theme/themeOverride21.xml"/>
  <Override ContentType="application/vnd.openxmlformats-officedocument.themeOverride+xml" PartName="/ppt/theme/themeOverride22.xml"/>
  <Override ContentType="application/vnd.openxmlformats-officedocument.themeOverride+xml" PartName="/ppt/theme/themeOverride23.xml"/>
  <Override ContentType="application/vnd.openxmlformats-officedocument.themeOverride+xml" PartName="/ppt/theme/themeOverride24.xml"/>
  <Override ContentType="application/vnd.openxmlformats-officedocument.themeOverride+xml" PartName="/ppt/theme/themeOverride25.xml"/>
  <Override ContentType="application/vnd.openxmlformats-package.core-properties+xml" PartName="/docProps/core.xml"/>
  <Override ContentType="application/vnd.openxmlformats-officedocument.extended-properties+xml" PartName="/docProps/app.xml"/>
  <Override ContentType="application/vnd.openxmlformats-officedocument.custom-properties+xml" PartName="/docProps/custom.xml"/>
</Types>
</file>

<file path=_rels/.rels><?xml version="1.0" encoding="UTF-8" standalone="yes" ?><Relationships xmlns="http://schemas.openxmlformats.org/package/2006/relationships"><Relationship Id="rId3" Target="docProps/core.xml" Type="http://schemas.openxmlformats.org/package/2006/relationships/metadata/core-properties"/><Relationship Id="rId2" Target="docProps/thumbnail.jpeg" Type="http://schemas.openxmlformats.org/package/2006/relationships/metadata/thumbnail"/><Relationship Id="rId1" Target="ppt/presentation.xml" Type="http://schemas.openxmlformats.org/officeDocument/2006/relationships/officeDocument"/><Relationship Id="rId4" Target="docProps/app.xml" Type="http://schemas.openxmlformats.org/officeDocument/2006/relationships/extended-properties"/><Relationship Id="rId5" Target="docProps/custom.xml" Type="http://schemas.openxmlformats.org/officeDocument/2006/relationships/custom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9" r:id="rId1"/>
    <p:sldMasterId id="2147483915" r:id="rId2"/>
  </p:sldMasterIdLst>
  <p:notesMasterIdLst>
    <p:notesMasterId r:id="rId29"/>
  </p:notesMasterIdLst>
  <p:handoutMasterIdLst>
    <p:handoutMasterId r:id="rId30"/>
  </p:handoutMasterIdLst>
  <p:sldIdLst>
    <p:sldId id="390" r:id="rId3"/>
    <p:sldId id="322" r:id="rId4"/>
    <p:sldId id="323" r:id="rId5"/>
    <p:sldId id="324" r:id="rId6"/>
    <p:sldId id="259" r:id="rId7"/>
    <p:sldId id="297" r:id="rId8"/>
    <p:sldId id="393" r:id="rId9"/>
    <p:sldId id="375" r:id="rId10"/>
    <p:sldId id="376" r:id="rId11"/>
    <p:sldId id="377" r:id="rId12"/>
    <p:sldId id="386" r:id="rId13"/>
    <p:sldId id="378" r:id="rId14"/>
    <p:sldId id="391" r:id="rId15"/>
    <p:sldId id="379" r:id="rId16"/>
    <p:sldId id="388" r:id="rId17"/>
    <p:sldId id="380" r:id="rId18"/>
    <p:sldId id="392" r:id="rId19"/>
    <p:sldId id="321" r:id="rId20"/>
    <p:sldId id="381" r:id="rId21"/>
    <p:sldId id="382" r:id="rId22"/>
    <p:sldId id="362" r:id="rId23"/>
    <p:sldId id="363" r:id="rId24"/>
    <p:sldId id="383" r:id="rId25"/>
    <p:sldId id="384" r:id="rId26"/>
    <p:sldId id="278" r:id="rId27"/>
    <p:sldId id="289" r:id="rId28"/>
  </p:sldIdLst>
  <p:sldSz cx="9144000" cy="6858000" type="screen4x3"/>
  <p:notesSz cx="6858000" cy="9144000"/>
  <p:defaultTextStyle>
    <a:defPPr>
      <a:defRPr lang="ru-RU"/>
    </a:defPPr>
    <a:lvl1pPr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6CC"/>
    <a:srgbClr val="3399FF"/>
    <a:srgbClr val="FFC979"/>
    <a:srgbClr val="F60019"/>
    <a:srgbClr val="CC9933"/>
    <a:srgbClr val="E3F6F4"/>
    <a:srgbClr val="9F57A9"/>
    <a:srgbClr val="99B54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725" autoAdjust="0"/>
    <p:restoredTop sz="95110" autoAdjust="0"/>
  </p:normalViewPr>
  <p:slideViewPr>
    <p:cSldViewPr>
      <p:cViewPr varScale="1">
        <p:scale>
          <a:sx n="117" d="100"/>
          <a:sy n="117" d="100"/>
        </p:scale>
        <p:origin x="1752" y="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36004" cy="36004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handoutMaster" Target="handoutMasters/handoutMaster1.xml"/><Relationship Id="rId8" Type="http://schemas.openxmlformats.org/officeDocument/2006/relationships/slide" Target="slides/slide6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>
            <a:extLst>
              <a:ext uri="{FF2B5EF4-FFF2-40B4-BE49-F238E27FC236}">
                <a16:creationId xmlns:a16="http://schemas.microsoft.com/office/drawing/2014/main" id="{E103B808-00AB-4E88-87AB-20169B40C953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 b="0"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11267" name="Rectangle 3">
            <a:extLst>
              <a:ext uri="{FF2B5EF4-FFF2-40B4-BE49-F238E27FC236}">
                <a16:creationId xmlns:a16="http://schemas.microsoft.com/office/drawing/2014/main" id="{6710B064-7C2E-4C55-ABE6-76BFE1144782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 b="0"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11268" name="Rectangle 4">
            <a:extLst>
              <a:ext uri="{FF2B5EF4-FFF2-40B4-BE49-F238E27FC236}">
                <a16:creationId xmlns:a16="http://schemas.microsoft.com/office/drawing/2014/main" id="{71FAE35B-D4C5-41C2-82D2-B24CEC13F70A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 b="0"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11269" name="Rectangle 5">
            <a:extLst>
              <a:ext uri="{FF2B5EF4-FFF2-40B4-BE49-F238E27FC236}">
                <a16:creationId xmlns:a16="http://schemas.microsoft.com/office/drawing/2014/main" id="{34ADADB6-8A29-472D-97A4-A60B238166E0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b="0"/>
            </a:lvl1pPr>
          </a:lstStyle>
          <a:p>
            <a:pPr>
              <a:defRPr/>
            </a:pPr>
            <a:fld id="{89202CB0-114D-4D2D-90EA-D7B3CC4EA89F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FE073631-6DF8-4C29-89E8-150F32E0D0A9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 b="0"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9E682790-B82B-4A8A-8036-438F5068D9A3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 b="0"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15364" name="Rectangle 4">
            <a:extLst>
              <a:ext uri="{FF2B5EF4-FFF2-40B4-BE49-F238E27FC236}">
                <a16:creationId xmlns:a16="http://schemas.microsoft.com/office/drawing/2014/main" id="{34A21E28-8499-475B-9812-2C6E94BE4C7E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3077" name="Rectangle 5">
            <a:extLst>
              <a:ext uri="{FF2B5EF4-FFF2-40B4-BE49-F238E27FC236}">
                <a16:creationId xmlns:a16="http://schemas.microsoft.com/office/drawing/2014/main" id="{C6AAAF93-EDA1-4679-A92F-DC89A0F2AA76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noProof="0"/>
              <a:t>Образец текста</a:t>
            </a:r>
          </a:p>
          <a:p>
            <a:pPr lvl="1"/>
            <a:r>
              <a:rPr lang="ru-RU" altLang="ru-RU" noProof="0"/>
              <a:t>Второй уровень</a:t>
            </a:r>
          </a:p>
          <a:p>
            <a:pPr lvl="2"/>
            <a:r>
              <a:rPr lang="ru-RU" altLang="ru-RU" noProof="0"/>
              <a:t>Третий уровень</a:t>
            </a:r>
          </a:p>
          <a:p>
            <a:pPr lvl="3"/>
            <a:r>
              <a:rPr lang="ru-RU" altLang="ru-RU" noProof="0"/>
              <a:t>Четвертый уровень</a:t>
            </a:r>
          </a:p>
          <a:p>
            <a:pPr lvl="4"/>
            <a:r>
              <a:rPr lang="ru-RU" altLang="ru-RU" noProof="0"/>
              <a:t>Пятый уровень</a:t>
            </a:r>
          </a:p>
        </p:txBody>
      </p:sp>
      <p:sp>
        <p:nvSpPr>
          <p:cNvPr id="3078" name="Rectangle 6">
            <a:extLst>
              <a:ext uri="{FF2B5EF4-FFF2-40B4-BE49-F238E27FC236}">
                <a16:creationId xmlns:a16="http://schemas.microsoft.com/office/drawing/2014/main" id="{30C47859-F743-44CF-9642-87EF20E956FB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 b="0"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3079" name="Rectangle 7">
            <a:extLst>
              <a:ext uri="{FF2B5EF4-FFF2-40B4-BE49-F238E27FC236}">
                <a16:creationId xmlns:a16="http://schemas.microsoft.com/office/drawing/2014/main" id="{780703C1-6FE1-49E6-9AEC-7E3E08F4064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b="0"/>
            </a:lvl1pPr>
          </a:lstStyle>
          <a:p>
            <a:pPr>
              <a:defRPr/>
            </a:pPr>
            <a:fld id="{9F3F45D4-1B6C-4724-B3BF-9877095B4F54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E2719B21-F017-4F97-A1DE-D552099E76A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514BACA2-1D56-497C-A287-114321E4580A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E3DBC87-D46F-4887-A746-69C014F59860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5006722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A9683864-37EE-4BD8-9545-CE25FD6DC50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E78E4F6E-699A-4B35-908F-523BB55AA8E7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003F58E-9833-4C63-86BE-D8E7BA181032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0820414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EB8258CF-CF6E-4843-9330-444AFE62B82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AE0E6DCB-8ED0-4A35-A1DA-B79E319E6979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4A0486B-BCC7-4530-8A12-D2090C346F56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6306325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BCC49A6-00A4-4086-A4FC-103A7BC4F72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E98EA43-39A0-4523-B248-F848945DFAAA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048B5F6-E316-4746-907D-B824B18E5E43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0506961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13D5B29F-F050-4C13-80EC-ECCF57122D6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AD93E2A9-3EBA-4BF2-918D-656FAF23BAAE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37C9FC-0C18-49BC-8A63-F001F30BCA64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7627103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582777E2-4164-4521-8570-9DE3512A0B4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06D485DE-28C4-431B-89DC-F6077AFC597B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2DA25A8-EE84-4C46-90D4-D8D2BF06C471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9471128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5A9008AF-49E0-4038-A516-799C09AB927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3BDE7DA2-D74B-4D0B-8146-34D35FCEF8CF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F57CA24-F4A1-4A3E-AB0A-B7EE30CE84FA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5043581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831A9E0-BABD-4D1F-916A-54B567C15FE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5176767-FE64-4023-8308-E95D6453864C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AEB723-85E1-40A2-A24F-5D2D190003E5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2896510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B062952-7E58-4311-9B28-09BEF69301E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34B35AA-30DF-49DB-90AC-80633E1B3A8B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7A6E2DD-10B6-477A-89E2-48B4379E0CAF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1767860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6ACC3814-423B-4F3D-B03C-0C43D405C42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BEC4CF30-EED5-4AAC-B49C-B38A7894D28E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02E20F2-5A32-430C-A9B9-5ABB9CED83E7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0752863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B1BF3510-A7EE-42B8-81FE-91FC556D053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6BA08C0F-054C-465C-97EE-7D360CE58155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90F7671-F197-44A4-A919-917FFA5FD0C1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18353934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66442" y="1447801"/>
            <a:ext cx="662096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6442" y="4777380"/>
            <a:ext cx="662096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alt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 altLang="ru-RU"/>
              <a:t>Экзогенные процессы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CF4C5A9-38CA-4E7C-A8AA-4D6096E36731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36747044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1F0D28F-8C29-412D-A482-9095CB5165FE}" type="datetimeFigureOut">
              <a:rPr lang="en-US" smtClean="0"/>
              <a:pPr>
                <a:defRPr/>
              </a:pPr>
              <a:t>11/1/2024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 altLang="ru-RU"/>
              <a:t>Экзогенные процессы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D4E96B1-6860-4B15-931B-86B727DCD95A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01203982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3" y="2861734"/>
            <a:ext cx="662096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442" y="4777381"/>
            <a:ext cx="662096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46AFFF1-E713-4764-AF8D-95C1C1D73736}" type="datetimeFigureOut">
              <a:rPr lang="en-US" smtClean="0"/>
              <a:pPr>
                <a:defRPr/>
              </a:pPr>
              <a:t>11/1/2024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 altLang="ru-RU"/>
              <a:t>Экзогенные процессы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376BED2-4CF7-4548-A029-599A5DD53AFB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66228622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7700" y="2060576"/>
            <a:ext cx="3298113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41975" y="2056093"/>
            <a:ext cx="3298115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65C0289-DF77-4AA6-9724-76A8FFA27583}" type="datetimeFigureOut">
              <a:rPr lang="en-US" smtClean="0"/>
              <a:pPr>
                <a:defRPr/>
              </a:pPr>
              <a:t>11/1/2024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 altLang="ru-RU"/>
              <a:t>Экзогенные процессы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218907F-C2A8-45A4-9E61-A5DE8F9B01D5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81990359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7700" y="1905000"/>
            <a:ext cx="329811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7700" y="2514600"/>
            <a:ext cx="3298113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41976" y="1905000"/>
            <a:ext cx="3298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241976" y="2514600"/>
            <a:ext cx="3298113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B26B9E0-6DAE-4CC9-85A2-6AF5A7EF8B75}" type="datetimeFigureOut">
              <a:rPr lang="en-US" smtClean="0"/>
              <a:pPr>
                <a:defRPr/>
              </a:pPr>
              <a:t>11/1/2024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 altLang="ru-RU"/>
              <a:t>Экзогенные процессы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33F3EE3-3EB7-4B98-94EA-0DBB2B97B81C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0150647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63F29D1-D681-4129-A770-A0E93F54675E}" type="datetimeFigureOut">
              <a:rPr lang="en-US" smtClean="0"/>
              <a:pPr>
                <a:defRPr/>
              </a:pPr>
              <a:t>11/1/2024</a:t>
            </a:fld>
            <a:endParaRPr lang="en-US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 altLang="ru-RU"/>
              <a:t>Экзогенные процессы</a:t>
            </a:r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E20960B-CF35-4E12-A61F-9A0682B1E9E5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01594591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3319A5A-0EBC-4F65-8470-7F591023D280}" type="datetimeFigureOut">
              <a:rPr lang="en-US" smtClean="0"/>
              <a:pPr>
                <a:defRPr/>
              </a:pPr>
              <a:t>11/1/2024</a:t>
            </a:fld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 altLang="ru-RU"/>
              <a:t>Экзогенные процессы</a:t>
            </a:r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0B717D5-E55D-4919-89C9-D0843887931C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59221495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1" y="1447800"/>
            <a:ext cx="2551462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89397" y="1447800"/>
            <a:ext cx="3898013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1" y="3129281"/>
            <a:ext cx="2551462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12C6A49-B635-409C-9992-76A59185C7A2}" type="datetimeFigureOut">
              <a:rPr lang="en-US" smtClean="0"/>
              <a:pPr>
                <a:defRPr/>
              </a:pPr>
              <a:t>11/1/2024</a:t>
            </a:fld>
            <a:endParaRPr lang="en-US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 altLang="ru-RU"/>
              <a:t>Экзогенные процессы</a:t>
            </a:r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D006978-292E-445A-9C02-CE319FD25C6E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4897109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5656" y="1854192"/>
            <a:ext cx="3820674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213517" y="1143000"/>
            <a:ext cx="2400925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1" y="3657600"/>
            <a:ext cx="3814728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D53500C-334F-40E9-B4D9-094E81C2F8D2}" type="datetimeFigureOut">
              <a:rPr lang="en-US" smtClean="0"/>
              <a:pPr>
                <a:defRPr/>
              </a:pPr>
              <a:t>11/1/2024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 altLang="ru-RU"/>
              <a:t>Экзогенные процессы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09A9324-6B02-41B3-8C43-30C5A39989F3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79114086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3" y="4800587"/>
            <a:ext cx="66209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66442" y="685800"/>
            <a:ext cx="662096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3" y="5367325"/>
            <a:ext cx="662096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alt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F2E1F96-3F15-42EF-99AC-AAEFF34366C9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104515684"/>
      </p:ext>
    </p:extLst>
  </p:cSld>
  <p:clrMapOvr>
    <a:masterClrMapping/>
  </p:clrMapOvr>
  <p:hf hdr="0" ftr="0" dt="0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2" y="1447800"/>
            <a:ext cx="6620968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2" y="3657600"/>
            <a:ext cx="6620968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alt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F2E1F96-3F15-42EF-99AC-AAEFF34366C9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5875439"/>
      </p:ext>
    </p:extLst>
  </p:cSld>
  <p:clrMapOvr>
    <a:masterClrMapping/>
  </p:clrMapOvr>
  <p:hf hdr="0" ftr="0" dt="0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81409" y="1447800"/>
            <a:ext cx="6001049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448177" y="3771174"/>
            <a:ext cx="546115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2" y="4350657"/>
            <a:ext cx="6620968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alt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F2E1F96-3F15-42EF-99AC-AAEFF34366C9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  <p:sp>
        <p:nvSpPr>
          <p:cNvPr id="12" name="TextBox 11"/>
          <p:cNvSpPr txBox="1"/>
          <p:nvPr/>
        </p:nvSpPr>
        <p:spPr>
          <a:xfrm>
            <a:off x="673897" y="971253"/>
            <a:ext cx="601591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sz="12200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999690" y="2613787"/>
            <a:ext cx="601591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sz="12200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271617489"/>
      </p:ext>
    </p:extLst>
  </p:cSld>
  <p:clrMapOvr>
    <a:masterClrMapping/>
  </p:clrMapOvr>
  <p:hf hdr="0" ftr="0" dt="0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1" y="3124201"/>
            <a:ext cx="6620969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442" y="4777381"/>
            <a:ext cx="6620968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alt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F2E1F96-3F15-42EF-99AC-AAEFF34366C9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314542133"/>
      </p:ext>
    </p:extLst>
  </p:cSld>
  <p:clrMapOvr>
    <a:masterClrMapping/>
  </p:clrMapOvr>
  <p:hf hdr="0" ftr="0" dt="0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4834" y="1981200"/>
            <a:ext cx="22107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489475" y="2667000"/>
            <a:ext cx="219608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913504" y="1981200"/>
            <a:ext cx="220275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2905586" y="2667000"/>
            <a:ext cx="2210671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344917" y="1981200"/>
            <a:ext cx="219965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5344917" y="2667000"/>
            <a:ext cx="2199658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2795334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5223030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altLang="ru-R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F2E1F96-3F15-42EF-99AC-AAEFF34366C9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26741598"/>
      </p:ext>
    </p:extLst>
  </p:cSld>
  <p:clrMapOvr>
    <a:masterClrMapping/>
  </p:clrMapOvr>
  <p:hf hdr="0" ftr="0" dt="0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9475" y="4250949"/>
            <a:ext cx="220561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489475" y="2209800"/>
            <a:ext cx="2205612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489475" y="4827212"/>
            <a:ext cx="2205612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917792" y="4250949"/>
            <a:ext cx="21984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2917791" y="2209800"/>
            <a:ext cx="2198466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2916776" y="4827211"/>
            <a:ext cx="2201378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344917" y="4250949"/>
            <a:ext cx="219965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5344916" y="2209800"/>
            <a:ext cx="2199658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5344824" y="4827209"/>
            <a:ext cx="2202571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2795334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5223030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altLang="ru-R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F2E1F96-3F15-42EF-99AC-AAEFF34366C9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56691074"/>
      </p:ext>
    </p:extLst>
  </p:cSld>
  <p:clrMapOvr>
    <a:masterClrMapping/>
  </p:clrMapOvr>
  <p:hf hdr="0" ftr="0" dt="0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A41014D-A683-43C7-AAF9-8EFAF4B656F1}" type="datetimeFigureOut">
              <a:rPr lang="en-US" smtClean="0"/>
              <a:pPr>
                <a:defRPr/>
              </a:pPr>
              <a:t>11/1/2024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 altLang="ru-RU"/>
              <a:t>Экзогенные процессы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A2EB091-3EAE-43C6-84ED-E353EAC84006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22562135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229782" y="430214"/>
            <a:ext cx="1314793" cy="5826125"/>
          </a:xfrm>
        </p:spPr>
        <p:txBody>
          <a:bodyPr vert="eaVert" anchor="b" anchorCtr="0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89475" y="773205"/>
            <a:ext cx="5568812" cy="5483134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D8C4BAF-722D-4C5A-A43F-F78088F087F9}" type="datetimeFigureOut">
              <a:rPr lang="en-US" smtClean="0"/>
              <a:pPr>
                <a:defRPr/>
              </a:pPr>
              <a:t>11/1/2024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 altLang="ru-RU"/>
              <a:t>Экзогенные процессы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B7995D3-7749-429F-B612-D7435AD154D8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79904137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4958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4958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Rectangle 25">
            <a:extLst>
              <a:ext uri="{FF2B5EF4-FFF2-40B4-BE49-F238E27FC236}">
                <a16:creationId xmlns:a16="http://schemas.microsoft.com/office/drawing/2014/main" id="{6E300C8C-8C54-4057-B6D4-483C0F6ABEA1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altLang="ru-RU"/>
              <a:t>Экзогенные процессы</a:t>
            </a:r>
          </a:p>
        </p:txBody>
      </p:sp>
      <p:sp>
        <p:nvSpPr>
          <p:cNvPr id="6" name="Rectangle 26">
            <a:extLst>
              <a:ext uri="{FF2B5EF4-FFF2-40B4-BE49-F238E27FC236}">
                <a16:creationId xmlns:a16="http://schemas.microsoft.com/office/drawing/2014/main" id="{CCE6E373-BC13-4E90-B754-40B830959A17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E96581-0CF2-46AD-90F8-8AA77525928C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8512356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18" Type="http://schemas.openxmlformats.org/officeDocument/2006/relationships/slideLayout" Target="../slideLayouts/slideLayout2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slideLayout" Target="../slideLayouts/slideLayout28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1.xml"/><Relationship Id="rId19" Type="http://schemas.openxmlformats.org/officeDocument/2006/relationships/theme" Target="../theme/theme2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66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85953970-8037-4C5D-85E4-A61056C78FE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заголовка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3AF2F70E-F602-4DBE-877B-7FFE85E8E1C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текста</a:t>
            </a:r>
          </a:p>
          <a:p>
            <a:pPr lvl="1"/>
            <a:r>
              <a:rPr lang="ru-RU" altLang="ru-RU"/>
              <a:t>Второй уровень</a:t>
            </a:r>
          </a:p>
          <a:p>
            <a:pPr lvl="2"/>
            <a:r>
              <a:rPr lang="ru-RU" altLang="ru-RU"/>
              <a:t>Третий уровень</a:t>
            </a:r>
          </a:p>
          <a:p>
            <a:pPr lvl="3"/>
            <a:r>
              <a:rPr lang="ru-RU" altLang="ru-RU"/>
              <a:t>Четвертый уровень</a:t>
            </a:r>
          </a:p>
          <a:p>
            <a:pPr lvl="4"/>
            <a:r>
              <a:rPr lang="ru-RU" altLang="ru-RU"/>
              <a:t>Пятый уровень</a:t>
            </a:r>
          </a:p>
        </p:txBody>
      </p:sp>
      <p:sp>
        <p:nvSpPr>
          <p:cNvPr id="31748" name="Rectangle 4">
            <a:extLst>
              <a:ext uri="{FF2B5EF4-FFF2-40B4-BE49-F238E27FC236}">
                <a16:creationId xmlns:a16="http://schemas.microsoft.com/office/drawing/2014/main" id="{B95201F8-6029-4BF6-B36A-4CDDE931F44E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 b="0"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31749" name="Rectangle 5">
            <a:extLst>
              <a:ext uri="{FF2B5EF4-FFF2-40B4-BE49-F238E27FC236}">
                <a16:creationId xmlns:a16="http://schemas.microsoft.com/office/drawing/2014/main" id="{56134978-16F5-4E33-AB3F-EFE9DB659A54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 b="0"/>
            </a:lvl1pPr>
          </a:lstStyle>
          <a:p>
            <a:pPr>
              <a:defRPr/>
            </a:pPr>
            <a:fld id="{B17A115C-1A5D-4404-9B55-B0A980545CD6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892" r:id="rId1"/>
    <p:sldLayoutId id="2147483893" r:id="rId2"/>
    <p:sldLayoutId id="2147483894" r:id="rId3"/>
    <p:sldLayoutId id="2147483895" r:id="rId4"/>
    <p:sldLayoutId id="2147483896" r:id="rId5"/>
    <p:sldLayoutId id="2147483897" r:id="rId6"/>
    <p:sldLayoutId id="2147483898" r:id="rId7"/>
    <p:sldLayoutId id="2147483899" r:id="rId8"/>
    <p:sldLayoutId id="2147483900" r:id="rId9"/>
    <p:sldLayoutId id="2147483901" r:id="rId10"/>
    <p:sldLayoutId id="2147483902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Oval 21"/>
          <p:cNvSpPr/>
          <p:nvPr/>
        </p:nvSpPr>
        <p:spPr>
          <a:xfrm>
            <a:off x="629943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3" name="Oval 22"/>
          <p:cNvSpPr/>
          <p:nvPr/>
        </p:nvSpPr>
        <p:spPr>
          <a:xfrm>
            <a:off x="5689832" y="-457200"/>
            <a:ext cx="1600200" cy="16002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14000"/>
                </a:schemeClr>
              </a:gs>
              <a:gs pos="73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7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4" name="Oval 23"/>
          <p:cNvSpPr/>
          <p:nvPr/>
        </p:nvSpPr>
        <p:spPr>
          <a:xfrm>
            <a:off x="6299432" y="6096000"/>
            <a:ext cx="990600" cy="9906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9000"/>
                </a:schemeClr>
              </a:gs>
              <a:gs pos="66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5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0" name="Oval 19"/>
          <p:cNvSpPr/>
          <p:nvPr/>
        </p:nvSpPr>
        <p:spPr>
          <a:xfrm>
            <a:off x="-153988" y="2667000"/>
            <a:ext cx="4191000" cy="41910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11000"/>
                </a:schemeClr>
              </a:gs>
              <a:gs pos="75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1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1" name="Oval 20"/>
          <p:cNvSpPr/>
          <p:nvPr/>
        </p:nvSpPr>
        <p:spPr>
          <a:xfrm>
            <a:off x="-839788" y="2895600"/>
            <a:ext cx="2362200" cy="23622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8000"/>
                </a:schemeClr>
              </a:gs>
              <a:gs pos="72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8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9" name="Rectangle 18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84710" y="452718"/>
            <a:ext cx="7055380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7700" y="2052925"/>
            <a:ext cx="6711654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7494989" y="1828771"/>
            <a:ext cx="990599" cy="22865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6233335" y="3263371"/>
            <a:ext cx="3859795" cy="2286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7766431" y="295736"/>
            <a:ext cx="628813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1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B17A115C-1A5D-4404-9B55-B0A980545CD6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84605046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916" r:id="rId1"/>
    <p:sldLayoutId id="2147483917" r:id="rId2"/>
    <p:sldLayoutId id="2147483918" r:id="rId3"/>
    <p:sldLayoutId id="2147483919" r:id="rId4"/>
    <p:sldLayoutId id="2147483920" r:id="rId5"/>
    <p:sldLayoutId id="2147483921" r:id="rId6"/>
    <p:sldLayoutId id="2147483922" r:id="rId7"/>
    <p:sldLayoutId id="2147483923" r:id="rId8"/>
    <p:sldLayoutId id="2147483924" r:id="rId9"/>
    <p:sldLayoutId id="2147483925" r:id="rId10"/>
    <p:sldLayoutId id="2147483926" r:id="rId11"/>
    <p:sldLayoutId id="2147483927" r:id="rId12"/>
    <p:sldLayoutId id="2147483928" r:id="rId13"/>
    <p:sldLayoutId id="2147483929" r:id="rId14"/>
    <p:sldLayoutId id="2147483930" r:id="rId15"/>
    <p:sldLayoutId id="2147483931" r:id="rId16"/>
    <p:sldLayoutId id="2147483932" r:id="rId17"/>
    <p:sldLayoutId id="2147483933" r:id="rId18"/>
  </p:sldLayoutIdLst>
  <p:hf hdr="0" ftr="0" dt="0"/>
  <p:txStyles>
    <p:titleStyle>
      <a:lvl1pPr algn="l" defTabSz="457207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6" indent="-342906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62" indent="-285755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20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27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34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14642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49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57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64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7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15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22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31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38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46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53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61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12.xml"/><Relationship Id="rId1" Type="http://schemas.openxmlformats.org/officeDocument/2006/relationships/themeOverride" Target="../theme/themeOverride1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themeOverride" Target="../theme/themeOverride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themeOverride" Target="../theme/themeOverride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themeOverride" Target="../theme/themeOverride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themeOverride" Target="../theme/themeOverride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themeOverride" Target="../theme/themeOverride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slideLayout" Target="../slideLayouts/slideLayout13.xml"/><Relationship Id="rId1" Type="http://schemas.openxmlformats.org/officeDocument/2006/relationships/themeOverride" Target="../theme/themeOverride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slideLayout" Target="../slideLayouts/slideLayout18.xml"/><Relationship Id="rId1" Type="http://schemas.openxmlformats.org/officeDocument/2006/relationships/themeOverride" Target="../theme/themeOverride8.xml"/><Relationship Id="rId4" Type="http://schemas.openxmlformats.org/officeDocument/2006/relationships/image" Target="../media/image7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slideLayout" Target="../slideLayouts/slideLayout18.xml"/><Relationship Id="rId1" Type="http://schemas.openxmlformats.org/officeDocument/2006/relationships/themeOverride" Target="../theme/themeOverride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8.xml"/><Relationship Id="rId1" Type="http://schemas.openxmlformats.org/officeDocument/2006/relationships/themeOverride" Target="../theme/themeOverride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slideLayout" Target="../slideLayouts/slideLayout18.xml"/><Relationship Id="rId1" Type="http://schemas.openxmlformats.org/officeDocument/2006/relationships/themeOverride" Target="../theme/themeOverride11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8.xml"/><Relationship Id="rId1" Type="http://schemas.openxmlformats.org/officeDocument/2006/relationships/themeOverride" Target="../theme/themeOverride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8.xml"/><Relationship Id="rId1" Type="http://schemas.openxmlformats.org/officeDocument/2006/relationships/themeOverride" Target="../theme/themeOverride1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8.xml"/><Relationship Id="rId1" Type="http://schemas.openxmlformats.org/officeDocument/2006/relationships/themeOverride" Target="../theme/themeOverride1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slideLayout" Target="../slideLayouts/slideLayout18.xml"/><Relationship Id="rId1" Type="http://schemas.openxmlformats.org/officeDocument/2006/relationships/themeOverride" Target="../theme/themeOverride15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urzuf.ru/img/big/288/28759.jpg" TargetMode="External"/><Relationship Id="rId2" Type="http://schemas.openxmlformats.org/officeDocument/2006/relationships/slideLayout" Target="../slideLayouts/slideLayout18.xml"/><Relationship Id="rId1" Type="http://schemas.openxmlformats.org/officeDocument/2006/relationships/themeOverride" Target="../theme/themeOverride16.xml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slideLayout" Target="../slideLayouts/slideLayout18.xml"/><Relationship Id="rId1" Type="http://schemas.openxmlformats.org/officeDocument/2006/relationships/themeOverride" Target="../theme/themeOverride17.xml"/><Relationship Id="rId4" Type="http://schemas.openxmlformats.org/officeDocument/2006/relationships/image" Target="../media/image20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themeOverride" Target="../theme/themeOverride18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8.xml"/><Relationship Id="rId1" Type="http://schemas.openxmlformats.org/officeDocument/2006/relationships/themeOverride" Target="../theme/themeOverride19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8.xml"/><Relationship Id="rId1" Type="http://schemas.openxmlformats.org/officeDocument/2006/relationships/themeOverride" Target="../theme/themeOverride20.xml"/></Relationships>
</file>

<file path=ppt/slides/_rels/slide21.xml.rels><?xml version="1.0" encoding="UTF-8" standalone="yes" ?><Relationships xmlns="http://schemas.openxmlformats.org/package/2006/relationships"><Relationship Id="rId3" Target="../media/image21.jpeg" Type="http://schemas.openxmlformats.org/officeDocument/2006/relationships/image"/><Relationship Id="rId2" Target="../slideLayouts/slideLayout18.xml" Type="http://schemas.openxmlformats.org/officeDocument/2006/relationships/slideLayout"/><Relationship Id="rId1" Target="../theme/themeOverride21.xml" Type="http://schemas.openxmlformats.org/officeDocument/2006/relationships/themeOverride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slideLayout" Target="../slideLayouts/slideLayout29.xml"/><Relationship Id="rId1" Type="http://schemas.openxmlformats.org/officeDocument/2006/relationships/themeOverride" Target="../theme/themeOverride22.xml"/><Relationship Id="rId4" Type="http://schemas.openxmlformats.org/officeDocument/2006/relationships/image" Target="../media/image23.jpe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8.xml"/><Relationship Id="rId1" Type="http://schemas.openxmlformats.org/officeDocument/2006/relationships/themeOverride" Target="../theme/themeOverride2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slideLayout" Target="../slideLayouts/slideLayout18.xml"/><Relationship Id="rId1" Type="http://schemas.openxmlformats.org/officeDocument/2006/relationships/themeOverride" Target="../theme/themeOverride2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9.xml"/><Relationship Id="rId1" Type="http://schemas.openxmlformats.org/officeDocument/2006/relationships/themeOverride" Target="../theme/themeOverr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5" name="Rectangle 1"/>
          <p:cNvSpPr>
            <a:spLocks noChangeArrowheads="1"/>
          </p:cNvSpPr>
          <p:nvPr/>
        </p:nvSpPr>
        <p:spPr bwMode="auto">
          <a:xfrm>
            <a:off x="138520" y="724956"/>
            <a:ext cx="8866960" cy="59800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 anchorCtr="0" bIns="45720" compatLnSpc="1" lIns="91440" numCol="1" rIns="91440" tIns="45720" vert="horz" wrap="square">
            <a:prstTxWarp prst="textNoShape">
              <a:avLst/>
            </a:prstTxWarp>
            <a:spAutoFit/>
          </a:bodyPr>
          <a:lstStyle/>
          <a:p>
            <a:pPr algn="ctr" fontAlgn="base" indent="450850">
              <a:spcBef>
                <a:spcPct val="0"/>
              </a:spcBef>
              <a:spcAft>
                <a:spcPct val="0"/>
              </a:spcAft>
            </a:pPr>
            <a:endParaRPr b="1" dirty="0" lang="en-US" sz="3000">
              <a:latin charset="0" panose="02020603050405020304" pitchFamily="18" typeface="Times New Roman"/>
              <a:cs charset="0" panose="02020603050405020304" pitchFamily="18" typeface="Times New Roman"/>
            </a:endParaRPr>
          </a:p>
          <a:p>
            <a:pPr algn="ctr" fontAlgn="base" indent="450850">
              <a:spcBef>
                <a:spcPct val="0"/>
              </a:spcBef>
              <a:spcAft>
                <a:spcPct val="0"/>
              </a:spcAft>
            </a:pPr>
            <a:endParaRPr altLang="ru-RU" b="1" dirty="0" i="1" lang="ru-RU" sz="3200">
              <a:latin charset="0" panose="020B0604020202020204" pitchFamily="34" typeface="Arial"/>
              <a:cs charset="0" panose="020B0604020202020204" pitchFamily="34" typeface="Arial"/>
            </a:endParaRPr>
          </a:p>
          <a:p>
            <a:pPr algn="ctr" fontAlgn="base" indent="450850">
              <a:spcBef>
                <a:spcPct val="0"/>
              </a:spcBef>
              <a:spcAft>
                <a:spcPct val="0"/>
              </a:spcAft>
            </a:pPr>
            <a:r>
              <a:rPr altLang="ru-RU" b="1" dirty="0" i="1" lang="ru-RU" sz="3200">
                <a:latin charset="0" panose="020B0604020202020204" pitchFamily="34" typeface="Arial"/>
                <a:cs charset="0" panose="020B0604020202020204" pitchFamily="34" typeface="Arial"/>
              </a:rPr>
              <a:t>ЛЕКЦИЯ №</a:t>
            </a:r>
            <a:r>
              <a:rPr altLang="ru-RU" b="1" i="1" lang="en-US" sz="3200">
                <a:latin charset="0" panose="020B0604020202020204" pitchFamily="34" typeface="Arial"/>
                <a:cs charset="0" panose="020B0604020202020204" pitchFamily="34" typeface="Arial"/>
              </a:rPr>
              <a:t>6</a:t>
            </a:r>
            <a:endParaRPr altLang="ru-RU" b="1" dirty="0" i="1" lang="ru-RU" sz="3200">
              <a:latin charset="0" panose="020B0604020202020204" pitchFamily="34" typeface="Arial"/>
              <a:cs charset="0" panose="020B0604020202020204" pitchFamily="34" typeface="Arial"/>
            </a:endParaRPr>
          </a:p>
          <a:p>
            <a:pPr algn="ctr" fontAlgn="base" indent="450850">
              <a:spcBef>
                <a:spcPct val="0"/>
              </a:spcBef>
              <a:spcAft>
                <a:spcPct val="0"/>
              </a:spcAft>
            </a:pPr>
            <a:endParaRPr b="1" dirty="0" lang="ru-RU" sz="1500">
              <a:latin charset="0" panose="02020603050405020304" pitchFamily="18" typeface="Times New Roman"/>
              <a:cs charset="0" panose="02020603050405020304" pitchFamily="18" typeface="Times New Roman"/>
            </a:endParaRPr>
          </a:p>
          <a:p>
            <a:pPr algn="ctr" fontAlgn="base" indent="450850">
              <a:spcBef>
                <a:spcPct val="0"/>
              </a:spcBef>
              <a:spcAft>
                <a:spcPct val="0"/>
              </a:spcAft>
            </a:pPr>
            <a:endParaRPr b="1" dirty="0" lang="en-US" sz="1500">
              <a:latin charset="0" panose="02020603050405020304" pitchFamily="18" typeface="Times New Roman"/>
              <a:cs charset="0" panose="02020603050405020304" pitchFamily="18" typeface="Times New Roman"/>
            </a:endParaRPr>
          </a:p>
          <a:p>
            <a:pPr algn="just" fontAlgn="base" indent="2962275">
              <a:spcBef>
                <a:spcPct val="0"/>
              </a:spcBef>
              <a:spcAft>
                <a:spcPct val="0"/>
              </a:spcAft>
            </a:pPr>
            <a:r>
              <a:rPr b="1" dirty="0" i="1" lang="ru-RU" sz="2400">
                <a:latin charset="0" panose="020B0604020202020204" pitchFamily="34" typeface="Arial"/>
                <a:cs charset="0" panose="020B0604020202020204" pitchFamily="34" typeface="Arial"/>
              </a:rPr>
              <a:t>Тема: </a:t>
            </a:r>
            <a:r>
              <a:rPr altLang="ru-RU" b="0" dirty="0" i="1" lang="ru-RU" sz="2200">
                <a:cs charset="0" panose="020B0604020202020204" pitchFamily="34" typeface="Arial"/>
              </a:rPr>
              <a:t>Экзогенные процессы</a:t>
            </a:r>
            <a:r>
              <a:rPr b="0" dirty="0" i="1" lang="ru-RU" sz="2200">
                <a:latin charset="0" panose="020B0604020202020204" pitchFamily="34" typeface="Arial"/>
                <a:cs charset="0" panose="020B0604020202020204" pitchFamily="34" typeface="Arial"/>
              </a:rPr>
              <a:t> </a:t>
            </a:r>
            <a:endParaRPr altLang="ru-RU" b="0" dirty="0" i="1" lang="en-US" sz="2400">
              <a:latin charset="0" panose="020B0604020202020204" pitchFamily="34" typeface="Arial"/>
              <a:cs charset="0" panose="020B0604020202020204" pitchFamily="34" typeface="Arial"/>
            </a:endParaRPr>
          </a:p>
          <a:p>
            <a:pPr algn="just" fontAlgn="base" indent="2962275">
              <a:spcBef>
                <a:spcPct val="0"/>
              </a:spcBef>
              <a:spcAft>
                <a:spcPct val="0"/>
              </a:spcAft>
            </a:pPr>
            <a:endParaRPr altLang="ru-RU" b="1" dirty="0" i="1" lang="ru-RU" sz="2000">
              <a:latin charset="0" panose="020B0604020202020204" pitchFamily="34" typeface="Arial"/>
              <a:cs charset="0" panose="020B0604020202020204" pitchFamily="34" typeface="Arial"/>
            </a:endParaRPr>
          </a:p>
          <a:p>
            <a:pPr algn="just" fontAlgn="base" indent="2962275">
              <a:spcBef>
                <a:spcPct val="0"/>
              </a:spcBef>
              <a:spcAft>
                <a:spcPct val="0"/>
              </a:spcAft>
            </a:pPr>
            <a:endParaRPr altLang="ru-RU" b="1" dirty="0" i="1" lang="ru-RU" sz="2000">
              <a:latin charset="0" panose="020B0604020202020204" pitchFamily="34" typeface="Arial"/>
              <a:cs charset="0" panose="020B0604020202020204" pitchFamily="34" typeface="Arial"/>
            </a:endParaRPr>
          </a:p>
          <a:p>
            <a:pPr algn="just" fontAlgn="base" indent="2962275">
              <a:spcBef>
                <a:spcPct val="0"/>
              </a:spcBef>
              <a:spcAft>
                <a:spcPct val="0"/>
              </a:spcAft>
            </a:pPr>
            <a:r>
              <a:rPr altLang="ru-RU" b="1" dirty="0" i="1" lang="ru-RU" sz="2000">
                <a:latin charset="0" panose="020B0604020202020204" pitchFamily="34" typeface="Arial"/>
                <a:cs charset="0" panose="020B0604020202020204" pitchFamily="34" typeface="Arial"/>
              </a:rPr>
              <a:t>Дисциплина: </a:t>
            </a:r>
            <a:r>
              <a:rPr altLang="ru-RU" b="0" dirty="0" i="1" lang="ru-RU" sz="2000">
                <a:latin charset="0" panose="020B0604020202020204" pitchFamily="34" typeface="Arial"/>
                <a:cs charset="0" panose="020B0604020202020204" pitchFamily="34" typeface="Arial"/>
              </a:rPr>
              <a:t>Общая и историческая геология</a:t>
            </a:r>
            <a:endParaRPr b="0" dirty="0" lang="en-US" sz="2000">
              <a:latin charset="0" panose="020B0604020202020204" pitchFamily="34" typeface="Arial"/>
              <a:cs charset="0" panose="020B0604020202020204" pitchFamily="34" typeface="Arial"/>
            </a:endParaRPr>
          </a:p>
          <a:p>
            <a:pPr algn="just" eaLnBrk="1" hangingPunct="1" indent="2962275">
              <a:lnSpc>
                <a:spcPct val="90000"/>
              </a:lnSpc>
              <a:buFontTx/>
              <a:buNone/>
            </a:pPr>
            <a:endParaRPr altLang="ru-RU" b="1" dirty="0" i="1" lang="ru-RU" sz="2000">
              <a:latin charset="0" panose="020B0604020202020204" pitchFamily="34" typeface="Arial"/>
              <a:cs charset="0" panose="020B0604020202020204" pitchFamily="34" typeface="Arial"/>
            </a:endParaRPr>
          </a:p>
          <a:p>
            <a:pPr algn="just" eaLnBrk="1" hangingPunct="1" indent="2962275">
              <a:lnSpc>
                <a:spcPct val="90000"/>
              </a:lnSpc>
              <a:buFontTx/>
              <a:buNone/>
            </a:pPr>
            <a:r>
              <a:rPr altLang="ru-RU" b="1" dirty="0" i="1" lang="ru-RU" sz="2000">
                <a:latin charset="0" panose="020B0604020202020204" pitchFamily="34" typeface="Arial"/>
                <a:cs charset="0" panose="020B0604020202020204" pitchFamily="34" typeface="Arial"/>
              </a:rPr>
              <a:t>Образовательная программа:</a:t>
            </a:r>
          </a:p>
          <a:p>
            <a:pPr algn="just" eaLnBrk="1" hangingPunct="1" indent="2962275">
              <a:lnSpc>
                <a:spcPct val="90000"/>
              </a:lnSpc>
              <a:buFontTx/>
              <a:buNone/>
              <a:tabLst>
                <a:tab algn="l" pos="3227388"/>
              </a:tabLst>
            </a:pPr>
            <a:r>
              <a:rPr altLang="ru-RU" b="1" dirty="0" i="1" lang="ru-RU" sz="2000">
                <a:latin charset="0" panose="020B0604020202020204" pitchFamily="34" typeface="Arial"/>
                <a:cs charset="0" panose="020B0604020202020204" pitchFamily="34" typeface="Arial"/>
              </a:rPr>
              <a:t> </a:t>
            </a:r>
            <a:r>
              <a:rPr altLang="ru-RU" b="0" dirty="0" i="1" lang="ru-RU" sz="2000">
                <a:latin charset="0" panose="020B0604020202020204" pitchFamily="34" typeface="Arial"/>
                <a:cs charset="0" panose="020B0604020202020204" pitchFamily="34" typeface="Arial"/>
              </a:rPr>
              <a:t>6В07201 «Геология и разведка</a:t>
            </a:r>
          </a:p>
          <a:p>
            <a:pPr algn="just" eaLnBrk="1" hangingPunct="1" indent="2962275">
              <a:lnSpc>
                <a:spcPct val="90000"/>
              </a:lnSpc>
              <a:buFontTx/>
              <a:buNone/>
              <a:tabLst>
                <a:tab algn="l" pos="3227388"/>
              </a:tabLst>
            </a:pPr>
            <a:r>
              <a:rPr altLang="ru-RU" b="0" dirty="0" i="1" lang="ru-RU" sz="2000">
                <a:latin charset="0" panose="020B0604020202020204" pitchFamily="34" typeface="Arial"/>
                <a:cs charset="0" panose="020B0604020202020204" pitchFamily="34" typeface="Arial"/>
              </a:rPr>
              <a:t> месторождений полезных ископаемых»</a:t>
            </a:r>
          </a:p>
          <a:p>
            <a:pPr algn="just" eaLnBrk="1" hangingPunct="1" indent="2422525">
              <a:lnSpc>
                <a:spcPct val="90000"/>
              </a:lnSpc>
              <a:buFontTx/>
              <a:buNone/>
              <a:tabLst>
                <a:tab algn="l" pos="3227388"/>
              </a:tabLst>
            </a:pPr>
            <a:endParaRPr altLang="ru-RU" dirty="0" i="1" lang="ru-RU" sz="2000">
              <a:latin charset="0" panose="020B0604020202020204" pitchFamily="34" typeface="Arial"/>
              <a:cs charset="0" panose="020B0604020202020204" pitchFamily="34" typeface="Arial"/>
            </a:endParaRPr>
          </a:p>
          <a:p>
            <a:pPr algn="just" eaLnBrk="1" hangingPunct="1">
              <a:lnSpc>
                <a:spcPct val="90000"/>
              </a:lnSpc>
              <a:buFontTx/>
              <a:buNone/>
              <a:tabLst>
                <a:tab algn="l" pos="3227388"/>
              </a:tabLst>
            </a:pPr>
            <a:endParaRPr b="1" dirty="0" lang="ru-RU" sz="2000">
              <a:cs charset="0" pitchFamily="34" typeface="Arial"/>
            </a:endParaRPr>
          </a:p>
          <a:p>
            <a:pPr algn="just" eaLnBrk="1" hangingPunct="1">
              <a:lnSpc>
                <a:spcPct val="90000"/>
              </a:lnSpc>
              <a:buFontTx/>
              <a:buNone/>
              <a:tabLst>
                <a:tab algn="l" pos="3227388"/>
              </a:tabLst>
            </a:pPr>
            <a:endParaRPr b="1" dirty="0" lang="ru-RU" sz="2000">
              <a:cs charset="0" pitchFamily="34" typeface="Arial"/>
            </a:endParaRPr>
          </a:p>
          <a:p>
            <a:pPr algn="just" eaLnBrk="1" hangingPunct="1">
              <a:lnSpc>
                <a:spcPct val="90000"/>
              </a:lnSpc>
              <a:buFontTx/>
              <a:buNone/>
              <a:tabLst>
                <a:tab algn="l" pos="3227388"/>
              </a:tabLst>
            </a:pPr>
            <a:r>
              <a:rPr b="1" dirty="0" i="1" lang="ru-RU">
                <a:latin charset="0" panose="020B0604020202020204" pitchFamily="34" typeface="Arial"/>
                <a:cs charset="0" panose="020B0604020202020204" pitchFamily="34" typeface="Arial"/>
              </a:rPr>
              <a:t>Автор:</a:t>
            </a:r>
          </a:p>
          <a:p>
            <a:pPr algn="just" eaLnBrk="1" hangingPunct="1">
              <a:lnSpc>
                <a:spcPct val="90000"/>
              </a:lnSpc>
              <a:buFontTx/>
              <a:buNone/>
              <a:tabLst>
                <a:tab algn="l" pos="3227388"/>
              </a:tabLst>
            </a:pPr>
            <a:r>
              <a:rPr b="0" dirty="0" err="1" i="1" lang="ru-RU">
                <a:latin charset="0" panose="020B0604020202020204" pitchFamily="34" typeface="Arial"/>
                <a:cs charset="0" panose="020B0604020202020204" pitchFamily="34" typeface="Arial"/>
              </a:rPr>
              <a:t>и.о</a:t>
            </a:r>
            <a:r>
              <a:rPr b="0" dirty="0" i="1" lang="ru-RU">
                <a:latin charset="0" panose="020B0604020202020204" pitchFamily="34" typeface="Arial"/>
                <a:cs charset="0" panose="020B0604020202020204" pitchFamily="34" typeface="Arial"/>
              </a:rPr>
              <a:t>. доцента кафедры ГРМПИ,</a:t>
            </a:r>
          </a:p>
          <a:p>
            <a:pPr algn="just" eaLnBrk="1" hangingPunct="1">
              <a:lnSpc>
                <a:spcPct val="90000"/>
              </a:lnSpc>
              <a:buFontTx/>
              <a:buNone/>
              <a:tabLst>
                <a:tab algn="l" pos="3227388"/>
              </a:tabLst>
            </a:pPr>
            <a:r>
              <a:rPr b="0" dirty="0" i="1" lang="en-US">
                <a:latin charset="0" panose="020B0604020202020204" pitchFamily="34" typeface="Arial"/>
                <a:cs charset="0" panose="020B0604020202020204" pitchFamily="34" typeface="Arial"/>
              </a:rPr>
              <a:t>PhD </a:t>
            </a:r>
            <a:r>
              <a:rPr b="0" dirty="0" i="1" lang="ru-RU">
                <a:latin charset="0" panose="020B0604020202020204" pitchFamily="34" typeface="Arial"/>
                <a:cs charset="0" panose="020B0604020202020204" pitchFamily="34" typeface="Arial"/>
              </a:rPr>
              <a:t>Пономарева Екатерина Вадимовна</a:t>
            </a:r>
            <a:endParaRPr b="0" baseline="0" cap="none" dirty="0" i="1" kumimoji="0" lang="ru-RU" normalizeH="0" strike="noStrike" u="none">
              <a:ln>
                <a:noFill/>
              </a:ln>
              <a:effectLst/>
              <a:latin charset="0" panose="020B0604020202020204" pitchFamily="34" typeface="Arial"/>
              <a:cs charset="0" panose="020B0604020202020204" pitchFamily="34" typeface="Arial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1DC314B-471F-49BF-A8BB-D45E900F7473}"/>
              </a:ext>
            </a:extLst>
          </p:cNvPr>
          <p:cNvSpPr txBox="1"/>
          <p:nvPr/>
        </p:nvSpPr>
        <p:spPr>
          <a:xfrm>
            <a:off x="1398584" y="116632"/>
            <a:ext cx="7493896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altLang="ru-RU" b="1" dirty="0" i="1" lang="ru-RU" sz="1800">
                <a:latin charset="0" panose="020B0604020202020204" pitchFamily="34" typeface="Arial"/>
                <a:cs charset="0" panose="020B0604020202020204" pitchFamily="34" typeface="Arial"/>
              </a:rPr>
              <a:t>НАО «КАРАГАНДИНСКИЙ ТЕХНИЧЕСКИЙ УНИВЕРСИТЕТ</a:t>
            </a:r>
            <a:br>
              <a:rPr altLang="ru-RU" b="1" dirty="0" i="1" lang="ru-RU" sz="1800">
                <a:latin charset="0" panose="020B0604020202020204" pitchFamily="34" typeface="Arial"/>
                <a:cs charset="0" panose="020B0604020202020204" pitchFamily="34" typeface="Arial"/>
              </a:rPr>
            </a:br>
            <a:r>
              <a:rPr altLang="ru-RU" b="1" dirty="0" i="1" lang="ru-RU" sz="1800">
                <a:latin charset="0" panose="020B0604020202020204" pitchFamily="34" typeface="Arial"/>
                <a:cs charset="0" panose="020B0604020202020204" pitchFamily="34" typeface="Arial"/>
              </a:rPr>
              <a:t>ИМЕНИ АБЫЛКАСА САГИНОВА»</a:t>
            </a:r>
            <a:br>
              <a:rPr altLang="ru-RU" b="1" dirty="0" i="1" lang="ru-RU" sz="1800">
                <a:latin charset="0" panose="020B0604020202020204" pitchFamily="34" typeface="Arial"/>
                <a:cs charset="0" panose="020B0604020202020204" pitchFamily="34" typeface="Arial"/>
              </a:rPr>
            </a:br>
            <a:r>
              <a:rPr altLang="ru-RU" b="1" dirty="0" i="1" lang="ru-RU" sz="1800">
                <a:latin charset="0" panose="020B0604020202020204" pitchFamily="34" typeface="Arial"/>
                <a:cs charset="0" panose="020B0604020202020204" pitchFamily="34" typeface="Arial"/>
              </a:rPr>
              <a:t>Кафедра «Геология и разведка месторождений полезных ископаемых»</a:t>
            </a:r>
            <a:br>
              <a:rPr altLang="ru-RU" b="1" dirty="0" i="1" lang="ru-RU" sz="2400">
                <a:latin charset="0" panose="020B0604020202020204" pitchFamily="34" typeface="Arial"/>
                <a:cs charset="0" panose="020B0604020202020204" pitchFamily="34" typeface="Arial"/>
              </a:rPr>
            </a:br>
            <a:endParaRPr dirty="0" lang="ru-RU">
              <a:latin charset="0" panose="020B0604020202020204" pitchFamily="34" typeface="Arial"/>
              <a:cs charset="0" panose="020B0604020202020204" pitchFamily="34" typeface="Arial"/>
            </a:endParaRPr>
          </a:p>
        </p:txBody>
      </p:sp>
      <p:pic>
        <p:nvPicPr>
          <p:cNvPr id="6" name="Picture 4">
            <a:extLst>
              <a:ext uri="{FF2B5EF4-FFF2-40B4-BE49-F238E27FC236}">
                <a16:creationId xmlns:a16="http://schemas.microsoft.com/office/drawing/2014/main" id="{04281A03-DBE8-4016-8CE9-3EFC1AA2F51B}"/>
              </a:ext>
            </a:extLst>
          </p:cNvPr>
          <p:cNvPicPr>
            <a:picLocks noChangeArrowheads="1" noChangeAspect="1"/>
          </p:cNvPicPr>
          <p:nvPr/>
        </p:nvPicPr>
        <p:blipFill>
          <a:blip cstate="print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519" y="68327"/>
            <a:ext cx="1193121" cy="11931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2036DBDA-1CB9-4897-B672-6A119F290553}"/>
              </a:ext>
            </a:extLst>
          </p:cNvPr>
          <p:cNvPicPr>
            <a:picLocks noChangeArrowheads="1"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38" t="354"/>
          <a:stretch/>
        </p:blipFill>
        <p:spPr bwMode="auto">
          <a:xfrm>
            <a:off x="358114" y="4437113"/>
            <a:ext cx="1323975" cy="14915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descr="Геология и Земля: истории из жизни, советы, новости и юмор — Все посты,  страница 4 | Пикабу" id="1028" name="Picture 4">
            <a:extLst>
              <a:ext uri="{FF2B5EF4-FFF2-40B4-BE49-F238E27FC236}">
                <a16:creationId xmlns:a16="http://schemas.microsoft.com/office/drawing/2014/main" id="{9E8889AD-E0B6-4461-A307-88FD294E6F2E}"/>
              </a:ext>
            </a:extLst>
          </p:cNvPr>
          <p:cNvPicPr>
            <a:picLocks noChangeArrowheads="1" noChangeAspect="1"/>
          </p:cNvPicPr>
          <p:nvPr/>
        </p:nvPicPr>
        <p:blipFill rotWithShape="1">
          <a:blip cstate="print"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4"/>
          <a:stretch/>
        </p:blipFill>
        <p:spPr bwMode="auto">
          <a:xfrm>
            <a:off x="358114" y="1372663"/>
            <a:ext cx="2273142" cy="29784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overrideClrMapping accent1="accent1" accent2="accent2" accent3="accent3" accent4="accent4" accent5="accent5" accent6="accent6" bg1="dk1" bg2="dk2" folHlink="folHlink" hlink="hlink" tx1="lt1" tx2="lt2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br>
              <a:rPr lang="ru-RU" sz="4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4000" dirty="0">
                <a:latin typeface="Arial" panose="020B0604020202020204" pitchFamily="34" charset="0"/>
                <a:cs typeface="Arial" panose="020B0604020202020204" pitchFamily="34" charset="0"/>
              </a:rPr>
              <a:t>План лекции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Классификация экзогенных процессов.</a:t>
            </a:r>
          </a:p>
          <a:p>
            <a:pPr marL="0" indent="0" algn="just" eaLnBrk="1" hangingPunct="1">
              <a:buFont typeface="Wingdings 2" panose="05020102010507070707" pitchFamily="18" charset="2"/>
              <a:buNone/>
            </a:pPr>
            <a:r>
              <a:rPr lang="ru-RU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Выветривание.</a:t>
            </a:r>
          </a:p>
          <a:p>
            <a:pPr marL="0" indent="0" algn="just" eaLnBrk="1" hangingPunct="1">
              <a:buFont typeface="Wingdings 2" panose="05020102010507070707" pitchFamily="18" charset="2"/>
              <a:buNone/>
            </a:pPr>
            <a:r>
              <a:rPr lang="ru-RU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Осадочные процессы</a:t>
            </a:r>
            <a:r>
              <a:rPr lang="en-US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alt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43666" y="1700808"/>
            <a:ext cx="7056668" cy="4195481"/>
          </a:xfrm>
        </p:spPr>
        <p:txBody>
          <a:bodyPr>
            <a:normAutofit/>
          </a:bodyPr>
          <a:lstStyle/>
          <a:p>
            <a:pPr marL="0" indent="360000" algn="just">
              <a:spcBef>
                <a:spcPts val="0"/>
              </a:spcBef>
              <a:buNone/>
            </a:pPr>
            <a:r>
              <a:rPr lang="ru-RU" sz="2400" b="1" i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Цель лекции</a:t>
            </a: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alt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Изучить экзогенные процессы: выветривание, денудацию, транспортировку, седиментацию, </a:t>
            </a:r>
            <a:r>
              <a:rPr lang="ru-RU" altLang="ru-RU" sz="2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литификацию</a:t>
            </a:r>
            <a:r>
              <a:rPr lang="ru-RU" alt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4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5408237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404664"/>
            <a:ext cx="8229600" cy="5976664"/>
          </a:xfrm>
        </p:spPr>
        <p:txBody>
          <a:bodyPr>
            <a:noAutofit/>
          </a:bodyPr>
          <a:lstStyle/>
          <a:p>
            <a:pPr marL="0" indent="360000" algn="ctr">
              <a:spcBef>
                <a:spcPts val="0"/>
              </a:spcBef>
              <a:buNone/>
            </a:pPr>
            <a:r>
              <a:rPr lang="ru-RU" altLang="ru-RU" sz="24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Роль и место темы лекции в дисциплине, связь с другими дисциплинами</a:t>
            </a:r>
            <a:endParaRPr lang="ru-RU" sz="2400" b="1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360000" algn="just">
              <a:spcBef>
                <a:spcPts val="0"/>
              </a:spcBef>
              <a:buNone/>
            </a:pP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360000" algn="just">
              <a:spcBef>
                <a:spcPts val="0"/>
              </a:spcBef>
              <a:buNone/>
            </a:pP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Дисциплина «Общая и историческая геология» ставит целью изучение и усвоение обучающимися комплекса теоретических и практических знаний о Земле и земной коре, как источника образования разнообразного мира минералов, горных пород и полезных ископаемых. Получение геологических знаний об истории Земли от древнейших доступных изучению этапов ее развитие до современной эпохи.</a:t>
            </a:r>
          </a:p>
          <a:p>
            <a:pPr marL="0" indent="360000" algn="just">
              <a:spcBef>
                <a:spcPts val="0"/>
              </a:spcBef>
              <a:buNone/>
            </a:pP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Эти знания необходимы для понимания строения и истории формирования Земли, закономерностей распределения в земной коре химических элементов и полезных ископаемых.</a:t>
            </a:r>
          </a:p>
          <a:p>
            <a:pPr marL="0" indent="360000" algn="just">
              <a:spcBef>
                <a:spcPts val="0"/>
              </a:spcBef>
              <a:buNone/>
            </a:pPr>
            <a:endParaRPr lang="ru-RU" sz="18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360000" algn="just">
              <a:spcBef>
                <a:spcPts val="0"/>
              </a:spcBef>
              <a:buNone/>
            </a:pP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Изучение </a:t>
            </a:r>
            <a:r>
              <a:rPr lang="ru-RU" alt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экзогенных процессов, таких как выветривание, денудация, транспортировка, седиментация, </a:t>
            </a:r>
            <a:r>
              <a:rPr lang="ru-RU" alt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литификация</a:t>
            </a:r>
            <a:r>
              <a:rPr lang="ru-RU" alt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является актуальной задачей и позволяет понять условия формирования осадочного чехла планеты, а также связанные с ним месторождения полезных ископаемых.</a:t>
            </a:r>
          </a:p>
          <a:p>
            <a:pPr marL="0" indent="360000" algn="just">
              <a:spcBef>
                <a:spcPts val="0"/>
              </a:spcBef>
              <a:buNone/>
            </a:pP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360000" algn="just">
              <a:spcBef>
                <a:spcPts val="0"/>
              </a:spcBef>
              <a:buNone/>
            </a:pP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Знания полученные при изучении материалов данной лекции используются при изучении таких дисциплин как «Геология МПИ», «Промышленные типы МПИ», при прохождении профессиональных практик.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32994DCA-D970-476E-AA7C-7F01C20A7667}"/>
              </a:ext>
            </a:extLst>
          </p:cNvPr>
          <p:cNvSpPr txBox="1">
            <a:spLocks noChangeArrowheads="1"/>
          </p:cNvSpPr>
          <p:nvPr/>
        </p:nvSpPr>
        <p:spPr>
          <a:xfrm>
            <a:off x="431800" y="657225"/>
            <a:ext cx="8229600" cy="719138"/>
          </a:xfrm>
          <a:prstGeom prst="rect">
            <a:avLst/>
          </a:prstGeom>
        </p:spPr>
        <p:txBody>
          <a:bodyPr anchor="b">
            <a:normAutofit fontScale="97500" lnSpcReduction="10000"/>
            <a:scene3d>
              <a:camera prst="orthographicFront"/>
              <a:lightRig rig="soft" dir="t">
                <a:rot lat="0" lon="0" rev="2400000"/>
              </a:lightRig>
            </a:scene3d>
            <a:sp3d>
              <a:bevelT w="19050" h="12700"/>
            </a:sp3d>
          </a:bodyPr>
          <a:lstStyle>
            <a:lvl1pPr marL="54864" algn="r" rtl="0" eaLnBrk="1" latinLnBrk="0" hangingPunct="1">
              <a:spcBef>
                <a:spcPct val="0"/>
              </a:spcBef>
              <a:buNone/>
              <a:defRPr kumimoji="0" sz="4600" kern="120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  <a:effectLst>
                  <a:outerShdw blurRad="38100" dist="25500" dir="5400000" algn="tl" rotWithShape="0">
                    <a:srgbClr val="000000">
                      <a:satMod val="180000"/>
                      <a:alpha val="7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pPr algn="ctr" fontAlgn="auto">
              <a:spcAft>
                <a:spcPts val="0"/>
              </a:spcAft>
              <a:defRPr/>
            </a:pPr>
            <a:endParaRPr lang="ru-RU" altLang="ru-RU" u="sng" dirty="0">
              <a:solidFill>
                <a:srgbClr val="FCFCC8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09099B7-8852-49C1-96A4-F29E8814A7C4}"/>
              </a:ext>
            </a:extLst>
          </p:cNvPr>
          <p:cNvSpPr txBox="1"/>
          <p:nvPr/>
        </p:nvSpPr>
        <p:spPr>
          <a:xfrm>
            <a:off x="431800" y="289679"/>
            <a:ext cx="8229600" cy="6324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360000" algn="ctr" eaLnBrk="1" hangingPunct="1"/>
            <a:r>
              <a:rPr lang="ru-RU" altLang="ru-RU" sz="2400" b="0" dirty="0">
                <a:solidFill>
                  <a:srgbClr val="00B0F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Классификация экзогенных процессов</a:t>
            </a:r>
          </a:p>
          <a:p>
            <a:pPr indent="360000" algn="just" eaLnBrk="1" hangingPunct="1"/>
            <a:endParaRPr lang="ru-RU" altLang="ru-RU" sz="2400" b="0" dirty="0">
              <a:solidFill>
                <a:srgbClr val="00B0F0"/>
              </a:solidFill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  <a:p>
            <a:pPr indent="360000" algn="just" eaLnBrk="1" hangingPunct="1"/>
            <a:r>
              <a:rPr lang="ru-RU" altLang="ru-RU" sz="2100" b="0" i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Экзогенные процессы </a:t>
            </a:r>
            <a:r>
              <a:rPr lang="ru-RU" altLang="ru-RU" sz="21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это цикл процессов, начинающийся с разрушения горных пород и завершающийся формированием новых горных пород из продуктов разрушения. </a:t>
            </a:r>
          </a:p>
          <a:p>
            <a:pPr indent="360000" algn="just" eaLnBrk="1" hangingPunct="1"/>
            <a:endParaRPr lang="ru-RU" altLang="ru-RU" sz="2100" b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360000" algn="just" eaLnBrk="1" hangingPunct="1"/>
            <a:r>
              <a:rPr lang="ru-RU" altLang="ru-RU" sz="21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Экзогенные процессы происходят на земной поверхности. </a:t>
            </a:r>
          </a:p>
          <a:p>
            <a:pPr indent="360000" algn="just" eaLnBrk="1" hangingPunct="1"/>
            <a:endParaRPr lang="ru-RU" altLang="ru-RU" sz="2100" b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360000" algn="ctr" eaLnBrk="1" hangingPunct="1"/>
            <a:r>
              <a:rPr lang="ru-RU" altLang="ru-RU" sz="2100" b="0" i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Экзогенные процессы имеют следующую классификацию:</a:t>
            </a:r>
          </a:p>
          <a:p>
            <a:pPr indent="360000" algn="just" eaLnBrk="1" hangingPunct="1"/>
            <a:r>
              <a:rPr lang="ru-RU" altLang="ru-RU" sz="21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ru-RU" altLang="ru-RU" sz="2100" b="0" i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Выветривание</a:t>
            </a:r>
            <a:r>
              <a:rPr lang="ru-RU" altLang="ru-RU" sz="21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разрушение горных пород под воздействием разнообразных экзогенных факторов.</a:t>
            </a:r>
          </a:p>
          <a:p>
            <a:pPr indent="360000" algn="just" eaLnBrk="1" hangingPunct="1"/>
            <a:r>
              <a:rPr lang="ru-RU" altLang="ru-RU" sz="21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ru-RU" altLang="ru-RU" sz="2100" b="0" i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Денудация</a:t>
            </a:r>
            <a:r>
              <a:rPr lang="ru-RU" altLang="ru-RU" sz="21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снос, удаление продуктов разрушения с места их образования.</a:t>
            </a:r>
          </a:p>
          <a:p>
            <a:pPr indent="360000" algn="just" eaLnBrk="1" hangingPunct="1"/>
            <a:r>
              <a:rPr lang="ru-RU" altLang="ru-RU" sz="21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</a:t>
            </a:r>
            <a:r>
              <a:rPr lang="ru-RU" altLang="ru-RU" sz="2100" b="0" i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Транспортировка</a:t>
            </a:r>
            <a:r>
              <a:rPr lang="ru-RU" altLang="ru-RU" sz="21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перенос продуктов разрушения на другое место. </a:t>
            </a:r>
          </a:p>
          <a:p>
            <a:pPr indent="360000" algn="just" eaLnBrk="1" hangingPunct="1"/>
            <a:r>
              <a:rPr lang="ru-RU" altLang="ru-RU" sz="21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 </a:t>
            </a:r>
            <a:r>
              <a:rPr lang="ru-RU" altLang="ru-RU" sz="2100" b="0" i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Седиментация </a:t>
            </a:r>
            <a:r>
              <a:rPr lang="ru-RU" altLang="ru-RU" sz="21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осаждение, накопление перемещённого вещества.</a:t>
            </a:r>
          </a:p>
          <a:p>
            <a:pPr indent="360000" algn="just" eaLnBrk="1" hangingPunct="1"/>
            <a:r>
              <a:rPr lang="ru-RU" altLang="ru-RU" sz="21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5. </a:t>
            </a:r>
            <a:r>
              <a:rPr lang="ru-RU" altLang="ru-RU" sz="2100" b="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Литификация</a:t>
            </a:r>
            <a:r>
              <a:rPr lang="ru-RU" altLang="ru-RU" sz="2100" b="0" i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1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преобразование рыхлого осадка в прочную горную породу.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1" name="Rectangle 3">
            <a:extLst>
              <a:ext uri="{FF2B5EF4-FFF2-40B4-BE49-F238E27FC236}">
                <a16:creationId xmlns:a16="http://schemas.microsoft.com/office/drawing/2014/main" id="{B73627D8-731F-408C-B692-8A20C3976D3A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539552" y="311615"/>
            <a:ext cx="8208912" cy="6234770"/>
          </a:xfrm>
        </p:spPr>
        <p:txBody>
          <a:bodyPr>
            <a:normAutofit/>
          </a:bodyPr>
          <a:lstStyle/>
          <a:p>
            <a:pPr marL="0" indent="457200" algn="ctr">
              <a:spcBef>
                <a:spcPts val="0"/>
              </a:spcBef>
              <a:buNone/>
              <a:defRPr/>
            </a:pPr>
            <a:r>
              <a:rPr lang="ru-RU" altLang="ru-RU" sz="24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Выветривание</a:t>
            </a:r>
          </a:p>
          <a:p>
            <a:pPr marL="0" indent="457200" algn="just" eaLnBrk="1" fontAlgn="auto" hangingPunct="1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ru-RU" altLang="ru-RU" sz="2100" i="1" dirty="0">
                <a:solidFill>
                  <a:srgbClr val="00B0F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Выветривание </a:t>
            </a:r>
            <a: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это процесс разрушения и изменения горных пород и минералов на земной поверхности и вблизи от нее под влиянием солнечной радиации, воды, воздуха и жизнедеятельности организмов.</a:t>
            </a:r>
          </a:p>
          <a:p>
            <a:pPr marL="0" indent="457200" algn="just" eaLnBrk="1" fontAlgn="auto" hangingPunct="1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ru-RU" alt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457200" algn="just" eaLnBrk="1" fontAlgn="auto" hangingPunct="1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ru-RU" altLang="ru-RU" sz="2100" i="1" dirty="0">
                <a:solidFill>
                  <a:srgbClr val="00B0F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Агенты выветривания</a:t>
            </a:r>
            <a:r>
              <a:rPr lang="ru-RU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  <a:r>
              <a:rPr lang="ru-RU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определенные вещества, объекты и явления, воздействие которых на горные породы приводит к разрушению последних:</a:t>
            </a:r>
          </a:p>
          <a:p>
            <a:pPr marL="0" indent="457200" algn="just" eaLnBrk="1" fontAlgn="auto" hangingPunct="1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  <a:r>
              <a:rPr lang="ru-RU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солнечная радиация; </a:t>
            </a:r>
          </a:p>
          <a:p>
            <a:pPr marL="0" indent="457200" algn="just" eaLnBrk="1" fontAlgn="auto" hangingPunct="1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  <a:r>
              <a:rPr lang="ru-RU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вода;</a:t>
            </a:r>
          </a:p>
          <a:p>
            <a:pPr marL="0" indent="457200" algn="just" eaLnBrk="1" fontAlgn="auto" hangingPunct="1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  <a:r>
              <a:rPr lang="ru-RU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атмосферные </a:t>
            </a:r>
            <a:r>
              <a:rPr lang="ru-RU" alt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газы</a:t>
            </a:r>
            <a:r>
              <a:rPr lang="ru-RU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(в первую очередь свободный кислород);</a:t>
            </a:r>
          </a:p>
          <a:p>
            <a:pPr marL="0" indent="457200" algn="just" eaLnBrk="1" fontAlgn="auto" hangingPunct="1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  <a:r>
              <a:rPr lang="ru-RU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иные химические реагенты (кислоты, щелочи и т.д.);</a:t>
            </a:r>
          </a:p>
          <a:p>
            <a:pPr marL="0" indent="457200" algn="just" eaLnBrk="1" fontAlgn="auto" hangingPunct="1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  <a:r>
              <a:rPr lang="ru-RU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живые организмы;</a:t>
            </a:r>
          </a:p>
          <a:p>
            <a:pPr marL="0" indent="457200" algn="just" eaLnBrk="1" fontAlgn="auto" hangingPunct="1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  <a:r>
              <a:rPr lang="ru-RU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деятельность человека.</a:t>
            </a:r>
          </a:p>
          <a:p>
            <a:pPr marL="0" indent="457200" algn="just" eaLnBrk="1" fontAlgn="auto" hangingPunct="1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ru-RU" alt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457200" algn="just" eaLnBrk="1" fontAlgn="auto" hangingPunct="1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ru-RU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Поверхностная часть земной коры непрерывно подвергаемая воздействию различных экзогенных факторов и в которой горные породы стремятся войти в равновесие с непрерывно изменяющейся окружающей геологической средой называется зоной </a:t>
            </a:r>
            <a:r>
              <a:rPr lang="ru-RU" altLang="ru-RU" sz="2100" i="1" dirty="0" err="1">
                <a:solidFill>
                  <a:srgbClr val="00B0F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гипергенеза</a:t>
            </a:r>
            <a:r>
              <a:rPr lang="ru-RU" altLang="ru-RU" sz="2100" i="1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.</a:t>
            </a:r>
          </a:p>
          <a:p>
            <a:pPr marL="0" indent="457200" algn="just" eaLnBrk="1" fontAlgn="auto" hangingPunct="1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ru-RU" alt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1" name="Rectangle 3">
            <a:extLst>
              <a:ext uri="{FF2B5EF4-FFF2-40B4-BE49-F238E27FC236}">
                <a16:creationId xmlns:a16="http://schemas.microsoft.com/office/drawing/2014/main" id="{B73627D8-731F-408C-B692-8A20C3976D3A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539552" y="311615"/>
            <a:ext cx="8100900" cy="6234770"/>
          </a:xfrm>
        </p:spPr>
        <p:txBody>
          <a:bodyPr>
            <a:normAutofit fontScale="85000" lnSpcReduction="10000"/>
          </a:bodyPr>
          <a:lstStyle/>
          <a:p>
            <a:pPr marL="0" indent="360000" algn="just" eaLnBrk="1" hangingPunct="1">
              <a:lnSpc>
                <a:spcPct val="120000"/>
              </a:lnSpc>
              <a:spcBef>
                <a:spcPts val="0"/>
              </a:spcBef>
              <a:buNone/>
            </a:pPr>
            <a:r>
              <a:rPr lang="ru-RU" altLang="ru-RU" sz="2800" b="0" i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Поверхностный (континентальный) </a:t>
            </a:r>
            <a:r>
              <a:rPr lang="ru-RU" altLang="ru-RU" sz="2800" b="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гипергенез</a:t>
            </a:r>
            <a:r>
              <a:rPr lang="ru-RU" altLang="ru-RU" sz="24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происходит на поверхности суши и проникает вглубь с помощью нисходящей воды. </a:t>
            </a:r>
          </a:p>
          <a:p>
            <a:pPr marL="0" indent="360000" algn="just" eaLnBrk="1" hangingPunct="1">
              <a:lnSpc>
                <a:spcPct val="120000"/>
              </a:lnSpc>
              <a:spcBef>
                <a:spcPts val="0"/>
              </a:spcBef>
              <a:buNone/>
            </a:pPr>
            <a:endParaRPr lang="ru-RU" altLang="ru-RU" sz="2400" b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360000" algn="just" eaLnBrk="1" hangingPunct="1">
              <a:lnSpc>
                <a:spcPct val="120000"/>
              </a:lnSpc>
              <a:spcBef>
                <a:spcPts val="0"/>
              </a:spcBef>
              <a:buNone/>
            </a:pPr>
            <a:r>
              <a:rPr lang="ru-RU" altLang="ru-RU" sz="24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 наиболее важным образованиям поверхностного </a:t>
            </a:r>
            <a:r>
              <a:rPr lang="ru-RU" altLang="ru-RU" sz="24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гипергенеза</a:t>
            </a:r>
            <a:r>
              <a:rPr lang="ru-RU" altLang="ru-RU" sz="24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относятся:</a:t>
            </a:r>
          </a:p>
          <a:p>
            <a:pPr marL="0" indent="360000" algn="just" eaLnBrk="1" hangingPunct="1">
              <a:lnSpc>
                <a:spcPct val="120000"/>
              </a:lnSpc>
              <a:spcBef>
                <a:spcPts val="0"/>
              </a:spcBef>
              <a:buNone/>
            </a:pPr>
            <a:r>
              <a:rPr lang="ru-RU" altLang="ru-RU" sz="2800" b="0" i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Элювий или кора выветривания</a:t>
            </a:r>
            <a:r>
              <a:rPr lang="ru-RU" altLang="ru-RU" sz="24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геологическое тело, развитое на определенной площади или вдоль какой-либо зоны в горных породах, сложенное продуктами переработки поверхностных горных пород процессами физического, химического и биохимического выветривания. Элювий не перемещается, он остается на месте разрушенных пород.</a:t>
            </a:r>
          </a:p>
          <a:p>
            <a:pPr marL="0" indent="360000" algn="just"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ru-RU" alt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360000" algn="just" eaLnBrk="1" hangingPunct="1">
              <a:lnSpc>
                <a:spcPct val="120000"/>
              </a:lnSpc>
              <a:spcBef>
                <a:spcPts val="0"/>
              </a:spcBef>
              <a:buNone/>
            </a:pPr>
            <a:r>
              <a:rPr lang="ru-RU" altLang="ru-RU" sz="24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зависимости от набора агентов</a:t>
            </a:r>
          </a:p>
          <a:p>
            <a:pPr marL="0" indent="360000" algn="just" eaLnBrk="1" hangingPunct="1">
              <a:lnSpc>
                <a:spcPct val="120000"/>
              </a:lnSpc>
              <a:spcBef>
                <a:spcPts val="0"/>
              </a:spcBef>
              <a:buNone/>
            </a:pPr>
            <a:r>
              <a:rPr lang="ru-RU" altLang="ru-RU" sz="24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характера воздействия, можно </a:t>
            </a:r>
          </a:p>
          <a:p>
            <a:pPr marL="0" indent="360000" algn="just" eaLnBrk="1" hangingPunct="1">
              <a:lnSpc>
                <a:spcPct val="120000"/>
              </a:lnSpc>
              <a:spcBef>
                <a:spcPts val="0"/>
              </a:spcBef>
              <a:buNone/>
            </a:pPr>
            <a:r>
              <a:rPr lang="ru-RU" altLang="ru-RU" sz="24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выделить </a:t>
            </a:r>
            <a:r>
              <a:rPr lang="ru-RU" altLang="ru-RU" sz="2400" b="0" i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три типа выветривания</a:t>
            </a:r>
            <a:r>
              <a:rPr lang="ru-RU" altLang="ru-RU" sz="2400" b="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0" indent="360000" algn="just" eaLnBrk="1" hangingPunct="1">
              <a:lnSpc>
                <a:spcPct val="120000"/>
              </a:lnSpc>
              <a:spcBef>
                <a:spcPts val="0"/>
              </a:spcBef>
              <a:buNone/>
            </a:pPr>
            <a:r>
              <a:rPr lang="ru-RU" altLang="ru-RU" sz="24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1) физическое;</a:t>
            </a:r>
          </a:p>
          <a:p>
            <a:pPr marL="0" indent="360000" algn="just" eaLnBrk="1" hangingPunct="1">
              <a:lnSpc>
                <a:spcPct val="120000"/>
              </a:lnSpc>
              <a:spcBef>
                <a:spcPts val="0"/>
              </a:spcBef>
              <a:buNone/>
            </a:pPr>
            <a:r>
              <a:rPr lang="ru-RU" altLang="ru-RU" sz="24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2) химическое;</a:t>
            </a:r>
          </a:p>
          <a:p>
            <a:pPr marL="0" indent="360000" algn="just" eaLnBrk="1" hangingPunct="1">
              <a:lnSpc>
                <a:spcPct val="120000"/>
              </a:lnSpc>
              <a:spcBef>
                <a:spcPts val="0"/>
              </a:spcBef>
              <a:buNone/>
            </a:pPr>
            <a:r>
              <a:rPr lang="ru-RU" altLang="ru-RU" sz="24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3) органическое (биогенное). </a:t>
            </a:r>
          </a:p>
          <a:p>
            <a:pPr marL="0" indent="457200" algn="just" eaLnBrk="1" fontAlgn="auto" hangingPunct="1"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endParaRPr lang="ru-RU" alt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0898" name="Picture 2" descr="Выветривание. Большая российская энциклопедия">
            <a:extLst>
              <a:ext uri="{FF2B5EF4-FFF2-40B4-BE49-F238E27FC236}">
                <a16:creationId xmlns:a16="http://schemas.microsoft.com/office/drawing/2014/main" id="{D97BC3FA-7234-4784-B857-58318C8FF3B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088" y="3933056"/>
            <a:ext cx="3240360" cy="25487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4676656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extBox 5">
            <a:extLst>
              <a:ext uri="{FF2B5EF4-FFF2-40B4-BE49-F238E27FC236}">
                <a16:creationId xmlns:a16="http://schemas.microsoft.com/office/drawing/2014/main" id="{8425CAAC-0698-4F37-B814-62D0B771E6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0825" y="404813"/>
            <a:ext cx="8642350" cy="28777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indent="4572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indent="360000" algn="just"/>
            <a:r>
              <a:rPr lang="ru-RU" altLang="ru-RU" sz="20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1) </a:t>
            </a:r>
            <a:r>
              <a:rPr lang="ru-RU" altLang="ru-RU" sz="2100" b="0" i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Физическое выветривание </a:t>
            </a:r>
            <a:r>
              <a:rPr lang="ru-RU" altLang="ru-RU" sz="20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это разрушение горной породы под воздействием солнечной радиации и температурных колебаний.</a:t>
            </a:r>
          </a:p>
          <a:p>
            <a:pPr indent="360000" algn="just"/>
            <a:r>
              <a:rPr lang="ru-RU" altLang="ru-RU" sz="20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 нагревании любая порода расширяется, при охлаждении – сжимается. Результатом является образование всё большего и большего числа трещин. В конце концов изначально монолитная горная порода дезинтегрируется – распадается на обломки. </a:t>
            </a:r>
          </a:p>
          <a:p>
            <a:pPr indent="360000" algn="just"/>
            <a:endParaRPr lang="ru-RU" altLang="ru-RU" sz="2000" b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360000" algn="just"/>
            <a:r>
              <a:rPr lang="ru-RU" altLang="ru-RU" sz="20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Распространяются на небольшую глубину – до 20-30 метров. </a:t>
            </a:r>
          </a:p>
          <a:p>
            <a:pPr algn="just"/>
            <a:endParaRPr lang="ru-RU" altLang="ru-RU" sz="2000" b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3555" name="Picture 7">
            <a:extLst>
              <a:ext uri="{FF2B5EF4-FFF2-40B4-BE49-F238E27FC236}">
                <a16:creationId xmlns:a16="http://schemas.microsoft.com/office/drawing/2014/main" id="{5DF25998-ADA4-49A4-BE75-583A81EFE872}"/>
              </a:ext>
            </a:extLst>
          </p:cNvPr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3246437"/>
            <a:ext cx="3330327" cy="31702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23556" name="Picture 5">
            <a:extLst>
              <a:ext uri="{FF2B5EF4-FFF2-40B4-BE49-F238E27FC236}">
                <a16:creationId xmlns:a16="http://schemas.microsoft.com/office/drawing/2014/main" id="{91CFBBC9-D6E1-45D5-9815-FBAE5C4ED34C}"/>
              </a:ext>
            </a:extLst>
          </p:cNvPr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625" y="3240086"/>
            <a:ext cx="3816350" cy="3170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extBox 3">
            <a:extLst>
              <a:ext uri="{FF2B5EF4-FFF2-40B4-BE49-F238E27FC236}">
                <a16:creationId xmlns:a16="http://schemas.microsoft.com/office/drawing/2014/main" id="{F3A16E9D-1663-4C2E-A575-11A900F0FFF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3074" y="434003"/>
            <a:ext cx="8075370" cy="57861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indent="457200">
              <a:defRPr b="1">
                <a:solidFill>
                  <a:schemeClr val="tx1"/>
                </a:solidFill>
                <a:latin charset="0" panose="020B0604020202020204" pitchFamily="34" typeface="Arial"/>
              </a:defRPr>
            </a:lvl1pPr>
            <a:lvl2pPr indent="457200">
              <a:defRPr b="1">
                <a:solidFill>
                  <a:schemeClr val="tx1"/>
                </a:solidFill>
                <a:latin charset="0" panose="020B0604020202020204" pitchFamily="34" typeface="Arial"/>
              </a:defRPr>
            </a:lvl2pPr>
            <a:lvl3pPr indent="-228600" marL="1143000">
              <a:defRPr b="1">
                <a:solidFill>
                  <a:schemeClr val="tx1"/>
                </a:solidFill>
                <a:latin charset="0" panose="020B0604020202020204" pitchFamily="34" typeface="Arial"/>
              </a:defRPr>
            </a:lvl3pPr>
            <a:lvl4pPr indent="-228600" marL="1600200">
              <a:defRPr b="1">
                <a:solidFill>
                  <a:schemeClr val="tx1"/>
                </a:solidFill>
                <a:latin charset="0" panose="020B0604020202020204" pitchFamily="34" typeface="Arial"/>
              </a:defRPr>
            </a:lvl4pPr>
            <a:lvl5pPr indent="-228600" marL="2057400">
              <a:defRPr b="1">
                <a:solidFill>
                  <a:schemeClr val="tx1"/>
                </a:solidFill>
                <a:latin charset="0" panose="020B0604020202020204" pitchFamily="34" typeface="Arial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charset="0" panose="020B0604020202020204" pitchFamily="34" typeface="Arial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charset="0" panose="020B0604020202020204" pitchFamily="34" typeface="Arial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charset="0" panose="020B0604020202020204" pitchFamily="34" typeface="Arial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charset="0" panose="020B0604020202020204" pitchFamily="34" typeface="Arial"/>
              </a:defRPr>
            </a:lvl9pPr>
          </a:lstStyle>
          <a:p>
            <a:pPr algn="just" eaLnBrk="1" hangingPunct="1" indent="360000"/>
            <a:r>
              <a:rPr altLang="ru-RU" b="0" dirty="0" lang="ru-RU" sz="2000">
                <a:latin charset="0" panose="02020603050405020304" pitchFamily="18" typeface="Times New Roman"/>
                <a:cs charset="0" panose="02020603050405020304" pitchFamily="18" typeface="Times New Roman"/>
              </a:rPr>
              <a:t>Процессы физического выветривания проявляются с различной интенсивностью в зависимости от сочетания </a:t>
            </a:r>
            <a:r>
              <a:rPr altLang="ru-RU" b="0" dirty="0" i="1" lang="ru-RU" sz="2100">
                <a:solidFill>
                  <a:srgbClr val="00B0F0"/>
                </a:solidFill>
                <a:latin charset="0" panose="02020603050405020304" pitchFamily="18" typeface="Times New Roman"/>
                <a:cs charset="0" panose="02020603050405020304" pitchFamily="18" typeface="Times New Roman"/>
              </a:rPr>
              <a:t>внешних </a:t>
            </a:r>
            <a:r>
              <a:rPr altLang="ru-RU" b="0" dirty="0" lang="ru-RU" sz="2000">
                <a:latin charset="0" panose="02020603050405020304" pitchFamily="18" typeface="Times New Roman"/>
                <a:cs charset="0" panose="02020603050405020304" pitchFamily="18" typeface="Times New Roman"/>
              </a:rPr>
              <a:t>условий, к числу которых относятся:</a:t>
            </a:r>
          </a:p>
          <a:p>
            <a:pPr algn="just" eaLnBrk="1" hangingPunct="1" indent="360000" lvl="1" marL="0"/>
            <a:r>
              <a:rPr altLang="ru-RU" b="0" dirty="0" lang="ru-RU" sz="2400">
                <a:latin charset="0" panose="02020603050405020304" pitchFamily="18" typeface="Times New Roman"/>
                <a:cs charset="0" panose="02020603050405020304" pitchFamily="18" typeface="Times New Roman"/>
              </a:rPr>
              <a:t>–</a:t>
            </a:r>
            <a:r>
              <a:rPr altLang="ru-RU" b="0" dirty="0" lang="ru-RU" sz="2000">
                <a:latin charset="0" panose="02020603050405020304" pitchFamily="18" typeface="Times New Roman"/>
                <a:cs charset="0" panose="02020603050405020304" pitchFamily="18" typeface="Times New Roman"/>
              </a:rPr>
              <a:t> климат;</a:t>
            </a:r>
          </a:p>
          <a:p>
            <a:pPr algn="just" eaLnBrk="1" hangingPunct="1" indent="360000" lvl="1" marL="0"/>
            <a:r>
              <a:rPr altLang="ru-RU" b="0" dirty="0" lang="ru-RU" sz="2400">
                <a:latin charset="0" panose="02020603050405020304" pitchFamily="18" typeface="Times New Roman"/>
                <a:cs charset="0" panose="02020603050405020304" pitchFamily="18" typeface="Times New Roman"/>
              </a:rPr>
              <a:t>–</a:t>
            </a:r>
            <a:r>
              <a:rPr altLang="ru-RU" b="0" dirty="0" lang="ru-RU" sz="2000">
                <a:latin charset="0" panose="02020603050405020304" pitchFamily="18" typeface="Times New Roman"/>
                <a:cs charset="0" panose="02020603050405020304" pitchFamily="18" typeface="Times New Roman"/>
              </a:rPr>
              <a:t> растительный покров;</a:t>
            </a:r>
          </a:p>
          <a:p>
            <a:pPr algn="just" eaLnBrk="1" hangingPunct="1" indent="360000" lvl="1" marL="0"/>
            <a:r>
              <a:rPr altLang="ru-RU" b="0" dirty="0" lang="ru-RU" sz="2000">
                <a:latin charset="0" panose="02020603050405020304" pitchFamily="18" typeface="Times New Roman"/>
                <a:cs charset="0" panose="02020603050405020304" pitchFamily="18" typeface="Times New Roman"/>
              </a:rPr>
              <a:t>– рельеф. </a:t>
            </a:r>
          </a:p>
          <a:p>
            <a:pPr algn="just" eaLnBrk="1" hangingPunct="1" indent="360000" lvl="1" marL="0"/>
            <a:r>
              <a:rPr altLang="ru-RU" b="0" dirty="0" lang="ru-RU" sz="2000">
                <a:latin charset="0" panose="02020603050405020304" pitchFamily="18" typeface="Times New Roman"/>
                <a:cs charset="0" panose="02020603050405020304" pitchFamily="18" typeface="Times New Roman"/>
              </a:rPr>
              <a:t>Наиболее благоприятен для развития физического выветривания климат с резкими температурными контрастами, в особенности с большим суточными перепадами температур. </a:t>
            </a:r>
          </a:p>
          <a:p>
            <a:pPr algn="just" eaLnBrk="1" hangingPunct="1" indent="360000" lvl="1" marL="0">
              <a:buFontTx/>
              <a:buChar char="•"/>
            </a:pPr>
            <a:endParaRPr altLang="ru-RU" b="0" dirty="0" lang="ru-RU" sz="2000">
              <a:latin charset="0" panose="02020603050405020304" pitchFamily="18" typeface="Times New Roman"/>
              <a:cs charset="0" panose="02020603050405020304" pitchFamily="18" typeface="Times New Roman"/>
            </a:endParaRPr>
          </a:p>
          <a:p>
            <a:pPr algn="just" eaLnBrk="1" hangingPunct="1" indent="360000" lvl="1" marL="0"/>
            <a:endParaRPr altLang="ru-RU" b="0" dirty="0" lang="ru-RU" sz="2000">
              <a:latin charset="0" panose="02020603050405020304" pitchFamily="18" typeface="Times New Roman"/>
              <a:cs charset="0" panose="02020603050405020304" pitchFamily="18" typeface="Times New Roman"/>
            </a:endParaRPr>
          </a:p>
          <a:p>
            <a:pPr algn="just" eaLnBrk="1" hangingPunct="1" indent="360000" lvl="1" marL="0"/>
            <a:endParaRPr altLang="ru-RU" b="0" dirty="0" lang="ru-RU" sz="2000">
              <a:latin charset="0" panose="02020603050405020304" pitchFamily="18" typeface="Times New Roman"/>
              <a:cs charset="0" panose="02020603050405020304" pitchFamily="18" typeface="Times New Roman"/>
            </a:endParaRPr>
          </a:p>
          <a:p>
            <a:pPr algn="just" eaLnBrk="1" hangingPunct="1" indent="360000" lvl="1" marL="0"/>
            <a:r>
              <a:rPr altLang="ru-RU" b="0" dirty="0" lang="ru-RU" sz="2000">
                <a:latin charset="0" panose="02020603050405020304" pitchFamily="18" typeface="Times New Roman"/>
                <a:cs charset="0" panose="02020603050405020304" pitchFamily="18" typeface="Times New Roman"/>
              </a:rPr>
              <a:t>Физическое выветривание </a:t>
            </a:r>
          </a:p>
          <a:p>
            <a:pPr algn="just" eaLnBrk="1" hangingPunct="1" indent="1079500" lvl="1" marL="0"/>
            <a:r>
              <a:rPr altLang="ru-RU" b="0" dirty="0" lang="ru-RU" sz="2000">
                <a:latin charset="0" panose="02020603050405020304" pitchFamily="18" typeface="Times New Roman"/>
                <a:cs charset="0" panose="02020603050405020304" pitchFamily="18" typeface="Times New Roman"/>
              </a:rPr>
              <a:t>в пустыне.</a:t>
            </a:r>
          </a:p>
          <a:p>
            <a:pPr algn="just" eaLnBrk="1" hangingPunct="1" indent="360000" lvl="1" marL="0"/>
            <a:r>
              <a:rPr altLang="ru-RU" b="0" dirty="0" lang="ru-RU" sz="2000">
                <a:latin charset="0" panose="02020603050405020304" pitchFamily="18" typeface="Times New Roman"/>
                <a:cs charset="0" panose="02020603050405020304" pitchFamily="18" typeface="Times New Roman"/>
              </a:rPr>
              <a:t>Более твердые породы </a:t>
            </a:r>
          </a:p>
          <a:p>
            <a:pPr algn="just" eaLnBrk="1" hangingPunct="1" indent="360000" lvl="1" marL="0"/>
            <a:r>
              <a:rPr altLang="ru-RU" b="0" dirty="0" lang="ru-RU" sz="2000">
                <a:latin charset="0" panose="02020603050405020304" pitchFamily="18" typeface="Times New Roman"/>
                <a:cs charset="0" panose="02020603050405020304" pitchFamily="18" typeface="Times New Roman"/>
              </a:rPr>
              <a:t>образуют </a:t>
            </a:r>
            <a:r>
              <a:rPr altLang="ru-RU" b="0" dirty="0" i="1" lang="ru-RU" sz="2100">
                <a:solidFill>
                  <a:srgbClr val="00B0F0"/>
                </a:solidFill>
                <a:latin charset="0" panose="02020603050405020304" pitchFamily="18" typeface="Times New Roman"/>
                <a:cs charset="0" panose="02020603050405020304" pitchFamily="18" typeface="Times New Roman"/>
              </a:rPr>
              <a:t>«каменные грибы»</a:t>
            </a:r>
            <a:r>
              <a:rPr altLang="ru-RU" b="0" dirty="0" lang="ru-RU" sz="2000">
                <a:latin charset="0" panose="02020603050405020304" pitchFamily="18" typeface="Times New Roman"/>
                <a:cs charset="0" panose="02020603050405020304" pitchFamily="18" typeface="Times New Roman"/>
              </a:rPr>
              <a:t>.</a:t>
            </a:r>
          </a:p>
          <a:p>
            <a:pPr algn="just" eaLnBrk="1" hangingPunct="1" lvl="1" marL="0"/>
            <a:endParaRPr altLang="ru-RU" b="0" dirty="0" lang="ru-RU" sz="2000">
              <a:latin charset="0" panose="02020603050405020304" pitchFamily="18" typeface="Times New Roman"/>
              <a:cs charset="0" panose="02020603050405020304" pitchFamily="18" typeface="Times New Roman"/>
            </a:endParaRPr>
          </a:p>
          <a:p>
            <a:pPr algn="just" eaLnBrk="1" hangingPunct="1" lvl="1" marL="0">
              <a:buFontTx/>
              <a:buChar char="•"/>
            </a:pPr>
            <a:endParaRPr altLang="ru-RU" b="0" dirty="0" lang="ru-RU" sz="2000">
              <a:latin charset="0" panose="02020603050405020304" pitchFamily="18" typeface="Times New Roman"/>
              <a:cs charset="0" panose="02020603050405020304" pitchFamily="18" typeface="Times New Roman"/>
            </a:endParaRPr>
          </a:p>
        </p:txBody>
      </p:sp>
      <p:pic>
        <p:nvPicPr>
          <p:cNvPr id="24579" name="Picture 6">
            <a:extLst>
              <a:ext uri="{FF2B5EF4-FFF2-40B4-BE49-F238E27FC236}">
                <a16:creationId xmlns:a16="http://schemas.microsoft.com/office/drawing/2014/main" id="{A1CF7620-27FC-4124-85AC-93EBF9E7559C}"/>
              </a:ext>
            </a:extLst>
          </p:cNvPr>
          <p:cNvPicPr>
            <a:picLocks noChangeArrowheads="1"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" t="53"/>
          <a:stretch>
            <a:fillRect/>
          </a:stretch>
        </p:blipFill>
        <p:spPr bwMode="auto">
          <a:xfrm>
            <a:off x="4578832" y="3403422"/>
            <a:ext cx="3492500" cy="32146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algn="ctr" dir="2700000" dist="35921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overrideClrMapping accent1="accent1" accent2="accent2" accent3="accent3" accent4="accent4" accent5="accent5" accent6="accent6" bg1="dk1" bg2="dk2" folHlink="folHlink" hlink="hlink" tx1="lt1" tx2="lt2"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extBox 4">
            <a:extLst>
              <a:ext uri="{FF2B5EF4-FFF2-40B4-BE49-F238E27FC236}">
                <a16:creationId xmlns:a16="http://schemas.microsoft.com/office/drawing/2014/main" id="{03101E35-1031-4545-A942-084A4F0763D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3548" y="428178"/>
            <a:ext cx="8136904" cy="60016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indent="4572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indent="360000" algn="just" eaLnBrk="1" hangingPunct="1"/>
            <a:r>
              <a:rPr lang="ru-RU" altLang="ru-RU" sz="24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Наличие растительного покрова предохраняет горные породы от воздействия прямых солнечных лучей и сглаживает температурные колебания.</a:t>
            </a:r>
            <a:r>
              <a:rPr lang="ru-RU" alt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indent="360000" algn="just" eaLnBrk="1" hangingPunct="1"/>
            <a:endParaRPr lang="ru-RU" altLang="ru-RU" sz="2400" b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360000" algn="just" eaLnBrk="1" hangingPunct="1"/>
            <a:r>
              <a:rPr lang="ru-RU" altLang="ru-RU" sz="24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 отсутствии растительного покрова эрозионные процессы протекают </a:t>
            </a:r>
            <a:r>
              <a:rPr lang="ru-RU" altLang="ru-RU" sz="2400" b="0" i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интенсивнее.</a:t>
            </a:r>
          </a:p>
          <a:p>
            <a:pPr indent="360000" algn="just" eaLnBrk="1" hangingPunct="1"/>
            <a:endParaRPr lang="ru-RU" altLang="ru-RU" sz="2400" b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360000" algn="just" eaLnBrk="1" hangingPunct="1"/>
            <a:r>
              <a:rPr lang="ru-RU" altLang="ru-RU" sz="24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Свойства горных пород, влияющих на </a:t>
            </a:r>
            <a:r>
              <a:rPr lang="ru-RU" altLang="ru-RU" sz="2400" b="0" i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темпы</a:t>
            </a:r>
            <a:r>
              <a:rPr lang="ru-RU" altLang="ru-RU" sz="24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физического выветривания:</a:t>
            </a:r>
          </a:p>
          <a:p>
            <a:pPr indent="360000" algn="just" eaLnBrk="1" hangingPunct="1"/>
            <a:r>
              <a:rPr lang="ru-RU" altLang="ru-RU" sz="24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Особенности структуры.</a:t>
            </a:r>
          </a:p>
          <a:p>
            <a:pPr indent="360000" algn="just" eaLnBrk="1" hangingPunct="1"/>
            <a:r>
              <a:rPr lang="ru-RU" altLang="ru-RU" sz="24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Минеральный состав.</a:t>
            </a:r>
          </a:p>
          <a:p>
            <a:pPr indent="360000" algn="just" eaLnBrk="1" hangingPunct="1"/>
            <a:r>
              <a:rPr lang="ru-RU" altLang="ru-RU" sz="24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Окраска.</a:t>
            </a:r>
          </a:p>
          <a:p>
            <a:pPr indent="360000" algn="just" eaLnBrk="1" hangingPunct="1"/>
            <a:endParaRPr lang="ru-RU" altLang="ru-RU" sz="2400" b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360000" algn="just" eaLnBrk="1" hangingPunct="1"/>
            <a:r>
              <a:rPr lang="ru-RU" altLang="ru-RU" sz="24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Устойчивость к физическому выветриванию выше будет у более мелкозернистой, однородной по составу и более светлой горной породы.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8" name="TextBox 4">
            <a:extLst>
              <a:ext uri="{FF2B5EF4-FFF2-40B4-BE49-F238E27FC236}">
                <a16:creationId xmlns:a16="http://schemas.microsoft.com/office/drawing/2014/main" id="{7EA89D97-5320-45D2-AE83-3D8D26CD870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15616" y="3013502"/>
            <a:ext cx="2601048" cy="4154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b="1">
                <a:solidFill>
                  <a:schemeClr val="tx1"/>
                </a:solidFill>
                <a:latin charset="0" panose="020B0604020202020204" pitchFamily="34" typeface="Arial"/>
              </a:defRPr>
            </a:lvl1pPr>
            <a:lvl2pPr indent="-285750" marL="742950">
              <a:defRPr b="1">
                <a:solidFill>
                  <a:schemeClr val="tx1"/>
                </a:solidFill>
                <a:latin charset="0" panose="020B0604020202020204" pitchFamily="34" typeface="Arial"/>
              </a:defRPr>
            </a:lvl2pPr>
            <a:lvl3pPr indent="-228600" marL="1143000">
              <a:defRPr b="1">
                <a:solidFill>
                  <a:schemeClr val="tx1"/>
                </a:solidFill>
                <a:latin charset="0" panose="020B0604020202020204" pitchFamily="34" typeface="Arial"/>
              </a:defRPr>
            </a:lvl3pPr>
            <a:lvl4pPr indent="-228600" marL="1600200">
              <a:defRPr b="1">
                <a:solidFill>
                  <a:schemeClr val="tx1"/>
                </a:solidFill>
                <a:latin charset="0" panose="020B0604020202020204" pitchFamily="34" typeface="Arial"/>
              </a:defRPr>
            </a:lvl4pPr>
            <a:lvl5pPr indent="-228600" marL="2057400">
              <a:defRPr b="1">
                <a:solidFill>
                  <a:schemeClr val="tx1"/>
                </a:solidFill>
                <a:latin charset="0" panose="020B0604020202020204" pitchFamily="34" typeface="Arial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charset="0" panose="020B0604020202020204" pitchFamily="34" typeface="Arial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charset="0" panose="020B0604020202020204" pitchFamily="34" typeface="Arial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charset="0" panose="020B0604020202020204" pitchFamily="34" typeface="Arial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charset="0" panose="020B0604020202020204" pitchFamily="34" typeface="Arial"/>
              </a:defRPr>
            </a:lvl9pPr>
          </a:lstStyle>
          <a:p>
            <a:r>
              <a:rPr altLang="ru-RU" b="0" dirty="0" i="1" lang="ru-RU" sz="2100">
                <a:solidFill>
                  <a:srgbClr val="00B0F0"/>
                </a:solidFill>
                <a:latin charset="0" panose="02020603050405020304" pitchFamily="18" typeface="Times New Roman"/>
                <a:cs charset="0" panose="02020603050405020304" pitchFamily="18" typeface="Times New Roman"/>
              </a:rPr>
              <a:t>«Каменные грибы»</a:t>
            </a:r>
          </a:p>
        </p:txBody>
      </p:sp>
      <p:sp>
        <p:nvSpPr>
          <p:cNvPr id="26630" name="TextBox 7">
            <a:extLst>
              <a:ext uri="{FF2B5EF4-FFF2-40B4-BE49-F238E27FC236}">
                <a16:creationId xmlns:a16="http://schemas.microsoft.com/office/drawing/2014/main" id="{95D81A40-A99B-441F-8833-003B737C145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53352" y="3000149"/>
            <a:ext cx="3626361" cy="4154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b="1">
                <a:solidFill>
                  <a:schemeClr val="tx1"/>
                </a:solidFill>
                <a:latin charset="0" panose="020B0604020202020204" pitchFamily="34" typeface="Arial"/>
              </a:defRPr>
            </a:lvl1pPr>
            <a:lvl2pPr indent="-285750" marL="742950">
              <a:defRPr b="1">
                <a:solidFill>
                  <a:schemeClr val="tx1"/>
                </a:solidFill>
                <a:latin charset="0" panose="020B0604020202020204" pitchFamily="34" typeface="Arial"/>
              </a:defRPr>
            </a:lvl2pPr>
            <a:lvl3pPr indent="-228600" marL="1143000">
              <a:defRPr b="1">
                <a:solidFill>
                  <a:schemeClr val="tx1"/>
                </a:solidFill>
                <a:latin charset="0" panose="020B0604020202020204" pitchFamily="34" typeface="Arial"/>
              </a:defRPr>
            </a:lvl3pPr>
            <a:lvl4pPr indent="-228600" marL="1600200">
              <a:defRPr b="1">
                <a:solidFill>
                  <a:schemeClr val="tx1"/>
                </a:solidFill>
                <a:latin charset="0" panose="020B0604020202020204" pitchFamily="34" typeface="Arial"/>
              </a:defRPr>
            </a:lvl4pPr>
            <a:lvl5pPr indent="-228600" marL="2057400">
              <a:defRPr b="1">
                <a:solidFill>
                  <a:schemeClr val="tx1"/>
                </a:solidFill>
                <a:latin charset="0" panose="020B0604020202020204" pitchFamily="34" typeface="Arial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charset="0" panose="020B0604020202020204" pitchFamily="34" typeface="Arial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charset="0" panose="020B0604020202020204" pitchFamily="34" typeface="Arial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charset="0" panose="020B0604020202020204" pitchFamily="34" typeface="Arial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charset="0" panose="020B0604020202020204" pitchFamily="34" typeface="Arial"/>
              </a:defRPr>
            </a:lvl9pPr>
          </a:lstStyle>
          <a:p>
            <a:r>
              <a:rPr altLang="ru-RU" b="0" dirty="0" i="1" lang="ru-RU" sz="2100">
                <a:solidFill>
                  <a:srgbClr val="00B0F0"/>
                </a:solidFill>
                <a:latin charset="0" panose="02020603050405020304" pitchFamily="18" typeface="Times New Roman"/>
                <a:cs charset="0" panose="02020603050405020304" pitchFamily="18" typeface="Times New Roman"/>
              </a:rPr>
              <a:t>«Арка» в штате Юта (США)</a:t>
            </a:r>
          </a:p>
        </p:txBody>
      </p:sp>
      <p:sp>
        <p:nvSpPr>
          <p:cNvPr id="26636" name="TextBox 15">
            <a:extLst>
              <a:ext uri="{FF2B5EF4-FFF2-40B4-BE49-F238E27FC236}">
                <a16:creationId xmlns:a16="http://schemas.microsoft.com/office/drawing/2014/main" id="{413FBFC2-8B82-4E62-8F92-C3B33081D6F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5382" y="5991193"/>
            <a:ext cx="3420020" cy="4154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b="1">
                <a:solidFill>
                  <a:schemeClr val="tx1"/>
                </a:solidFill>
                <a:latin charset="0" panose="020B0604020202020204" pitchFamily="34" typeface="Arial"/>
              </a:defRPr>
            </a:lvl1pPr>
            <a:lvl2pPr indent="-285750" marL="742950">
              <a:defRPr b="1">
                <a:solidFill>
                  <a:schemeClr val="tx1"/>
                </a:solidFill>
                <a:latin charset="0" panose="020B0604020202020204" pitchFamily="34" typeface="Arial"/>
              </a:defRPr>
            </a:lvl2pPr>
            <a:lvl3pPr indent="-228600" marL="1143000">
              <a:defRPr b="1">
                <a:solidFill>
                  <a:schemeClr val="tx1"/>
                </a:solidFill>
                <a:latin charset="0" panose="020B0604020202020204" pitchFamily="34" typeface="Arial"/>
              </a:defRPr>
            </a:lvl3pPr>
            <a:lvl4pPr indent="-228600" marL="1600200">
              <a:defRPr b="1">
                <a:solidFill>
                  <a:schemeClr val="tx1"/>
                </a:solidFill>
                <a:latin charset="0" panose="020B0604020202020204" pitchFamily="34" typeface="Arial"/>
              </a:defRPr>
            </a:lvl4pPr>
            <a:lvl5pPr indent="-228600" marL="2057400">
              <a:defRPr b="1">
                <a:solidFill>
                  <a:schemeClr val="tx1"/>
                </a:solidFill>
                <a:latin charset="0" panose="020B0604020202020204" pitchFamily="34" typeface="Arial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charset="0" panose="020B0604020202020204" pitchFamily="34" typeface="Arial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charset="0" panose="020B0604020202020204" pitchFamily="34" typeface="Arial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charset="0" panose="020B0604020202020204" pitchFamily="34" typeface="Arial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charset="0" panose="020B0604020202020204" pitchFamily="34" typeface="Arial"/>
              </a:defRPr>
            </a:lvl9pPr>
          </a:lstStyle>
          <a:p>
            <a:r>
              <a:rPr altLang="ru-RU" b="0" dirty="0" i="1" lang="ru-RU" sz="2100">
                <a:solidFill>
                  <a:srgbClr val="00B0F0"/>
                </a:solidFill>
                <a:latin charset="0" panose="02020603050405020304" pitchFamily="18" typeface="Times New Roman"/>
                <a:cs charset="0" panose="02020603050405020304" pitchFamily="18" typeface="Times New Roman"/>
              </a:rPr>
              <a:t>Овраг «Замков» Кала-Кулак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389F8B8-6B56-48FD-9C29-8A6C56525DC5}"/>
              </a:ext>
            </a:extLst>
          </p:cNvPr>
          <p:cNvSpPr txBox="1"/>
          <p:nvPr/>
        </p:nvSpPr>
        <p:spPr>
          <a:xfrm>
            <a:off x="2123728" y="62804"/>
            <a:ext cx="5537497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altLang="ru-RU" b="0" dirty="0" i="1" lang="ru-RU" sz="2200">
                <a:solidFill>
                  <a:srgbClr val="00B0F0"/>
                </a:solidFill>
                <a:latin charset="0" panose="02020603050405020304" pitchFamily="18" typeface="Times New Roman"/>
                <a:cs charset="0" panose="02020603050405020304" pitchFamily="18" typeface="Times New Roman"/>
              </a:rPr>
              <a:t>Физическое выветривание горных пород </a:t>
            </a:r>
            <a:endParaRPr b="0" dirty="0" i="1" lang="ru-RU" sz="2200">
              <a:solidFill>
                <a:srgbClr val="00B0F0"/>
              </a:solidFill>
              <a:latin charset="0" panose="02020603050405020304" pitchFamily="18" typeface="Times New Roman"/>
              <a:cs charset="0" panose="02020603050405020304" pitchFamily="18" typeface="Times New Roman"/>
            </a:endParaRPr>
          </a:p>
        </p:txBody>
      </p:sp>
      <p:pic>
        <p:nvPicPr>
          <p:cNvPr descr="Каменные грибы" id="26642" name="Picture 18">
            <a:extLst>
              <a:ext uri="{FF2B5EF4-FFF2-40B4-BE49-F238E27FC236}">
                <a16:creationId xmlns:a16="http://schemas.microsoft.com/office/drawing/2014/main" id="{28AF78A2-3FD2-4811-BA4B-A57395E84399}"/>
              </a:ext>
            </a:extLst>
          </p:cNvPr>
          <p:cNvPicPr>
            <a:picLocks noChangeArrowheads="1"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0255" y="613204"/>
            <a:ext cx="3267559" cy="24475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descr="Ущелье Кала-Кулак, Джилы-Су | Дороги мира" id="26644" name="Picture 20">
            <a:extLst>
              <a:ext uri="{FF2B5EF4-FFF2-40B4-BE49-F238E27FC236}">
                <a16:creationId xmlns:a16="http://schemas.microsoft.com/office/drawing/2014/main" id="{D86B6F0A-B853-4F34-BD77-931A57284C69}"/>
              </a:ext>
            </a:extLst>
          </p:cNvPr>
          <p:cNvPicPr>
            <a:picLocks noChangeArrowheads="1"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89"/>
          <a:stretch/>
        </p:blipFill>
        <p:spPr bwMode="auto">
          <a:xfrm>
            <a:off x="251520" y="3699906"/>
            <a:ext cx="4000430" cy="21717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descr="Ущелье Кала-Кулак, Джилы-Су | Дороги мира" id="26646" name="Picture 22">
            <a:extLst>
              <a:ext uri="{FF2B5EF4-FFF2-40B4-BE49-F238E27FC236}">
                <a16:creationId xmlns:a16="http://schemas.microsoft.com/office/drawing/2014/main" id="{058A177B-65C4-4492-BB91-6A5D1E4ED60E}"/>
              </a:ext>
            </a:extLst>
          </p:cNvPr>
          <p:cNvPicPr>
            <a:picLocks noChangeArrowheads="1"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48"/>
          <a:stretch/>
        </p:blipFill>
        <p:spPr bwMode="auto">
          <a:xfrm>
            <a:off x="4382601" y="3699906"/>
            <a:ext cx="4499836" cy="21717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descr="Двойная арка США штат Юта пирамида Иуацио Мексика | GreenPost" id="26648" name="Picture 24">
            <a:extLst>
              <a:ext uri="{FF2B5EF4-FFF2-40B4-BE49-F238E27FC236}">
                <a16:creationId xmlns:a16="http://schemas.microsoft.com/office/drawing/2014/main" id="{00CD0634-6BC7-448F-9418-E7D30D85EA50}"/>
              </a:ext>
            </a:extLst>
          </p:cNvPr>
          <p:cNvPicPr>
            <a:picLocks noChangeArrowheads="1"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51950" y="613204"/>
            <a:ext cx="4355994" cy="24475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overrideClrMapping accent1="accent1" accent2="accent2" accent3="accent3" accent4="accent4" accent5="accent5" accent6="accent6" bg1="dk1" bg2="dk2" folHlink="folHlink" hlink="hlink" tx1="lt1" tx2="lt2"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extBox 3">
            <a:extLst>
              <a:ext uri="{FF2B5EF4-FFF2-40B4-BE49-F238E27FC236}">
                <a16:creationId xmlns:a16="http://schemas.microsoft.com/office/drawing/2014/main" id="{0B1513ED-D5EE-4BE4-A322-F8CBECDE16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5556" y="440668"/>
            <a:ext cx="7992888" cy="59093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indent="4572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/>
            <a:r>
              <a:rPr lang="ru-RU" altLang="ru-RU" sz="21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2) </a:t>
            </a:r>
            <a:r>
              <a:rPr lang="ru-RU" altLang="ru-RU" sz="2100" b="0" i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Химическое выветривание</a:t>
            </a:r>
            <a:r>
              <a:rPr lang="ru-RU" altLang="ru-RU" sz="21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является результатом химических взаимодействий горных пород с атмосферными газами, водой и растворёнными в ней веществами.</a:t>
            </a:r>
          </a:p>
          <a:p>
            <a:pPr algn="just"/>
            <a:endParaRPr lang="ru-RU" altLang="ru-RU" sz="2100" b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altLang="ru-RU" sz="2100" b="0" i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Ведущий фактор</a:t>
            </a:r>
            <a:r>
              <a:rPr lang="ru-RU" altLang="ru-RU" sz="21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поверхностные и подземные воды, содержащие растворённые кислород и другие химически активные вещества.</a:t>
            </a:r>
          </a:p>
          <a:p>
            <a:pPr algn="just"/>
            <a:endParaRPr lang="ru-RU" altLang="ru-RU" sz="2100" b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altLang="ru-RU" sz="21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 химическом выветривании осуществляются разнообразные типы химических реакций:</a:t>
            </a:r>
          </a:p>
          <a:p>
            <a:pPr algn="just"/>
            <a:endParaRPr lang="ru-RU" altLang="ru-RU" sz="2100" i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altLang="ru-RU" sz="2100" b="0" i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Окисление</a:t>
            </a:r>
            <a:r>
              <a:rPr lang="ru-RU" altLang="ru-RU" sz="21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образование кислородных соединений, переход </a:t>
            </a:r>
            <a:r>
              <a:rPr lang="ru-RU" altLang="ru-RU" sz="21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низковалентных</a:t>
            </a:r>
            <a:r>
              <a:rPr lang="ru-RU" altLang="ru-RU" sz="21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соединений в </a:t>
            </a:r>
            <a:r>
              <a:rPr lang="ru-RU" altLang="ru-RU" sz="21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высоковалентные</a:t>
            </a:r>
            <a:r>
              <a:rPr lang="ru-RU" altLang="ru-RU" sz="21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endParaRPr lang="ru-RU" altLang="ru-RU" sz="2100" i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altLang="ru-RU" sz="2100" b="0" i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Гидратация</a:t>
            </a:r>
            <a:r>
              <a:rPr lang="ru-RU" altLang="ru-RU" sz="21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реакция присоединения молекулярной воды. </a:t>
            </a:r>
          </a:p>
          <a:p>
            <a:pPr algn="just"/>
            <a:endParaRPr lang="ru-RU" altLang="ru-RU" sz="2100" i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altLang="ru-RU" sz="2100" b="0" i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Гидролиз</a:t>
            </a:r>
            <a:r>
              <a:rPr lang="ru-RU" altLang="ru-RU" sz="21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обменное разложение вещества с образованием гидроксилсодержащих минералов.</a:t>
            </a:r>
            <a:endParaRPr lang="ru-RU" altLang="ru-RU" b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extBox 3">
            <a:extLst>
              <a:ext uri="{FF2B5EF4-FFF2-40B4-BE49-F238E27FC236}">
                <a16:creationId xmlns:a16="http://schemas.microsoft.com/office/drawing/2014/main" id="{0B1513ED-D5EE-4BE4-A322-F8CBECDE16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1560" y="368660"/>
            <a:ext cx="795688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indent="4572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/>
            <a:endParaRPr lang="ru-RU" altLang="ru-RU" b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altLang="ru-RU" b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B8C312D-46F7-4D2F-A661-F55DCEC3FFFF}"/>
              </a:ext>
            </a:extLst>
          </p:cNvPr>
          <p:cNvSpPr txBox="1"/>
          <p:nvPr/>
        </p:nvSpPr>
        <p:spPr>
          <a:xfrm>
            <a:off x="647564" y="548680"/>
            <a:ext cx="7848872" cy="52629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360000" algn="just"/>
            <a:r>
              <a:rPr lang="ru-RU" altLang="ru-RU" sz="21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 числу более редких типов реакций, протекающих при химическом выветривании, относятся:</a:t>
            </a:r>
          </a:p>
          <a:p>
            <a:pPr indent="360000" algn="just"/>
            <a:r>
              <a:rPr lang="ru-RU" altLang="ru-RU" sz="2100" b="0" i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Дегидратация</a:t>
            </a:r>
            <a:r>
              <a:rPr lang="ru-RU" altLang="ru-RU" sz="21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1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потери молекулярной воды (в крайне сухом климате).</a:t>
            </a:r>
          </a:p>
          <a:p>
            <a:pPr indent="360000" algn="just"/>
            <a:r>
              <a:rPr lang="ru-RU" altLang="ru-RU" sz="2100" b="0" i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Восстановление </a:t>
            </a:r>
            <a:r>
              <a:rPr lang="ru-RU" altLang="ru-RU" sz="21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переход </a:t>
            </a:r>
            <a:r>
              <a:rPr lang="ru-RU" altLang="ru-RU" sz="21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высоковалентных</a:t>
            </a:r>
            <a:r>
              <a:rPr lang="ru-RU" altLang="ru-RU" sz="21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соединений в </a:t>
            </a:r>
            <a:r>
              <a:rPr lang="ru-RU" altLang="ru-RU" sz="21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низковалентные</a:t>
            </a:r>
            <a:r>
              <a:rPr lang="ru-RU" altLang="ru-RU" sz="21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(в условиях глеевой или сероводородной среды).</a:t>
            </a:r>
          </a:p>
          <a:p>
            <a:pPr indent="360000" algn="just"/>
            <a:r>
              <a:rPr lang="ru-RU" altLang="ru-RU" sz="2100" b="0" i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Растворение </a:t>
            </a:r>
            <a:r>
              <a:rPr lang="ru-RU" altLang="ru-RU" sz="21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происходит, когда в состав горных пород входят растворимые минералы – хлоридные, сульфатные, карбонатные.</a:t>
            </a:r>
          </a:p>
          <a:p>
            <a:pPr indent="360000" algn="just"/>
            <a:r>
              <a:rPr lang="ru-RU" altLang="ru-RU" sz="2100" b="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Карбонатизация</a:t>
            </a:r>
            <a:r>
              <a:rPr lang="ru-RU" altLang="ru-RU" sz="21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реакция ионов карбоната и бикарбоната с минералами.</a:t>
            </a:r>
          </a:p>
          <a:p>
            <a:pPr indent="360000" algn="just"/>
            <a:endParaRPr lang="ru-RU" altLang="ru-RU" sz="2100" b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360000" algn="just" eaLnBrk="1" hangingPunct="1">
              <a:defRPr/>
            </a:pPr>
            <a:r>
              <a:rPr lang="ru-RU" altLang="ru-RU" sz="21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ход процессов химического выветривания существенное влияние оказывают </a:t>
            </a:r>
            <a:r>
              <a:rPr lang="ru-RU" altLang="ru-RU" sz="2100" b="0" i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условия среды</a:t>
            </a:r>
            <a:r>
              <a:rPr lang="ru-RU" altLang="ru-RU" sz="21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indent="360000" algn="just" eaLnBrk="1" hangingPunct="1">
              <a:defRPr/>
            </a:pPr>
            <a:r>
              <a:rPr lang="ru-RU" altLang="ru-RU" sz="2100" b="0" i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Параметры климата </a:t>
            </a:r>
            <a:r>
              <a:rPr lang="ru-RU" altLang="ru-RU" sz="21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температура и влажность определяют интенсивность химического выветривания и степень разложения первичных минералов.</a:t>
            </a:r>
          </a:p>
        </p:txBody>
      </p:sp>
    </p:spTree>
    <p:extLst>
      <p:ext uri="{BB962C8B-B14F-4D97-AF65-F5344CB8AC3E}">
        <p14:creationId xmlns:p14="http://schemas.microsoft.com/office/powerpoint/2010/main" val="164361321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BF53734C-5A44-439E-8DE1-76A5376EC8D2}"/>
              </a:ext>
            </a:extLst>
          </p:cNvPr>
          <p:cNvSpPr txBox="1"/>
          <p:nvPr/>
        </p:nvSpPr>
        <p:spPr>
          <a:xfrm>
            <a:off x="611560" y="728700"/>
            <a:ext cx="7920880" cy="52629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360000" algn="just" eaLnBrk="1" hangingPunct="1">
              <a:defRPr/>
            </a:pPr>
            <a:r>
              <a:rPr lang="ru-RU" altLang="ru-RU" sz="2100" b="0" i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Химические параметры среды</a:t>
            </a:r>
            <a:r>
              <a:rPr lang="ru-RU" altLang="ru-RU" sz="21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altLang="ru-RU" sz="2100" b="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1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кислотность-щелочность, окислительно-восстановительный потенциал.</a:t>
            </a:r>
          </a:p>
          <a:p>
            <a:pPr indent="360000" algn="just" eaLnBrk="1" hangingPunct="1">
              <a:defRPr/>
            </a:pPr>
            <a:r>
              <a:rPr lang="ru-RU" altLang="ru-RU" sz="2100" b="0" i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Минеральный состав горных пород и их проницаемость </a:t>
            </a:r>
            <a:r>
              <a:rPr lang="ru-RU" altLang="ru-RU" sz="21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для водных растворов. </a:t>
            </a:r>
          </a:p>
          <a:p>
            <a:pPr indent="360000" algn="just" eaLnBrk="1" hangingPunct="1">
              <a:buFontTx/>
              <a:buChar char="-"/>
              <a:defRPr/>
            </a:pPr>
            <a:endParaRPr lang="ru-RU" altLang="ru-RU" sz="2100" b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360000" algn="just" eaLnBrk="1" hangingPunct="1">
              <a:defRPr/>
            </a:pPr>
            <a:r>
              <a:rPr lang="ru-RU" altLang="ru-RU" sz="2100" b="0" i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Стадии химического выветривания:</a:t>
            </a:r>
          </a:p>
          <a:p>
            <a:pPr indent="360000" algn="just" eaLnBrk="1" hangingPunct="1">
              <a:defRPr/>
            </a:pPr>
            <a:r>
              <a:rPr lang="ru-RU" altLang="ru-RU" sz="21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ru-RU" altLang="ru-RU" sz="2100" b="0" i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Обломочная</a:t>
            </a:r>
            <a:r>
              <a:rPr lang="ru-RU" altLang="ru-RU" sz="21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образование тонкообломочных продуктов физического выветривания при незначительных химических изменениях.</a:t>
            </a:r>
          </a:p>
          <a:p>
            <a:pPr indent="360000" algn="just" eaLnBrk="1" hangingPunct="1">
              <a:defRPr/>
            </a:pPr>
            <a:r>
              <a:rPr lang="ru-RU" altLang="ru-RU" sz="21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ru-RU" altLang="ru-RU" sz="2100" b="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Обызвесткованного</a:t>
            </a:r>
            <a:r>
              <a:rPr lang="ru-RU" altLang="ru-RU" sz="2100" b="0" i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элювия </a:t>
            </a:r>
            <a:r>
              <a:rPr lang="ru-RU" altLang="ru-RU" sz="21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начальная стадия разложения силикатов и обогащения пород карбонатными соединениями.</a:t>
            </a:r>
          </a:p>
          <a:p>
            <a:pPr indent="360000" algn="just" eaLnBrk="1" hangingPunct="1">
              <a:defRPr/>
            </a:pPr>
            <a:r>
              <a:rPr lang="ru-RU" altLang="ru-RU" sz="21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</a:t>
            </a:r>
            <a:r>
              <a:rPr lang="ru-RU" altLang="ru-RU" sz="2100" b="0" i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Глинистая</a:t>
            </a:r>
            <a:r>
              <a:rPr lang="ru-RU" altLang="ru-RU" sz="21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полное разложение первичных силикатов и образование глинистых минералов (максимальная в условиях умеренного климата).</a:t>
            </a:r>
          </a:p>
          <a:p>
            <a:pPr indent="360000" algn="just" eaLnBrk="1" hangingPunct="1">
              <a:defRPr/>
            </a:pPr>
            <a:r>
              <a:rPr lang="ru-RU" altLang="ru-RU" sz="21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  </a:t>
            </a:r>
            <a:r>
              <a:rPr lang="ru-RU" altLang="ru-RU" sz="2100" b="0" i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Латеритная </a:t>
            </a:r>
            <a:r>
              <a:rPr lang="ru-RU" altLang="ru-RU" sz="21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разложение глинистых минералов (достигается лишь в жарком и влажном климате).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9" name="Picture 5" descr="image343">
            <a:extLst>
              <a:ext uri="{FF2B5EF4-FFF2-40B4-BE49-F238E27FC236}">
                <a16:creationId xmlns:a16="http://schemas.microsoft.com/office/drawing/2014/main" id="{5480BAD7-FC18-4AE9-9B35-A990A2DE43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258" y="626674"/>
            <a:ext cx="4016667" cy="28023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04" name="Picture 8" descr="Выветривание горных пород - виды, силы и причины процессов">
            <a:extLst>
              <a:ext uri="{FF2B5EF4-FFF2-40B4-BE49-F238E27FC236}">
                <a16:creationId xmlns:a16="http://schemas.microsoft.com/office/drawing/2014/main" id="{2619CDBE-4C12-48AD-900C-A6633EE577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70460" y="626674"/>
            <a:ext cx="3741250" cy="28023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706" name="Picture 10" descr="Химическое выветривание горных пород – примеры и виды">
            <a:extLst>
              <a:ext uri="{FF2B5EF4-FFF2-40B4-BE49-F238E27FC236}">
                <a16:creationId xmlns:a16="http://schemas.microsoft.com/office/drawing/2014/main" id="{82291803-71ED-44BC-AB6E-93C6A68365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2424" y="3621242"/>
            <a:ext cx="3846896" cy="28814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708" name="Picture 12" descr="Химическое выветривание горных пород">
            <a:extLst>
              <a:ext uri="{FF2B5EF4-FFF2-40B4-BE49-F238E27FC236}">
                <a16:creationId xmlns:a16="http://schemas.microsoft.com/office/drawing/2014/main" id="{38754A6A-97CE-4E3B-923E-18F91BCAB0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564" y="3621242"/>
            <a:ext cx="4012268" cy="29128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5D0FEF3A-C477-49CB-B0E0-D735F7FD70F8}"/>
              </a:ext>
            </a:extLst>
          </p:cNvPr>
          <p:cNvSpPr txBox="1"/>
          <p:nvPr/>
        </p:nvSpPr>
        <p:spPr>
          <a:xfrm>
            <a:off x="2634903" y="65100"/>
            <a:ext cx="4992624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altLang="ru-RU" sz="2100" b="0" i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Химическое выветривание горных пород </a:t>
            </a:r>
            <a:endParaRPr lang="ru-RU" sz="2100" b="0" i="1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E0F5717C-4AE9-4B08-A511-2B0FAB13F05A}"/>
              </a:ext>
            </a:extLst>
          </p:cNvPr>
          <p:cNvSpPr txBox="1"/>
          <p:nvPr/>
        </p:nvSpPr>
        <p:spPr>
          <a:xfrm>
            <a:off x="358775" y="225425"/>
            <a:ext cx="8534400" cy="3816429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indent="457200" algn="just">
              <a:defRPr/>
            </a:pPr>
            <a:r>
              <a:rPr lang="ru-RU" altLang="ru-RU" sz="21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3) </a:t>
            </a:r>
            <a:r>
              <a:rPr lang="ru-RU" altLang="ru-RU" sz="2100" b="0" i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Органическое (биогенное) выветривание </a:t>
            </a:r>
            <a:r>
              <a:rPr lang="ru-RU" altLang="ru-RU" sz="21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это разрушение горных пород под воздействием живых организмов.</a:t>
            </a:r>
          </a:p>
          <a:p>
            <a:pPr indent="457200" algn="just">
              <a:defRPr/>
            </a:pPr>
            <a:endParaRPr lang="ru-RU" sz="2100" b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defRPr/>
            </a:pPr>
            <a:r>
              <a:rPr lang="ru-RU" sz="2100" b="0" i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Механизмы органического воздействия:</a:t>
            </a:r>
          </a:p>
          <a:p>
            <a:pPr indent="457200" algn="just">
              <a:defRPr/>
            </a:pPr>
            <a:r>
              <a:rPr lang="ru-RU" altLang="ru-RU" sz="21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  <a:r>
              <a:rPr lang="ru-RU" sz="21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воздействие на горные породы выделяемых растениями органических кислот;</a:t>
            </a:r>
          </a:p>
          <a:p>
            <a:pPr indent="457200" algn="just">
              <a:defRPr/>
            </a:pPr>
            <a:r>
              <a:rPr lang="ru-RU" altLang="ru-RU" sz="21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  <a:r>
              <a:rPr lang="ru-RU" sz="21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влияние выделительной деятельности животных;</a:t>
            </a:r>
          </a:p>
          <a:p>
            <a:pPr indent="457200" algn="just">
              <a:defRPr/>
            </a:pPr>
            <a:r>
              <a:rPr lang="ru-RU" altLang="ru-RU" sz="21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  <a:r>
              <a:rPr lang="ru-RU" sz="21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поглощение минеральных соединений непосредственно из горной породы и формирование за их счёт новых минеральных веществ;</a:t>
            </a:r>
          </a:p>
          <a:p>
            <a:pPr indent="457200" algn="just">
              <a:defRPr/>
            </a:pPr>
            <a:r>
              <a:rPr lang="ru-RU" altLang="ru-RU" sz="21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  <a:r>
              <a:rPr lang="ru-RU" sz="21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жизнедеятельность микроорганизмов (включая анаэробные).</a:t>
            </a:r>
          </a:p>
          <a:p>
            <a:pPr indent="457200" algn="just">
              <a:defRPr/>
            </a:pPr>
            <a:endParaRPr lang="ru-RU" sz="1600" b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defRPr/>
            </a:pPr>
            <a:endParaRPr lang="ru-KZ" sz="1600" b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29" descr="Картинка 17 из 48453">
            <a:hlinkClick r:id="rId3"/>
            <a:extLst>
              <a:ext uri="{FF2B5EF4-FFF2-40B4-BE49-F238E27FC236}">
                <a16:creationId xmlns:a16="http://schemas.microsoft.com/office/drawing/2014/main" id="{D1F62507-1611-4583-86F6-CDB90E82E6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7009" y="3512988"/>
            <a:ext cx="2639548" cy="3203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26" name="Picture 6" descr="Химическое и биологическое выветривание — урок. География, 6 класс.">
            <a:extLst>
              <a:ext uri="{FF2B5EF4-FFF2-40B4-BE49-F238E27FC236}">
                <a16:creationId xmlns:a16="http://schemas.microsoft.com/office/drawing/2014/main" id="{DB75620B-A9C9-4196-AAD9-B201FDB994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3512988"/>
            <a:ext cx="2535811" cy="3203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E0F5717C-4AE9-4B08-A511-2B0FAB13F05A}"/>
              </a:ext>
            </a:extLst>
          </p:cNvPr>
          <p:cNvSpPr txBox="1"/>
          <p:nvPr/>
        </p:nvSpPr>
        <p:spPr>
          <a:xfrm>
            <a:off x="503547" y="225425"/>
            <a:ext cx="8208913" cy="418576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360000" algn="ctr">
              <a:defRPr/>
            </a:pPr>
            <a:r>
              <a:rPr lang="ru-RU" sz="2100" b="0" i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Роль процессов выветривания</a:t>
            </a:r>
          </a:p>
          <a:p>
            <a:pPr marL="0" lvl="1" indent="360000" algn="just">
              <a:defRPr/>
            </a:pPr>
            <a:r>
              <a:rPr lang="ru-RU" sz="19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Если бы на Земле не было процессов выветривания – не было бы и такого важнейшего компонента биосферы, как почва.</a:t>
            </a:r>
          </a:p>
          <a:p>
            <a:pPr marL="0" lvl="1" indent="360000" algn="just">
              <a:defRPr/>
            </a:pPr>
            <a:r>
              <a:rPr lang="ru-RU" sz="19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Почва представляет собой самостоятельное, очень тонкое природное тело, созданное из почвообразующих пород при участии растительности, животного мира, климата и рельефа.</a:t>
            </a:r>
          </a:p>
          <a:p>
            <a:pPr indent="360000">
              <a:buFontTx/>
              <a:buChar char="-"/>
              <a:defRPr/>
            </a:pPr>
            <a:endParaRPr lang="ru-RU" sz="1900" b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360000">
              <a:defRPr/>
            </a:pPr>
            <a:r>
              <a:rPr lang="ru-RU" sz="19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Ход формирования почв в скалистых пустынях:</a:t>
            </a:r>
          </a:p>
          <a:p>
            <a:pPr indent="360000" algn="just">
              <a:defRPr/>
            </a:pPr>
            <a:r>
              <a:rPr lang="ru-RU" sz="19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поверхность скал покрывается лишайниками; </a:t>
            </a:r>
          </a:p>
          <a:p>
            <a:pPr indent="360000" algn="just">
              <a:defRPr/>
            </a:pPr>
            <a:r>
              <a:rPr lang="ru-RU" sz="19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минерализация отмирающих лишайников создаёт первичный мелкозем; </a:t>
            </a:r>
          </a:p>
          <a:p>
            <a:pPr indent="360000" algn="just">
              <a:defRPr/>
            </a:pPr>
            <a:r>
              <a:rPr lang="ru-RU" sz="19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изменение мелкозема при участии биогенных процессов создает первичную пустынную почву, на которой селятся высшие растения;</a:t>
            </a:r>
          </a:p>
          <a:p>
            <a:pPr indent="360000" algn="just">
              <a:defRPr/>
            </a:pPr>
            <a:r>
              <a:rPr lang="ru-RU" sz="19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продукты разрушения первичных почв сносятся в понижения рельефа, в которых формируется полный почвенный профиль. </a:t>
            </a:r>
            <a:endParaRPr lang="ru-KZ" sz="1900" b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9874" name="Picture 2" descr="лишайник на фоне текстуры камня яркие оттенки оранжевого и зеленого, мох,  текстура горы, каменные скалы фон картинки и Фото для бесплатной загрузки">
            <a:extLst>
              <a:ext uri="{FF2B5EF4-FFF2-40B4-BE49-F238E27FC236}">
                <a16:creationId xmlns:a16="http://schemas.microsoft.com/office/drawing/2014/main" id="{6101466A-5888-4AED-9483-D9824712F9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4401108"/>
            <a:ext cx="4113349" cy="2303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9876" name="Picture 4" descr="ТИПЫ ПОЧВ | Энциклопедия Кругосвет">
            <a:extLst>
              <a:ext uri="{FF2B5EF4-FFF2-40B4-BE49-F238E27FC236}">
                <a16:creationId xmlns:a16="http://schemas.microsoft.com/office/drawing/2014/main" id="{147084DB-9027-43D5-811E-507212F552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4401107"/>
            <a:ext cx="3241928" cy="2303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9419493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4" name="Rectangle 2">
            <a:extLst>
              <a:ext uri="{FF2B5EF4-FFF2-40B4-BE49-F238E27FC236}">
                <a16:creationId xmlns:a16="http://schemas.microsoft.com/office/drawing/2014/main" id="{B9DD1C27-D74D-47FA-BB97-EC581A55975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24644"/>
            <a:ext cx="8229600" cy="468474"/>
          </a:xfrm>
        </p:spPr>
        <p:txBody>
          <a:bodyPr/>
          <a:lstStyle/>
          <a:p>
            <a:pPr marL="54864" algn="ctr" eaLnBrk="1" fontAlgn="auto" hangingPunct="1">
              <a:spcAft>
                <a:spcPts val="0"/>
              </a:spcAft>
              <a:defRPr/>
            </a:pPr>
            <a:r>
              <a:rPr lang="ru-RU" altLang="ru-RU" sz="24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Осадочные процессы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DC5C08F-8C04-45C3-8168-E1728729D042}"/>
              </a:ext>
            </a:extLst>
          </p:cNvPr>
          <p:cNvSpPr txBox="1"/>
          <p:nvPr/>
        </p:nvSpPr>
        <p:spPr>
          <a:xfrm>
            <a:off x="719572" y="836712"/>
            <a:ext cx="7704856" cy="54846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360000" algn="just" eaLnBrk="1" fontAlgn="auto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Wingdings 2"/>
              <a:buNone/>
              <a:defRPr/>
            </a:pPr>
            <a:r>
              <a:rPr lang="ru-RU" altLang="ru-RU" sz="2000" b="0" i="1" dirty="0">
                <a:solidFill>
                  <a:srgbClr val="00B0F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Денудация</a:t>
            </a:r>
            <a:r>
              <a:rPr lang="ru-RU" altLang="ru-RU" sz="20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  <a:r>
              <a:rPr lang="ru-RU" altLang="ru-RU" sz="20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снос, удаление продуктов разрушения с места их образования.</a:t>
            </a:r>
          </a:p>
          <a:p>
            <a:pPr marL="0" indent="360000" algn="just" eaLnBrk="1" fontAlgn="auto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Wingdings 2"/>
              <a:buNone/>
              <a:defRPr/>
            </a:pPr>
            <a:r>
              <a:rPr lang="ru-RU" altLang="ru-RU" sz="2000" b="0" i="1" dirty="0">
                <a:solidFill>
                  <a:srgbClr val="00B0F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Транспортировка</a:t>
            </a:r>
            <a:r>
              <a:rPr lang="ru-RU" altLang="ru-RU" sz="20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  <a:r>
              <a:rPr lang="ru-RU" altLang="ru-RU" sz="20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перенос продуктов разрушения на другое место. </a:t>
            </a:r>
          </a:p>
          <a:p>
            <a:pPr marL="0" indent="360000" algn="just" eaLnBrk="1" fontAlgn="auto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Wingdings 2"/>
              <a:buNone/>
              <a:defRPr/>
            </a:pPr>
            <a:r>
              <a:rPr lang="ru-RU" altLang="ru-RU" sz="2000" b="0" i="1" dirty="0">
                <a:solidFill>
                  <a:srgbClr val="00B0F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Седиментация</a:t>
            </a:r>
            <a:r>
              <a:rPr lang="ru-RU" altLang="ru-RU" sz="2000" b="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  <a:r>
              <a:rPr lang="ru-RU" altLang="ru-RU" sz="20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осаждение, накопление перемещенного вещества.</a:t>
            </a:r>
          </a:p>
          <a:p>
            <a:pPr marL="0" indent="360000" algn="just" eaLnBrk="1" fontAlgn="auto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Wingdings 2"/>
              <a:buNone/>
              <a:defRPr/>
            </a:pPr>
            <a:endParaRPr lang="ru-RU" altLang="ru-RU" sz="2000" b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360000" algn="just" eaLnBrk="1" fontAlgn="auto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Wingdings 2"/>
              <a:buNone/>
              <a:defRPr/>
            </a:pPr>
            <a:r>
              <a:rPr lang="ru-RU" altLang="ru-RU" sz="2000" b="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Ведущие агенты, обеспечивающие денудацию, транспортировку и седиментацию рыхлых продуктов выветривания:</a:t>
            </a:r>
          </a:p>
          <a:p>
            <a:pPr marL="0" indent="360000" algn="just" eaLnBrk="1" fontAlgn="auto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Wingdings 2"/>
              <a:buNone/>
              <a:defRPr/>
            </a:pPr>
            <a:endParaRPr lang="ru-RU" altLang="ru-RU" sz="2000" b="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360000" algn="just" eaLnBrk="1" fontAlgn="auto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Wingdings 2"/>
              <a:buNone/>
              <a:defRPr/>
            </a:pPr>
            <a:r>
              <a:rPr lang="ru-RU" altLang="ru-RU" sz="20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А. Ветер</a:t>
            </a:r>
          </a:p>
          <a:p>
            <a:pPr marL="0" indent="360000" algn="just" eaLnBrk="1" fontAlgn="auto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Wingdings 2"/>
              <a:buNone/>
              <a:defRPr/>
            </a:pPr>
            <a:r>
              <a:rPr lang="ru-RU" altLang="ru-RU" sz="20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Б. Поверхностные воды</a:t>
            </a:r>
          </a:p>
          <a:p>
            <a:pPr marL="0" indent="360000" algn="just" eaLnBrk="1" fontAlgn="auto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Wingdings 2"/>
              <a:buNone/>
              <a:defRPr/>
            </a:pPr>
            <a:r>
              <a:rPr lang="ru-RU" altLang="ru-RU" sz="20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В. Подземные воды</a:t>
            </a:r>
          </a:p>
          <a:p>
            <a:pPr marL="0" indent="360000" algn="just" eaLnBrk="1" fontAlgn="auto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Wingdings 2"/>
              <a:buNone/>
              <a:defRPr/>
            </a:pPr>
            <a:r>
              <a:rPr lang="ru-RU" altLang="ru-RU" sz="20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Г. Временные водотоки</a:t>
            </a:r>
          </a:p>
          <a:p>
            <a:pPr marL="0" indent="360000" algn="just" eaLnBrk="1" fontAlgn="auto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Wingdings 2"/>
              <a:buNone/>
              <a:defRPr/>
            </a:pPr>
            <a:r>
              <a:rPr lang="ru-RU" altLang="ru-RU" sz="20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Д. Склоновые процессы</a:t>
            </a:r>
          </a:p>
          <a:p>
            <a:pPr marL="0" indent="360000" algn="just" eaLnBrk="1" fontAlgn="auto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Wingdings 2"/>
              <a:buNone/>
              <a:defRPr/>
            </a:pPr>
            <a:r>
              <a:rPr lang="ru-RU" altLang="ru-RU" sz="20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Е. Ледники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extBox 5">
            <a:extLst>
              <a:ext uri="{FF2B5EF4-FFF2-40B4-BE49-F238E27FC236}">
                <a16:creationId xmlns:a16="http://schemas.microsoft.com/office/drawing/2014/main" id="{47760D09-997A-4D9E-9D8B-BED2605C48A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7554" y="397401"/>
            <a:ext cx="8028892" cy="60631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indent="4572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indent="360000" algn="just"/>
            <a:r>
              <a:rPr lang="ru-RU" altLang="ru-RU" sz="2000" b="0" i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А.  Ветер </a:t>
            </a:r>
            <a:r>
              <a:rPr lang="ru-RU" altLang="ru-RU" sz="19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ведущий агент, удаляющий мелкообломочные продукты выветривания в местах отсутствия растительного покрова (пустыни, полупустыни, открытые берега крупных водоёмов).</a:t>
            </a:r>
          </a:p>
          <a:p>
            <a:pPr indent="360000" algn="just"/>
            <a:r>
              <a:rPr lang="ru-RU" altLang="ru-RU" sz="19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Геологические процессы, связанные с деятельностью ветра, называются </a:t>
            </a:r>
            <a:r>
              <a:rPr lang="ru-RU" altLang="ru-RU" sz="2000" b="0" i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эоловыми</a:t>
            </a:r>
            <a:r>
              <a:rPr lang="ru-RU" altLang="ru-RU" sz="19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indent="360000" algn="just"/>
            <a:r>
              <a:rPr lang="ru-RU" altLang="ru-RU" sz="2000" b="0" i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Коррозия</a:t>
            </a:r>
            <a:r>
              <a:rPr lang="ru-RU" altLang="ru-RU" sz="19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разрушение скальных выходов переносимыми ветром песчинками.</a:t>
            </a:r>
          </a:p>
          <a:p>
            <a:pPr indent="360000" algn="just"/>
            <a:r>
              <a:rPr lang="ru-RU" altLang="ru-RU" sz="19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результате переноса и аккумуляции переносимого ветром материала формируются </a:t>
            </a:r>
            <a:r>
              <a:rPr lang="ru-RU" altLang="ru-RU" sz="2000" b="0" i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барханы</a:t>
            </a:r>
            <a:r>
              <a:rPr lang="ru-RU" altLang="ru-RU" sz="19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изогнутые в плане (подковообразные) песчаные холмы.</a:t>
            </a:r>
          </a:p>
          <a:p>
            <a:pPr indent="360000" algn="just"/>
            <a:endParaRPr lang="ru-RU" altLang="ru-RU" sz="1900" b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360000" algn="just"/>
            <a:r>
              <a:rPr lang="ru-RU" altLang="ru-RU" sz="2000" b="0" i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Б. Поверхностные   воды</a:t>
            </a:r>
            <a:r>
              <a:rPr lang="ru-RU" altLang="ru-RU" sz="1900" b="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19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это любые поверхностные воды (реки, озера, болота, моря) производят работу по разрушению горных пород и продуктов их выветривания.</a:t>
            </a:r>
          </a:p>
          <a:p>
            <a:pPr indent="360000" algn="just"/>
            <a:r>
              <a:rPr lang="ru-RU" altLang="ru-RU" sz="2000" b="0" i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Эрозия</a:t>
            </a:r>
            <a:r>
              <a:rPr lang="ru-RU" altLang="ru-RU" sz="19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размыв рыхлого материала и скальных горных пород текучими водами. Наиболее значимую эрозионную работу осуществляют постоянно действующие водные потоки – </a:t>
            </a:r>
            <a:r>
              <a:rPr lang="ru-RU" altLang="ru-RU" sz="2000" b="0" i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реки</a:t>
            </a:r>
            <a:r>
              <a:rPr lang="ru-RU" altLang="ru-RU" sz="19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indent="360000" algn="just"/>
            <a:r>
              <a:rPr lang="ru-RU" altLang="ru-RU" sz="2000" b="0" i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Донная эрозия </a:t>
            </a:r>
            <a:r>
              <a:rPr lang="ru-RU" altLang="ru-RU" sz="19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развивается вглубь. В результате этого вида эрозии река врезается в подстилающие её отложения и горные породы, русло ее углубляется.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AA406005-B234-4B44-A233-FA898969CB89}"/>
              </a:ext>
            </a:extLst>
          </p:cNvPr>
          <p:cNvSpPr txBox="1"/>
          <p:nvPr/>
        </p:nvSpPr>
        <p:spPr>
          <a:xfrm>
            <a:off x="611560" y="512676"/>
            <a:ext cx="7920880" cy="5632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360000" algn="just" eaLnBrk="1" hangingPunct="1"/>
            <a:r>
              <a:rPr lang="ru-RU" altLang="ru-RU" sz="2000" b="0" i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Боковая эрозия </a:t>
            </a:r>
            <a:r>
              <a:rPr lang="ru-RU" altLang="ru-RU" sz="20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развивается из-за того, что река подмывает поочередно то правый, то левый берег. Формируются поперечные изгибы русла – </a:t>
            </a:r>
            <a:r>
              <a:rPr lang="ru-RU" altLang="ru-RU" sz="2000" b="0" i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меандры</a:t>
            </a:r>
            <a:r>
              <a:rPr lang="ru-RU" alt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indent="360000" algn="just" eaLnBrk="1" hangingPunct="1"/>
            <a:r>
              <a:rPr lang="ru-RU" altLang="ru-RU" sz="20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Отложения, накапливающиеся в речных долинах в результате деятельности речных потоков, называются </a:t>
            </a:r>
            <a:r>
              <a:rPr lang="ru-RU" altLang="ru-RU" sz="2000" b="0" i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аллювием</a:t>
            </a:r>
            <a:r>
              <a:rPr lang="ru-RU" altLang="ru-RU" sz="20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indent="360000" algn="just" eaLnBrk="1" hangingPunct="1"/>
            <a:endParaRPr lang="ru-RU" altLang="ru-RU" sz="2000" b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360000" algn="just" eaLnBrk="1" hangingPunct="1"/>
            <a:r>
              <a:rPr lang="ru-RU" altLang="ru-RU" sz="20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Деятельность озер заключается в разрушении берегов, транспортировке и обработке поступающего с берегов и приносимого реками обломочного материала и в накоплении осадочного материала на дне озерных котловин.</a:t>
            </a:r>
          </a:p>
          <a:p>
            <a:pPr indent="360000" algn="just" eaLnBrk="1" hangingPunct="1"/>
            <a:endParaRPr lang="ru-RU" altLang="ru-RU" sz="2000" b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360000" algn="just" eaLnBrk="1" hangingPunct="1"/>
            <a:r>
              <a:rPr lang="ru-RU" altLang="ru-RU" sz="20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Деятельность болот заключается, главным образом, в накоплении специфических болотных отложений – </a:t>
            </a:r>
            <a:r>
              <a:rPr lang="ru-RU" altLang="ru-RU" sz="2000" b="0" i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торфа</a:t>
            </a:r>
            <a:r>
              <a:rPr lang="ru-RU" altLang="ru-RU" sz="20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indent="360000" algn="just" eaLnBrk="1" hangingPunct="1"/>
            <a:r>
              <a:rPr lang="ru-RU" altLang="ru-RU" sz="20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Торф представляет собой продукт неполного разложения остатков болотных растений в условиях избыточной влажности и ограниченного доступа кислорода.</a:t>
            </a:r>
          </a:p>
          <a:p>
            <a:pPr indent="360000" algn="just" eaLnBrk="1" hangingPunct="1"/>
            <a:r>
              <a:rPr lang="ru-RU" altLang="ru-RU" sz="20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Геологическая деятельность моря проявляется в разрушительной работе волн, цунами, приливно-отливных движений воды (</a:t>
            </a:r>
            <a:r>
              <a:rPr lang="ru-RU" altLang="ru-RU" sz="2000" b="0" i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абразия</a:t>
            </a:r>
            <a:r>
              <a:rPr lang="ru-RU" altLang="ru-RU" sz="20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6" name="Rectangle 2">
            <a:extLst>
              <a:ext uri="{FF2B5EF4-FFF2-40B4-BE49-F238E27FC236}">
                <a16:creationId xmlns:a16="http://schemas.microsoft.com/office/drawing/2014/main" id="{93525FDA-985F-470B-A784-96A86796FCB7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523609" y="188640"/>
            <a:ext cx="8229600" cy="606425"/>
          </a:xfrm>
        </p:spPr>
        <p:txBody>
          <a:bodyPr/>
          <a:lstStyle/>
          <a:p>
            <a:pPr marL="54864" algn="ctr" eaLnBrk="1" fontAlgn="auto" hangingPunct="1">
              <a:spcAft>
                <a:spcPts val="0"/>
              </a:spcAft>
              <a:defRPr/>
            </a:pPr>
            <a:r>
              <a:rPr lang="ru-RU" altLang="ru-RU" sz="24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Схема разрушения берега </a:t>
            </a:r>
            <a:r>
              <a:rPr lang="ru-RU" altLang="ru-RU" sz="2400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волнобоем</a:t>
            </a:r>
            <a:endParaRPr lang="ru-RU" altLang="ru-RU" sz="2400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5843" name="Picture 4">
            <a:extLst>
              <a:ext uri="{FF2B5EF4-FFF2-40B4-BE49-F238E27FC236}">
                <a16:creationId xmlns:a16="http://schemas.microsoft.com/office/drawing/2014/main" id="{2C0EEB4E-3A03-4632-8F4F-03B2935FB7B0}"/>
              </a:ext>
            </a:extLst>
          </p:cNvPr>
          <p:cNvPicPr>
            <a:picLocks noGrp="1" noChangeAspect="1" noChangeArrowheads="1"/>
          </p:cNvPicPr>
          <p:nvPr>
            <p:ph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007604" y="1052736"/>
            <a:ext cx="7261610" cy="5171960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Line 5">
            <a:extLst>
              <a:ext uri="{FF2B5EF4-FFF2-40B4-BE49-F238E27FC236}">
                <a16:creationId xmlns:a16="http://schemas.microsoft.com/office/drawing/2014/main" id="{342A2DD2-4688-45DD-A98E-95135DC95813}"/>
              </a:ext>
            </a:extLst>
          </p:cNvPr>
          <p:cNvSpPr>
            <a:spLocks noChangeShapeType="1"/>
          </p:cNvSpPr>
          <p:nvPr/>
        </p:nvSpPr>
        <p:spPr bwMode="auto">
          <a:xfrm>
            <a:off x="142875" y="0"/>
            <a:ext cx="885348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pic>
        <p:nvPicPr>
          <p:cNvPr id="36868" name="Picture 4">
            <a:extLst>
              <a:ext uri="{FF2B5EF4-FFF2-40B4-BE49-F238E27FC236}">
                <a16:creationId xmlns:a16="http://schemas.microsoft.com/office/drawing/2014/main" id="{EA5510CC-53E2-436B-83F8-D95EDD5A1441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079612" y="3484849"/>
            <a:ext cx="3017391" cy="3193775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36869" name="Picture 11">
            <a:extLst>
              <a:ext uri="{FF2B5EF4-FFF2-40B4-BE49-F238E27FC236}">
                <a16:creationId xmlns:a16="http://schemas.microsoft.com/office/drawing/2014/main" id="{A13B2C9C-2685-460A-AB08-14AD954DF2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3625" y="3408340"/>
            <a:ext cx="3046747" cy="32702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6870" name="Text Box 12">
            <a:extLst>
              <a:ext uri="{FF2B5EF4-FFF2-40B4-BE49-F238E27FC236}">
                <a16:creationId xmlns:a16="http://schemas.microsoft.com/office/drawing/2014/main" id="{1ABDE457-4FFF-4A5E-8501-6D468B4BCF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52077" y="3039008"/>
            <a:ext cx="2443105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2000" b="0" i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подземные (пещеры)</a:t>
            </a:r>
          </a:p>
        </p:txBody>
      </p:sp>
      <p:sp>
        <p:nvSpPr>
          <p:cNvPr id="36871" name="Text Box 13">
            <a:extLst>
              <a:ext uri="{FF2B5EF4-FFF2-40B4-BE49-F238E27FC236}">
                <a16:creationId xmlns:a16="http://schemas.microsoft.com/office/drawing/2014/main" id="{EC775C37-3F19-4E1A-B4F8-34BE3AB08DB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35596" y="3048000"/>
            <a:ext cx="2971776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2000" b="0" i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поверхностные (воронки)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5E25695-38B3-448F-ADC7-8EC29F90A4CA}"/>
              </a:ext>
            </a:extLst>
          </p:cNvPr>
          <p:cNvSpPr txBox="1"/>
          <p:nvPr/>
        </p:nvSpPr>
        <p:spPr>
          <a:xfrm>
            <a:off x="575556" y="204753"/>
            <a:ext cx="8028892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360000" algn="just" eaLnBrk="1" hangingPunct="1">
              <a:buClr>
                <a:schemeClr val="tx1"/>
              </a:buClr>
            </a:pPr>
            <a:r>
              <a:rPr lang="ru-RU" altLang="ru-RU" sz="2000" b="0" i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В. Подземные воды </a:t>
            </a:r>
          </a:p>
          <a:p>
            <a:pPr indent="360000" algn="just" eaLnBrk="1" hangingPunct="1">
              <a:buClr>
                <a:schemeClr val="tx1"/>
              </a:buClr>
            </a:pPr>
            <a:r>
              <a:rPr lang="ru-RU" altLang="ru-RU" sz="20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Геологическая деятельность подземных вод заключается в процессах растворения ими вещества минералов и горных пород, его переноса в растворённой форме и </a:t>
            </a:r>
            <a:r>
              <a:rPr lang="ru-RU" altLang="ru-RU" sz="20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переотложения</a:t>
            </a:r>
            <a:r>
              <a:rPr lang="ru-RU" altLang="ru-RU" sz="20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indent="360000" algn="just" eaLnBrk="1" hangingPunct="1">
              <a:buClr>
                <a:schemeClr val="tx1"/>
              </a:buClr>
            </a:pPr>
            <a:r>
              <a:rPr lang="ru-RU" altLang="ru-RU" sz="20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Наиболее масштабные проявления геологической деятельности подземных вод связаны с </a:t>
            </a:r>
            <a:r>
              <a:rPr lang="ru-RU" altLang="ru-RU" sz="2000" b="0" i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карстовыми процессами</a:t>
            </a:r>
            <a:r>
              <a:rPr lang="ru-RU" altLang="ru-RU" sz="20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indent="360000" algn="just" eaLnBrk="1" hangingPunct="1">
              <a:buClr>
                <a:schemeClr val="tx1"/>
              </a:buClr>
            </a:pPr>
            <a:r>
              <a:rPr lang="ru-RU" altLang="ru-RU" sz="2000" b="0" i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Карстом</a:t>
            </a:r>
            <a:r>
              <a:rPr lang="ru-RU" altLang="ru-RU" sz="20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называется процесс растворения подземными водами горных пород, приводящий к формированию крупных пустот в их толще. Карстовые формы рельефа подразделяются на: 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TextBox 6">
            <a:extLst>
              <a:ext uri="{FF2B5EF4-FFF2-40B4-BE49-F238E27FC236}">
                <a16:creationId xmlns:a16="http://schemas.microsoft.com/office/drawing/2014/main" id="{0BAB5D90-AC82-4DA0-8130-39E2DFF3B88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1625" y="82550"/>
            <a:ext cx="8569325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indent="4572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/>
            <a:endParaRPr lang="ru-RU" altLang="ru-RU" sz="2200" b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altLang="ru-RU" sz="2200" b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DC37FEB-7279-4CB2-8F67-964B23CE8E41}"/>
              </a:ext>
            </a:extLst>
          </p:cNvPr>
          <p:cNvSpPr txBox="1"/>
          <p:nvPr/>
        </p:nvSpPr>
        <p:spPr>
          <a:xfrm>
            <a:off x="539552" y="548680"/>
            <a:ext cx="8064896" cy="5632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360000" algn="just"/>
            <a:r>
              <a:rPr lang="ru-RU" altLang="ru-RU" sz="2000" b="0" i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Г. Временные водотоки</a:t>
            </a:r>
            <a:r>
              <a:rPr lang="ru-RU" altLang="ru-RU" sz="2000" b="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20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формируются после сильных дождей или во время таяния снега, и быстро прекращают своё существование.</a:t>
            </a:r>
          </a:p>
          <a:p>
            <a:pPr indent="360000" algn="just"/>
            <a:endParaRPr lang="ru-RU" altLang="ru-RU" sz="2000" b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360000" algn="just"/>
            <a:r>
              <a:rPr lang="ru-RU" altLang="ru-RU" sz="20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результате деятельности временных водных потоков формируется </a:t>
            </a:r>
            <a:r>
              <a:rPr lang="ru-RU" altLang="ru-RU" sz="2000" b="0" i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пролювий</a:t>
            </a:r>
            <a:r>
              <a:rPr lang="ru-RU" altLang="ru-RU" sz="20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indent="360000" algn="just"/>
            <a:endParaRPr lang="ru-RU" altLang="ru-RU" sz="2000" b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360000" algn="just"/>
            <a:r>
              <a:rPr lang="ru-RU" altLang="ru-RU" sz="20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результате деятельности временных потоков образуются такие формы рельефа как </a:t>
            </a:r>
            <a:r>
              <a:rPr lang="ru-RU" altLang="ru-RU" sz="2000" b="0" i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промоина, овраг, конус выноса</a:t>
            </a:r>
            <a:r>
              <a:rPr lang="ru-RU" altLang="ru-RU" sz="20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indent="360000" algn="just"/>
            <a:endParaRPr lang="ru-RU" altLang="ru-RU" sz="2000" b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360000" algn="just"/>
            <a:r>
              <a:rPr lang="ru-RU" altLang="ru-RU" sz="2000" b="0" i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Д. Склоновые процессы</a:t>
            </a:r>
            <a:r>
              <a:rPr lang="ru-RU" altLang="ru-RU" sz="20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основным содержанием склоновых процессов является транспортировка материала вниз по склону под действием силы тяжести.</a:t>
            </a:r>
          </a:p>
          <a:p>
            <a:pPr indent="360000" algn="just"/>
            <a:endParaRPr lang="ru-RU" altLang="ru-RU" sz="2000" b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360000" algn="just"/>
            <a:r>
              <a:rPr lang="ru-RU" altLang="ru-RU" sz="20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результате деятельности </a:t>
            </a:r>
            <a:r>
              <a:rPr lang="ru-RU" altLang="ru-RU" sz="2000" b="0" i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склоновых процессов </a:t>
            </a:r>
            <a:r>
              <a:rPr lang="ru-RU" altLang="ru-RU" sz="20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формируются:</a:t>
            </a:r>
          </a:p>
          <a:p>
            <a:pPr indent="360000" algn="just"/>
            <a:r>
              <a:rPr lang="ru-RU" altLang="ru-RU" sz="2000" b="0" i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Делювий</a:t>
            </a:r>
            <a:r>
              <a:rPr lang="ru-RU" altLang="ru-RU" sz="20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возникает за счет смывания частиц </a:t>
            </a:r>
            <a:r>
              <a:rPr lang="ru-RU" altLang="ru-RU" sz="2000" b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выветрелой</a:t>
            </a:r>
            <a:r>
              <a:rPr lang="ru-RU" altLang="ru-RU" sz="20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породы струйками дождевой воды, </a:t>
            </a:r>
          </a:p>
          <a:p>
            <a:pPr indent="360000" algn="just"/>
            <a:r>
              <a:rPr lang="ru-RU" altLang="ru-RU" sz="2000" b="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Коллювий</a:t>
            </a:r>
            <a:r>
              <a:rPr lang="ru-RU" altLang="ru-RU" sz="20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возникает за счет обвально-осыпных явлений на склонах.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TextBox 3">
            <a:extLst>
              <a:ext uri="{FF2B5EF4-FFF2-40B4-BE49-F238E27FC236}">
                <a16:creationId xmlns:a16="http://schemas.microsoft.com/office/drawing/2014/main" id="{FB901602-8DDA-45A0-A1B7-221C20D412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9542" y="345714"/>
            <a:ext cx="8244916" cy="3908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indent="457200">
              <a:defRPr b="1">
                <a:solidFill>
                  <a:schemeClr val="tx1"/>
                </a:solidFill>
                <a:latin charset="0" panose="020B0604020202020204" pitchFamily="34" typeface="Arial"/>
              </a:defRPr>
            </a:lvl1pPr>
            <a:lvl2pPr indent="-285750" marL="742950">
              <a:defRPr b="1">
                <a:solidFill>
                  <a:schemeClr val="tx1"/>
                </a:solidFill>
                <a:latin charset="0" panose="020B0604020202020204" pitchFamily="34" typeface="Arial"/>
              </a:defRPr>
            </a:lvl2pPr>
            <a:lvl3pPr indent="-228600" marL="1143000">
              <a:defRPr b="1">
                <a:solidFill>
                  <a:schemeClr val="tx1"/>
                </a:solidFill>
                <a:latin charset="0" panose="020B0604020202020204" pitchFamily="34" typeface="Arial"/>
              </a:defRPr>
            </a:lvl3pPr>
            <a:lvl4pPr indent="-228600" marL="1600200">
              <a:defRPr b="1">
                <a:solidFill>
                  <a:schemeClr val="tx1"/>
                </a:solidFill>
                <a:latin charset="0" panose="020B0604020202020204" pitchFamily="34" typeface="Arial"/>
              </a:defRPr>
            </a:lvl4pPr>
            <a:lvl5pPr indent="-228600" marL="2057400">
              <a:defRPr b="1">
                <a:solidFill>
                  <a:schemeClr val="tx1"/>
                </a:solidFill>
                <a:latin charset="0" panose="020B0604020202020204" pitchFamily="34" typeface="Arial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charset="0" panose="020B0604020202020204" pitchFamily="34" typeface="Arial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charset="0" panose="020B0604020202020204" pitchFamily="34" typeface="Arial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charset="0" panose="020B0604020202020204" pitchFamily="34" typeface="Arial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charset="0" panose="020B0604020202020204" pitchFamily="34" typeface="Arial"/>
              </a:defRPr>
            </a:lvl9pPr>
          </a:lstStyle>
          <a:p>
            <a:pPr algn="just" eaLnBrk="1" hangingPunct="1" indent="360000"/>
            <a:r>
              <a:rPr altLang="ru-RU" b="0" dirty="0" lang="ru-RU" sz="2000">
                <a:latin charset="0" panose="02020603050405020304" pitchFamily="18" typeface="Times New Roman"/>
                <a:cs charset="0" panose="02020603050405020304" pitchFamily="18" typeface="Times New Roman"/>
              </a:rPr>
              <a:t>Деятельность </a:t>
            </a:r>
            <a:r>
              <a:rPr altLang="ru-RU" b="0" dirty="0" i="1" lang="ru-RU" sz="2000">
                <a:solidFill>
                  <a:srgbClr val="00B0F0"/>
                </a:solidFill>
                <a:latin charset="0" panose="02020603050405020304" pitchFamily="18" typeface="Times New Roman"/>
                <a:cs charset="0" panose="02020603050405020304" pitchFamily="18" typeface="Times New Roman"/>
              </a:rPr>
              <a:t>ледников</a:t>
            </a:r>
            <a:r>
              <a:rPr altLang="ru-RU" b="0" dirty="0" lang="ru-RU" sz="2000">
                <a:latin charset="0" panose="02020603050405020304" pitchFamily="18" typeface="Times New Roman"/>
                <a:cs charset="0" panose="02020603050405020304" pitchFamily="18" typeface="Times New Roman"/>
              </a:rPr>
              <a:t> сводится к ледниковой денудации, транспортировке и отложению перемещённого материала. </a:t>
            </a:r>
          </a:p>
          <a:p>
            <a:pPr algn="just" eaLnBrk="1" hangingPunct="1" indent="360000"/>
            <a:r>
              <a:rPr altLang="ru-RU" b="0" dirty="0" lang="ru-RU" sz="2000">
                <a:latin charset="0" panose="02020603050405020304" pitchFamily="18" typeface="Times New Roman"/>
                <a:cs charset="0" panose="02020603050405020304" pitchFamily="18" typeface="Times New Roman"/>
              </a:rPr>
              <a:t>Ее основными результатами являются формирование характерных ледниковых отложений и форм рельефа.</a:t>
            </a:r>
          </a:p>
          <a:p>
            <a:pPr algn="just" eaLnBrk="1" hangingPunct="1" indent="360000"/>
            <a:r>
              <a:rPr altLang="ru-RU" b="0" dirty="0" i="1" lang="ru-RU" sz="2000">
                <a:solidFill>
                  <a:srgbClr val="00B0F0"/>
                </a:solidFill>
                <a:latin charset="0" panose="02020603050405020304" pitchFamily="18" typeface="Times New Roman"/>
                <a:cs charset="0" panose="02020603050405020304" pitchFamily="18" typeface="Times New Roman"/>
              </a:rPr>
              <a:t>Морены</a:t>
            </a:r>
            <a:r>
              <a:rPr altLang="ru-RU" b="0" dirty="0" lang="ru-RU" sz="2000">
                <a:latin charset="0" panose="02020603050405020304" pitchFamily="18" typeface="Times New Roman"/>
                <a:cs charset="0" panose="02020603050405020304" pitchFamily="18" typeface="Times New Roman"/>
              </a:rPr>
              <a:t> – скопления обломочного материала, переносимого и отлагаемого ледником.</a:t>
            </a:r>
          </a:p>
          <a:p>
            <a:pPr algn="just" eaLnBrk="1" hangingPunct="1" indent="360000"/>
            <a:r>
              <a:rPr altLang="ru-RU" b="0" dirty="0" lang="ru-RU" sz="2000">
                <a:latin charset="0" panose="02020603050405020304" pitchFamily="18" typeface="Times New Roman"/>
                <a:cs charset="0" panose="02020603050405020304" pitchFamily="18" typeface="Times New Roman"/>
              </a:rPr>
              <a:t>В результате рассмотренных экзогенных процессов (выветривания, переноса, отложения, перекристаллизации осадка, его обезвоживания, уплотнения, образования новых минералов и цементации) происходит образование осадочных пород </a:t>
            </a:r>
          </a:p>
          <a:p>
            <a:pPr algn="just" eaLnBrk="1" hangingPunct="1" indent="360000"/>
            <a:endParaRPr altLang="ru-RU" b="0" dirty="0" lang="ru-RU" sz="1600">
              <a:latin charset="0" panose="02020603050405020304" pitchFamily="18" typeface="Times New Roman"/>
              <a:cs charset="0" panose="02020603050405020304" pitchFamily="18" typeface="Times New Roman"/>
            </a:endParaRPr>
          </a:p>
          <a:p>
            <a:pPr algn="just" eaLnBrk="1" hangingPunct="1" indent="360000"/>
            <a:endParaRPr altLang="ru-RU" b="0" dirty="0" lang="ru-RU" sz="1600">
              <a:latin charset="0" panose="02020603050405020304" pitchFamily="18" typeface="Times New Roman"/>
              <a:cs charset="0" panose="02020603050405020304" pitchFamily="18" typeface="Times New Roman"/>
            </a:endParaRPr>
          </a:p>
          <a:p>
            <a:pPr algn="just" eaLnBrk="1" hangingPunct="1"/>
            <a:endParaRPr altLang="ru-RU" b="0" dirty="0" lang="ru-RU" sz="1600">
              <a:latin charset="0" panose="02020603050405020304" pitchFamily="18" typeface="Times New Roman"/>
              <a:cs charset="0" panose="02020603050405020304" pitchFamily="18" typeface="Times New Roman"/>
            </a:endParaRPr>
          </a:p>
        </p:txBody>
      </p:sp>
      <p:sp>
        <p:nvSpPr>
          <p:cNvPr id="38915" name="Text Box 6">
            <a:extLst>
              <a:ext uri="{FF2B5EF4-FFF2-40B4-BE49-F238E27FC236}">
                <a16:creationId xmlns:a16="http://schemas.microsoft.com/office/drawing/2014/main" id="{12E3AA87-168C-43F9-9D19-6607E81CE0C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79812" y="3524836"/>
            <a:ext cx="5508625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algn="ctr" dir="2700000" dist="35921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b="1">
                <a:solidFill>
                  <a:schemeClr val="tx1"/>
                </a:solidFill>
                <a:latin charset="0" panose="020B0604020202020204" pitchFamily="34" typeface="Arial"/>
              </a:defRPr>
            </a:lvl1pPr>
            <a:lvl2pPr indent="-285750" marL="742950">
              <a:defRPr b="1">
                <a:solidFill>
                  <a:schemeClr val="tx1"/>
                </a:solidFill>
                <a:latin charset="0" panose="020B0604020202020204" pitchFamily="34" typeface="Arial"/>
              </a:defRPr>
            </a:lvl2pPr>
            <a:lvl3pPr indent="-228600" marL="1143000">
              <a:defRPr b="1">
                <a:solidFill>
                  <a:schemeClr val="tx1"/>
                </a:solidFill>
                <a:latin charset="0" panose="020B0604020202020204" pitchFamily="34" typeface="Arial"/>
              </a:defRPr>
            </a:lvl3pPr>
            <a:lvl4pPr indent="-228600" marL="1600200">
              <a:defRPr b="1">
                <a:solidFill>
                  <a:schemeClr val="tx1"/>
                </a:solidFill>
                <a:latin charset="0" panose="020B0604020202020204" pitchFamily="34" typeface="Arial"/>
              </a:defRPr>
            </a:lvl4pPr>
            <a:lvl5pPr indent="-228600" marL="2057400">
              <a:defRPr b="1">
                <a:solidFill>
                  <a:schemeClr val="tx1"/>
                </a:solidFill>
                <a:latin charset="0" panose="020B0604020202020204" pitchFamily="34" typeface="Arial"/>
              </a:defRPr>
            </a:lvl5pPr>
            <a:lvl6pPr eaLnBrk="0" fontAlgn="base" hangingPunct="0" indent="-228600" marL="251460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charset="0" panose="020B0604020202020204" pitchFamily="34" typeface="Arial"/>
              </a:defRPr>
            </a:lvl6pPr>
            <a:lvl7pPr eaLnBrk="0" fontAlgn="base" hangingPunct="0" indent="-228600" marL="297180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charset="0" panose="020B0604020202020204" pitchFamily="34" typeface="Arial"/>
              </a:defRPr>
            </a:lvl7pPr>
            <a:lvl8pPr eaLnBrk="0" fontAlgn="base" hangingPunct="0" indent="-228600" marL="342900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charset="0" panose="020B0604020202020204" pitchFamily="34" typeface="Arial"/>
              </a:defRPr>
            </a:lvl8pPr>
            <a:lvl9pPr eaLnBrk="0" fontAlgn="base" hangingPunct="0" indent="-228600" marL="388620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charset="0" panose="020B0604020202020204" pitchFamily="34" typeface="Arial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ct val="20000"/>
              </a:spcBef>
              <a:buClr>
                <a:schemeClr val="tx1"/>
              </a:buClr>
            </a:pPr>
            <a:r>
              <a:rPr altLang="ru-RU" b="0" dirty="0" i="1" lang="ru-RU" sz="2000">
                <a:solidFill>
                  <a:srgbClr val="00B0F0"/>
                </a:solidFill>
                <a:latin charset="0" panose="02020603050405020304" pitchFamily="18" typeface="Times New Roman"/>
                <a:cs charset="0" panose="02020603050405020304" pitchFamily="18" typeface="Times New Roman"/>
              </a:rPr>
              <a:t>Ледниковые формы рельефа</a:t>
            </a:r>
          </a:p>
        </p:txBody>
      </p:sp>
      <p:pic>
        <p:nvPicPr>
          <p:cNvPr id="38916" name="Picture 9">
            <a:extLst>
              <a:ext uri="{FF2B5EF4-FFF2-40B4-BE49-F238E27FC236}">
                <a16:creationId xmlns:a16="http://schemas.microsoft.com/office/drawing/2014/main" id="{17DABDC5-358C-4707-8C80-BF573E25DC73}"/>
              </a:ext>
            </a:extLst>
          </p:cNvPr>
          <p:cNvPicPr>
            <a:picLocks noChangeArrowheads="1"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5713" l="18" r="848" t="-1344"/>
          <a:stretch>
            <a:fillRect/>
          </a:stretch>
        </p:blipFill>
        <p:spPr bwMode="auto">
          <a:xfrm>
            <a:off x="96838" y="3825044"/>
            <a:ext cx="4475162" cy="2689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algn="ctr" dir="2700000" dist="35921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descr="Рис_10" id="38918" name="Picture 11">
            <a:extLst>
              <a:ext uri="{FF2B5EF4-FFF2-40B4-BE49-F238E27FC236}">
                <a16:creationId xmlns:a16="http://schemas.microsoft.com/office/drawing/2014/main" id="{D3908B45-AEB6-45C8-98C3-7D01DBDC6C21}"/>
              </a:ext>
            </a:extLst>
          </p:cNvPr>
          <p:cNvPicPr>
            <a:picLocks noChangeArrowheads="1"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1" l="2578" r="27" t="57747"/>
          <a:stretch>
            <a:fillRect/>
          </a:stretch>
        </p:blipFill>
        <p:spPr bwMode="auto">
          <a:xfrm>
            <a:off x="4684712" y="3896208"/>
            <a:ext cx="4362450" cy="2614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overrideClrMapping accent1="accent1" accent2="accent2" accent3="accent3" accent4="accent4" accent5="accent5" accent6="accent6" bg1="dk1" bg2="dk2" folHlink="folHlink" hlink="hlink" tx1="lt1" tx2="lt2"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50F43466-8575-4D9F-9D64-EA9B80B9D8D3}"/>
              </a:ext>
            </a:extLst>
          </p:cNvPr>
          <p:cNvSpPr txBox="1"/>
          <p:nvPr/>
        </p:nvSpPr>
        <p:spPr>
          <a:xfrm>
            <a:off x="665566" y="620688"/>
            <a:ext cx="7812868" cy="54476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360000" algn="just"/>
            <a:r>
              <a:rPr lang="ru-RU" sz="2200" b="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Вывод:</a:t>
            </a:r>
          </a:p>
          <a:p>
            <a:pPr indent="360000" algn="just"/>
            <a:r>
              <a:rPr lang="ru-RU" altLang="ru-RU" sz="2200" b="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Были изучены экзогенные процессы: выветривание, денудация, транспортировка, седиментация, </a:t>
            </a:r>
            <a:r>
              <a:rPr lang="ru-RU" altLang="ru-RU" sz="2200" b="0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литификация</a:t>
            </a:r>
            <a:r>
              <a:rPr lang="ru-RU" altLang="ru-RU" sz="2200" b="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indent="360000" algn="just"/>
            <a:endParaRPr lang="ru-RU" altLang="ru-RU" sz="2200" b="0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360000" algn="just"/>
            <a:endParaRPr lang="ru-RU" altLang="ru-RU" sz="2200" b="0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360000" algn="ctr"/>
            <a:r>
              <a:rPr lang="ru-RU" sz="2200" b="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Контрольные вопросы</a:t>
            </a:r>
          </a:p>
          <a:p>
            <a:pPr indent="360000" algn="just" eaLnBrk="1" fontAlgn="auto" hangingPunct="1">
              <a:spcBef>
                <a:spcPts val="0"/>
              </a:spcBef>
              <a:spcAft>
                <a:spcPts val="0"/>
              </a:spcAft>
              <a:buFont typeface="Wingdings 2"/>
              <a:buNone/>
              <a:defRPr/>
            </a:pPr>
            <a:endParaRPr lang="ru-RU" sz="2200" b="0" dirty="0">
              <a:latin typeface="Times New Roman" pitchFamily="18" charset="0"/>
              <a:cs typeface="Times New Roman" pitchFamily="18" charset="0"/>
            </a:endParaRPr>
          </a:p>
          <a:p>
            <a:pPr indent="360000" algn="just" eaLnBrk="1" fontAlgn="auto" hangingPunct="1">
              <a:spcBef>
                <a:spcPts val="0"/>
              </a:spcBef>
              <a:spcAft>
                <a:spcPts val="0"/>
              </a:spcAft>
              <a:buFont typeface="Wingdings 2"/>
              <a:buNone/>
              <a:defRPr/>
            </a:pPr>
            <a:r>
              <a:rPr lang="ru-RU" sz="2200" b="0" dirty="0">
                <a:latin typeface="Times New Roman" pitchFamily="18" charset="0"/>
                <a:cs typeface="Times New Roman" pitchFamily="18" charset="0"/>
              </a:rPr>
              <a:t>1. </a:t>
            </a:r>
            <a:r>
              <a:rPr lang="ru-RU" altLang="ru-KZ" sz="2200" b="0" dirty="0">
                <a:latin typeface="Times New Roman" pitchFamily="18" charset="0"/>
                <a:cs typeface="Times New Roman" pitchFamily="18" charset="0"/>
              </a:rPr>
              <a:t>Что изучает динамическая геология?</a:t>
            </a:r>
          </a:p>
          <a:p>
            <a:pPr indent="360000" algn="just" eaLnBrk="1" fontAlgn="auto" hangingPunct="1">
              <a:spcBef>
                <a:spcPts val="0"/>
              </a:spcBef>
              <a:spcAft>
                <a:spcPts val="0"/>
              </a:spcAft>
              <a:buFont typeface="Wingdings 2"/>
              <a:buNone/>
              <a:defRPr/>
            </a:pPr>
            <a:r>
              <a:rPr lang="ru-RU" sz="2200" b="0" dirty="0">
                <a:latin typeface="Times New Roman" pitchFamily="18" charset="0"/>
                <a:cs typeface="Times New Roman" pitchFamily="18" charset="0"/>
              </a:rPr>
              <a:t>2. </a:t>
            </a:r>
            <a:r>
              <a:rPr lang="ru-RU" altLang="ru-KZ" sz="2200" b="0" dirty="0">
                <a:latin typeface="Times New Roman" pitchFamily="18" charset="0"/>
                <a:cs typeface="Times New Roman" pitchFamily="18" charset="0"/>
              </a:rPr>
              <a:t>Какова направленность экзо- и эндогенных процессов?</a:t>
            </a:r>
          </a:p>
          <a:p>
            <a:pPr indent="360000" algn="just" eaLnBrk="1" fontAlgn="auto" hangingPunct="1">
              <a:spcBef>
                <a:spcPts val="0"/>
              </a:spcBef>
              <a:spcAft>
                <a:spcPts val="0"/>
              </a:spcAft>
              <a:buFont typeface="Wingdings 2"/>
              <a:buNone/>
              <a:defRPr/>
            </a:pPr>
            <a:r>
              <a:rPr lang="ru-RU" sz="2200" b="0" dirty="0">
                <a:latin typeface="Times New Roman" pitchFamily="18" charset="0"/>
                <a:cs typeface="Times New Roman" pitchFamily="18" charset="0"/>
              </a:rPr>
              <a:t>3. </a:t>
            </a:r>
            <a:r>
              <a:rPr lang="ru-RU" altLang="ru-KZ" sz="2200" b="0" dirty="0">
                <a:latin typeface="Times New Roman" pitchFamily="18" charset="0"/>
                <a:cs typeface="Times New Roman" pitchFamily="18" charset="0"/>
              </a:rPr>
              <a:t>В каких условиях проявляется физическое выветривание?</a:t>
            </a:r>
          </a:p>
          <a:p>
            <a:pPr indent="360000" algn="just" eaLnBrk="1" fontAlgn="auto" hangingPunct="1">
              <a:spcBef>
                <a:spcPts val="0"/>
              </a:spcBef>
              <a:spcAft>
                <a:spcPts val="0"/>
              </a:spcAft>
              <a:buFont typeface="Wingdings 2"/>
              <a:buNone/>
              <a:defRPr/>
            </a:pPr>
            <a:r>
              <a:rPr lang="ru-RU" sz="2200" b="0" dirty="0">
                <a:latin typeface="Times New Roman" pitchFamily="18" charset="0"/>
                <a:cs typeface="Times New Roman" pitchFamily="18" charset="0"/>
              </a:rPr>
              <a:t>4. </a:t>
            </a:r>
            <a:r>
              <a:rPr lang="ru-RU" altLang="ru-KZ" sz="2200" b="0" dirty="0">
                <a:latin typeface="Times New Roman" pitchFamily="18" charset="0"/>
                <a:cs typeface="Times New Roman" pitchFamily="18" charset="0"/>
              </a:rPr>
              <a:t>Типы химического выветривания?</a:t>
            </a:r>
          </a:p>
          <a:p>
            <a:pPr indent="360000" algn="just" eaLnBrk="1" fontAlgn="auto" hangingPunct="1">
              <a:spcBef>
                <a:spcPts val="0"/>
              </a:spcBef>
              <a:spcAft>
                <a:spcPts val="0"/>
              </a:spcAft>
              <a:buFont typeface="Wingdings 2"/>
              <a:buNone/>
              <a:defRPr/>
            </a:pPr>
            <a:r>
              <a:rPr lang="ru-RU" sz="2200" b="0" dirty="0">
                <a:latin typeface="Times New Roman" pitchFamily="18" charset="0"/>
                <a:cs typeface="Times New Roman" pitchFamily="18" charset="0"/>
              </a:rPr>
              <a:t>5. </a:t>
            </a:r>
            <a:r>
              <a:rPr lang="ru-RU" altLang="ru-KZ" sz="2200" b="0" dirty="0">
                <a:latin typeface="Times New Roman" pitchFamily="18" charset="0"/>
                <a:cs typeface="Times New Roman" pitchFamily="18" charset="0"/>
              </a:rPr>
              <a:t>Что такое латеритная кора выветривания?</a:t>
            </a:r>
          </a:p>
          <a:p>
            <a:pPr indent="360000" algn="just" eaLnBrk="1" fontAlgn="auto" hangingPunct="1">
              <a:spcBef>
                <a:spcPts val="0"/>
              </a:spcBef>
              <a:spcAft>
                <a:spcPts val="0"/>
              </a:spcAft>
              <a:buFont typeface="Wingdings 2"/>
              <a:buNone/>
              <a:defRPr/>
            </a:pPr>
            <a:r>
              <a:rPr lang="ru-RU" sz="2200" b="0" dirty="0">
                <a:latin typeface="Times New Roman" pitchFamily="18" charset="0"/>
                <a:cs typeface="Times New Roman" pitchFamily="18" charset="0"/>
              </a:rPr>
              <a:t>6. </a:t>
            </a:r>
            <a:r>
              <a:rPr lang="ru-RU" altLang="ru-KZ" sz="2200" b="0" dirty="0">
                <a:latin typeface="Times New Roman" pitchFamily="18" charset="0"/>
                <a:cs typeface="Times New Roman" pitchFamily="18" charset="0"/>
              </a:rPr>
              <a:t>Как ветер воздействует на горные породы?</a:t>
            </a:r>
          </a:p>
          <a:p>
            <a:pPr indent="360000" algn="just" eaLnBrk="1" fontAlgn="auto" hangingPunct="1">
              <a:spcBef>
                <a:spcPts val="0"/>
              </a:spcBef>
              <a:spcAft>
                <a:spcPts val="0"/>
              </a:spcAft>
              <a:buFont typeface="Wingdings 2"/>
              <a:buNone/>
              <a:defRPr/>
            </a:pPr>
            <a:r>
              <a:rPr lang="ru-RU" sz="2200" b="0" dirty="0">
                <a:latin typeface="Times New Roman" pitchFamily="18" charset="0"/>
                <a:cs typeface="Times New Roman" pitchFamily="18" charset="0"/>
              </a:rPr>
              <a:t>7. </a:t>
            </a:r>
            <a:r>
              <a:rPr lang="ru-RU" altLang="ru-KZ" sz="2200" b="0" dirty="0">
                <a:latin typeface="Times New Roman" pitchFamily="18" charset="0"/>
                <a:cs typeface="Times New Roman" pitchFamily="18" charset="0"/>
              </a:rPr>
              <a:t>Назовите примеры эоловых отложений?</a:t>
            </a:r>
          </a:p>
          <a:p>
            <a:pPr indent="360000" algn="just">
              <a:spcBef>
                <a:spcPts val="0"/>
              </a:spcBef>
              <a:spcAft>
                <a:spcPts val="0"/>
              </a:spcAft>
            </a:pPr>
            <a:endParaRPr lang="ru-RU" altLang="ru-RU" sz="2200" b="0" dirty="0">
              <a:latin typeface="Times New Roman" pitchFamily="18" charset="0"/>
              <a:cs typeface="Times New Roman" pitchFamily="18" charset="0"/>
            </a:endParaRPr>
          </a:p>
          <a:p>
            <a:pPr indent="360000" algn="just"/>
            <a:endParaRPr lang="ru-RU" sz="1800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95300" y="266700"/>
            <a:ext cx="8153400" cy="6324600"/>
          </a:xfrm>
        </p:spPr>
        <p:txBody>
          <a:bodyPr>
            <a:noAutofit/>
          </a:bodyPr>
          <a:lstStyle/>
          <a:p>
            <a:pPr mar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i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Список литературы</a:t>
            </a:r>
          </a:p>
          <a:p>
            <a:pPr marL="0" indent="0" algn="ctr">
              <a:spcBef>
                <a:spcPts val="0"/>
              </a:spcBef>
              <a:spcAft>
                <a:spcPts val="0"/>
              </a:spcAft>
              <a:buNone/>
            </a:pPr>
            <a:endParaRPr lang="ru-RU" sz="1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Общая геология: учебник / </a:t>
            </a:r>
            <a:r>
              <a:rPr lang="ru-RU" sz="1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Н.В.Короновский</a:t>
            </a: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Н.А.Ясаманов</a:t>
            </a: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– М.: «Академия», 2010 </a:t>
            </a:r>
          </a:p>
          <a:p>
            <a:pPr marL="0" indent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Историческая геология / </a:t>
            </a:r>
            <a:r>
              <a:rPr lang="ru-RU" sz="1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Н.В.Короновский</a:t>
            </a: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В.Е.Хаин, </a:t>
            </a:r>
            <a:r>
              <a:rPr lang="ru-RU" sz="1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Н.А.Ясаманов</a:t>
            </a: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– М.: «Академия», 2011</a:t>
            </a:r>
          </a:p>
          <a:p>
            <a:pPr marL="0" indent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Общая геология/ </a:t>
            </a:r>
            <a:r>
              <a:rPr lang="ru-RU" sz="1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Мильничук</a:t>
            </a: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В.С., </a:t>
            </a:r>
            <a:r>
              <a:rPr lang="ru-RU" sz="1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Арабаджи</a:t>
            </a: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М.С. – М.: Недра, Учебное пособие. – Томск: Изд-во ТПУ, 2013</a:t>
            </a:r>
          </a:p>
          <a:p>
            <a:pPr marL="0" indent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 Сборник задач по дисциплине «Общая и историческая геология» / Б.Д. </a:t>
            </a:r>
            <a:r>
              <a:rPr lang="ru-RU" sz="1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Билялов</a:t>
            </a: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А.Н. </a:t>
            </a:r>
            <a:r>
              <a:rPr lang="ru-RU" sz="1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Копобаева</a:t>
            </a: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КарГТУ</a:t>
            </a: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2013</a:t>
            </a:r>
          </a:p>
          <a:p>
            <a:pPr marL="0" indent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5. Методические указание по курсу «Общая геология», «Элементы залегания и горный компас» / Н.А. </a:t>
            </a:r>
            <a:r>
              <a:rPr lang="ru-RU" sz="1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Беркалиев</a:t>
            </a: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Караганда, 2012</a:t>
            </a:r>
          </a:p>
          <a:p>
            <a:pPr marL="0" indent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6. Методические указания для лабораторных работ №3 по дисциплине «Общая и историческая геология» Б.Д. Билялов, А.Н. </a:t>
            </a:r>
            <a:r>
              <a:rPr lang="ru-RU" sz="1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Копобаева</a:t>
            </a: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КарГТУ</a:t>
            </a: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2013</a:t>
            </a:r>
          </a:p>
          <a:p>
            <a:pPr marL="0" indent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7. Методические указания для лабораторных работ №5-10 по дисциплине «Общая и историческая геология» / Б.Д. </a:t>
            </a:r>
            <a:r>
              <a:rPr lang="ru-RU" sz="1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Билялов</a:t>
            </a: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А.Н. </a:t>
            </a:r>
            <a:r>
              <a:rPr lang="ru-RU" sz="1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Копобаева</a:t>
            </a: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КарГТУ</a:t>
            </a: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2013</a:t>
            </a:r>
          </a:p>
          <a:p>
            <a:pPr marL="0" indent="0" algn="just">
              <a:spcBef>
                <a:spcPts val="0"/>
              </a:spcBef>
              <a:spcAft>
                <a:spcPts val="0"/>
              </a:spcAft>
              <a:buNone/>
            </a:pPr>
            <a:endParaRPr lang="ru-RU" sz="1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i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Интернет-ресурс</a:t>
            </a:r>
          </a:p>
          <a:p>
            <a:pPr marL="0" indent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8. http://geo.web.ru (Информационные Интернет-ресурсы Геологического факультета МГУ)</a:t>
            </a:r>
          </a:p>
          <a:p>
            <a:pPr marL="0" indent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9. http://www.nlr.ru (Российская национальная библиотека)</a:t>
            </a:r>
          </a:p>
          <a:p>
            <a:pPr marL="0" indent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10. http://dic.academic.ru (Словари и энциклопедии)</a:t>
            </a:r>
          </a:p>
          <a:p>
            <a:pPr algn="just"/>
            <a:endParaRPr lang="ru-RU" sz="1600" dirty="0"/>
          </a:p>
        </p:txBody>
      </p:sp>
    </p:spTree>
  </p:cSld>
  <p:clrMapOvr>
    <a:masterClrMapping/>
  </p:clrMapOvr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1_Оформление по умолчанию">
  <a:themeElements>
    <a:clrScheme name="1_Оформление по умолчанию 8">
      <a:dk1>
        <a:srgbClr val="003366"/>
      </a:dk1>
      <a:lt1>
        <a:srgbClr val="FFFFFF"/>
      </a:lt1>
      <a:dk2>
        <a:srgbClr val="000099"/>
      </a:dk2>
      <a:lt2>
        <a:srgbClr val="CCFFFF"/>
      </a:lt2>
      <a:accent1>
        <a:srgbClr val="3366CC"/>
      </a:accent1>
      <a:accent2>
        <a:srgbClr val="00B000"/>
      </a:accent2>
      <a:accent3>
        <a:srgbClr val="AAAACA"/>
      </a:accent3>
      <a:accent4>
        <a:srgbClr val="DADADA"/>
      </a:accent4>
      <a:accent5>
        <a:srgbClr val="ADB8E2"/>
      </a:accent5>
      <a:accent6>
        <a:srgbClr val="009F00"/>
      </a:accent6>
      <a:hlink>
        <a:srgbClr val="66CCFF"/>
      </a:hlink>
      <a:folHlink>
        <a:srgbClr val="FFE701"/>
      </a:folHlink>
    </a:clrScheme>
    <a:fontScheme name="1_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altLang="ru-RU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altLang="ru-RU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lnDef>
  </a:objectDefaults>
  <a:extraClrSchemeLst>
    <a:extraClrScheme>
      <a:clrScheme name="1_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Ион">
  <a:themeElements>
    <a:clrScheme name="Ион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F9C9D"/>
      </a:accent5>
      <a:accent6>
        <a:srgbClr val="9E5E9B"/>
      </a:accent6>
      <a:hlink>
        <a:srgbClr val="58C1BA"/>
      </a:hlink>
      <a:folHlink>
        <a:srgbClr val="9DD0CB"/>
      </a:folHlink>
    </a:clrScheme>
    <a:fontScheme name="Ион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Ион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ppt/theme/theme3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Ион">
    <a:dk1>
      <a:sysClr val="windowText" lastClr="000000"/>
    </a:dk1>
    <a:lt1>
      <a:sysClr val="window" lastClr="FFFFFF"/>
    </a:lt1>
    <a:dk2>
      <a:srgbClr val="1E5155"/>
    </a:dk2>
    <a:lt2>
      <a:srgbClr val="EBEBEB"/>
    </a:lt2>
    <a:accent1>
      <a:srgbClr val="B01513"/>
    </a:accent1>
    <a:accent2>
      <a:srgbClr val="EA6312"/>
    </a:accent2>
    <a:accent3>
      <a:srgbClr val="E6B729"/>
    </a:accent3>
    <a:accent4>
      <a:srgbClr val="6AAC90"/>
    </a:accent4>
    <a:accent5>
      <a:srgbClr val="5F9C9D"/>
    </a:accent5>
    <a:accent6>
      <a:srgbClr val="9E5E9B"/>
    </a:accent6>
    <a:hlink>
      <a:srgbClr val="58C1BA"/>
    </a:hlink>
    <a:folHlink>
      <a:srgbClr val="9DD0CB"/>
    </a:folHlink>
  </a:clrScheme>
</a:themeOverride>
</file>

<file path=ppt/theme/themeOverride2.xml><?xml version="1.0" encoding="utf-8"?>
<a:themeOverride xmlns:a="http://schemas.openxmlformats.org/drawingml/2006/main">
  <a:clrScheme name="Ион">
    <a:dk1>
      <a:sysClr val="windowText" lastClr="000000"/>
    </a:dk1>
    <a:lt1>
      <a:sysClr val="window" lastClr="FFFFFF"/>
    </a:lt1>
    <a:dk2>
      <a:srgbClr val="1E5155"/>
    </a:dk2>
    <a:lt2>
      <a:srgbClr val="EBEBEB"/>
    </a:lt2>
    <a:accent1>
      <a:srgbClr val="B01513"/>
    </a:accent1>
    <a:accent2>
      <a:srgbClr val="EA6312"/>
    </a:accent2>
    <a:accent3>
      <a:srgbClr val="E6B729"/>
    </a:accent3>
    <a:accent4>
      <a:srgbClr val="6AAC90"/>
    </a:accent4>
    <a:accent5>
      <a:srgbClr val="5F9C9D"/>
    </a:accent5>
    <a:accent6>
      <a:srgbClr val="9E5E9B"/>
    </a:accent6>
    <a:hlink>
      <a:srgbClr val="58C1BA"/>
    </a:hlink>
    <a:folHlink>
      <a:srgbClr val="9DD0CB"/>
    </a:folHlink>
  </a:clrScheme>
</a:themeOverride>
</file>

<file path=ppt/theme/themeOverride3.xml><?xml version="1.0" encoding="utf-8"?>
<a:themeOverride xmlns:a="http://schemas.openxmlformats.org/drawingml/2006/main">
  <a:clrScheme name="Ион">
    <a:dk1>
      <a:sysClr val="windowText" lastClr="000000"/>
    </a:dk1>
    <a:lt1>
      <a:sysClr val="window" lastClr="FFFFFF"/>
    </a:lt1>
    <a:dk2>
      <a:srgbClr val="1E5155"/>
    </a:dk2>
    <a:lt2>
      <a:srgbClr val="EBEBEB"/>
    </a:lt2>
    <a:accent1>
      <a:srgbClr val="B01513"/>
    </a:accent1>
    <a:accent2>
      <a:srgbClr val="EA6312"/>
    </a:accent2>
    <a:accent3>
      <a:srgbClr val="E6B729"/>
    </a:accent3>
    <a:accent4>
      <a:srgbClr val="6AAC90"/>
    </a:accent4>
    <a:accent5>
      <a:srgbClr val="5F9C9D"/>
    </a:accent5>
    <a:accent6>
      <a:srgbClr val="9E5E9B"/>
    </a:accent6>
    <a:hlink>
      <a:srgbClr val="58C1BA"/>
    </a:hlink>
    <a:folHlink>
      <a:srgbClr val="9DD0CB"/>
    </a:folHlink>
  </a:clrScheme>
</a:themeOverride>
</file>

<file path=ppt/theme/themeOverride4.xml><?xml version="1.0" encoding="utf-8"?>
<a:themeOverride xmlns:a="http://schemas.openxmlformats.org/drawingml/2006/main">
  <a:clrScheme name="Ион">
    <a:dk1>
      <a:sysClr val="windowText" lastClr="000000"/>
    </a:dk1>
    <a:lt1>
      <a:sysClr val="window" lastClr="FFFFFF"/>
    </a:lt1>
    <a:dk2>
      <a:srgbClr val="1E5155"/>
    </a:dk2>
    <a:lt2>
      <a:srgbClr val="EBEBEB"/>
    </a:lt2>
    <a:accent1>
      <a:srgbClr val="B01513"/>
    </a:accent1>
    <a:accent2>
      <a:srgbClr val="EA6312"/>
    </a:accent2>
    <a:accent3>
      <a:srgbClr val="E6B729"/>
    </a:accent3>
    <a:accent4>
      <a:srgbClr val="6AAC90"/>
    </a:accent4>
    <a:accent5>
      <a:srgbClr val="5F9C9D"/>
    </a:accent5>
    <a:accent6>
      <a:srgbClr val="9E5E9B"/>
    </a:accent6>
    <a:hlink>
      <a:srgbClr val="58C1BA"/>
    </a:hlink>
    <a:folHlink>
      <a:srgbClr val="9DD0CB"/>
    </a:folHlink>
  </a:clrScheme>
</a:themeOverride>
</file>

<file path=ppt/theme/themeOverride5.xml><?xml version="1.0" encoding="utf-8"?>
<a:themeOverride xmlns:a="http://schemas.openxmlformats.org/drawingml/2006/main">
  <a:clrScheme name="Ион">
    <a:dk1>
      <a:sysClr val="windowText" lastClr="000000"/>
    </a:dk1>
    <a:lt1>
      <a:sysClr val="window" lastClr="FFFFFF"/>
    </a:lt1>
    <a:dk2>
      <a:srgbClr val="1E5155"/>
    </a:dk2>
    <a:lt2>
      <a:srgbClr val="EBEBEB"/>
    </a:lt2>
    <a:accent1>
      <a:srgbClr val="B01513"/>
    </a:accent1>
    <a:accent2>
      <a:srgbClr val="EA6312"/>
    </a:accent2>
    <a:accent3>
      <a:srgbClr val="E6B729"/>
    </a:accent3>
    <a:accent4>
      <a:srgbClr val="6AAC90"/>
    </a:accent4>
    <a:accent5>
      <a:srgbClr val="5F9C9D"/>
    </a:accent5>
    <a:accent6>
      <a:srgbClr val="9E5E9B"/>
    </a:accent6>
    <a:hlink>
      <a:srgbClr val="58C1BA"/>
    </a:hlink>
    <a:folHlink>
      <a:srgbClr val="9DD0CB"/>
    </a:folHlink>
  </a:clrScheme>
</a:themeOverride>
</file>

<file path=ppt/theme/themeOverride6.xml><?xml version="1.0" encoding="utf-8"?>
<a:themeOverride xmlns:a="http://schemas.openxmlformats.org/drawingml/2006/main">
  <a:clrScheme name="Ион">
    <a:dk1>
      <a:sysClr val="windowText" lastClr="000000"/>
    </a:dk1>
    <a:lt1>
      <a:sysClr val="window" lastClr="FFFFFF"/>
    </a:lt1>
    <a:dk2>
      <a:srgbClr val="1E5155"/>
    </a:dk2>
    <a:lt2>
      <a:srgbClr val="EBEBEB"/>
    </a:lt2>
    <a:accent1>
      <a:srgbClr val="B01513"/>
    </a:accent1>
    <a:accent2>
      <a:srgbClr val="EA6312"/>
    </a:accent2>
    <a:accent3>
      <a:srgbClr val="E6B729"/>
    </a:accent3>
    <a:accent4>
      <a:srgbClr val="6AAC90"/>
    </a:accent4>
    <a:accent5>
      <a:srgbClr val="5F9C9D"/>
    </a:accent5>
    <a:accent6>
      <a:srgbClr val="9E5E9B"/>
    </a:accent6>
    <a:hlink>
      <a:srgbClr val="58C1BA"/>
    </a:hlink>
    <a:folHlink>
      <a:srgbClr val="9DD0CB"/>
    </a:folHlink>
  </a:clrScheme>
</a:themeOverride>
</file>

<file path=ppt/theme/themeOverride7.xml><?xml version="1.0" encoding="utf-8"?>
<a:themeOverride xmlns:a="http://schemas.openxmlformats.org/drawingml/2006/main">
  <a:clrScheme name="Ион">
    <a:dk1>
      <a:sysClr val="windowText" lastClr="000000"/>
    </a:dk1>
    <a:lt1>
      <a:sysClr val="window" lastClr="FFFFFF"/>
    </a:lt1>
    <a:dk2>
      <a:srgbClr val="1E5155"/>
    </a:dk2>
    <a:lt2>
      <a:srgbClr val="EBEBEB"/>
    </a:lt2>
    <a:accent1>
      <a:srgbClr val="B01513"/>
    </a:accent1>
    <a:accent2>
      <a:srgbClr val="EA6312"/>
    </a:accent2>
    <a:accent3>
      <a:srgbClr val="E6B729"/>
    </a:accent3>
    <a:accent4>
      <a:srgbClr val="6AAC90"/>
    </a:accent4>
    <a:accent5>
      <a:srgbClr val="5F9C9D"/>
    </a:accent5>
    <a:accent6>
      <a:srgbClr val="9E5E9B"/>
    </a:accent6>
    <a:hlink>
      <a:srgbClr val="58C1BA"/>
    </a:hlink>
    <a:folHlink>
      <a:srgbClr val="9DD0CB"/>
    </a:folHlink>
  </a:clrScheme>
</a:themeOverride>
</file>

<file path=ppt/theme/themeOverride8.xml><?xml version="1.0" encoding="utf-8"?>
<a:themeOverride xmlns:a="http://schemas.openxmlformats.org/drawingml/2006/main">
  <a:clrScheme name="Ион">
    <a:dk1>
      <a:sysClr val="windowText" lastClr="000000"/>
    </a:dk1>
    <a:lt1>
      <a:sysClr val="window" lastClr="FFFFFF"/>
    </a:lt1>
    <a:dk2>
      <a:srgbClr val="1E5155"/>
    </a:dk2>
    <a:lt2>
      <a:srgbClr val="EBEBEB"/>
    </a:lt2>
    <a:accent1>
      <a:srgbClr val="B01513"/>
    </a:accent1>
    <a:accent2>
      <a:srgbClr val="EA6312"/>
    </a:accent2>
    <a:accent3>
      <a:srgbClr val="E6B729"/>
    </a:accent3>
    <a:accent4>
      <a:srgbClr val="6AAC90"/>
    </a:accent4>
    <a:accent5>
      <a:srgbClr val="5F9C9D"/>
    </a:accent5>
    <a:accent6>
      <a:srgbClr val="9E5E9B"/>
    </a:accent6>
    <a:hlink>
      <a:srgbClr val="58C1BA"/>
    </a:hlink>
    <a:folHlink>
      <a:srgbClr val="9DD0CB"/>
    </a:folHlink>
  </a:clrScheme>
</a:themeOverride>
</file>

<file path=ppt/theme/themeOverride9.xml><?xml version="1.0" encoding="utf-8"?>
<a:themeOverride xmlns:a="http://schemas.openxmlformats.org/drawingml/2006/main">
  <a:clrScheme name="Ион">
    <a:dk1>
      <a:sysClr val="windowText" lastClr="000000"/>
    </a:dk1>
    <a:lt1>
      <a:sysClr val="window" lastClr="FFFFFF"/>
    </a:lt1>
    <a:dk2>
      <a:srgbClr val="1E5155"/>
    </a:dk2>
    <a:lt2>
      <a:srgbClr val="EBEBEB"/>
    </a:lt2>
    <a:accent1>
      <a:srgbClr val="B01513"/>
    </a:accent1>
    <a:accent2>
      <a:srgbClr val="EA6312"/>
    </a:accent2>
    <a:accent3>
      <a:srgbClr val="E6B729"/>
    </a:accent3>
    <a:accent4>
      <a:srgbClr val="6AAC90"/>
    </a:accent4>
    <a:accent5>
      <a:srgbClr val="5F9C9D"/>
    </a:accent5>
    <a:accent6>
      <a:srgbClr val="9E5E9B"/>
    </a:accent6>
    <a:hlink>
      <a:srgbClr val="58C1BA"/>
    </a:hlink>
    <a:folHlink>
      <a:srgbClr val="9DD0CB"/>
    </a:folHlink>
  </a:clrScheme>
</a:themeOverride>
</file>

<file path=ppt/theme/themeOverride10.xml><?xml version="1.0" encoding="utf-8"?>
<a:themeOverride xmlns:a="http://schemas.openxmlformats.org/drawingml/2006/main">
  <a:clrScheme name="Ион">
    <a:dk1>
      <a:sysClr val="windowText" lastClr="000000"/>
    </a:dk1>
    <a:lt1>
      <a:sysClr val="window" lastClr="FFFFFF"/>
    </a:lt1>
    <a:dk2>
      <a:srgbClr val="1E5155"/>
    </a:dk2>
    <a:lt2>
      <a:srgbClr val="EBEBEB"/>
    </a:lt2>
    <a:accent1>
      <a:srgbClr val="B01513"/>
    </a:accent1>
    <a:accent2>
      <a:srgbClr val="EA6312"/>
    </a:accent2>
    <a:accent3>
      <a:srgbClr val="E6B729"/>
    </a:accent3>
    <a:accent4>
      <a:srgbClr val="6AAC90"/>
    </a:accent4>
    <a:accent5>
      <a:srgbClr val="5F9C9D"/>
    </a:accent5>
    <a:accent6>
      <a:srgbClr val="9E5E9B"/>
    </a:accent6>
    <a:hlink>
      <a:srgbClr val="58C1BA"/>
    </a:hlink>
    <a:folHlink>
      <a:srgbClr val="9DD0CB"/>
    </a:folHlink>
  </a:clrScheme>
</a:themeOverride>
</file>

<file path=ppt/theme/themeOverride11.xml><?xml version="1.0" encoding="utf-8"?>
<a:themeOverride xmlns:a="http://schemas.openxmlformats.org/drawingml/2006/main">
  <a:clrScheme name="Ион">
    <a:dk1>
      <a:sysClr val="windowText" lastClr="000000"/>
    </a:dk1>
    <a:lt1>
      <a:sysClr val="window" lastClr="FFFFFF"/>
    </a:lt1>
    <a:dk2>
      <a:srgbClr val="1E5155"/>
    </a:dk2>
    <a:lt2>
      <a:srgbClr val="EBEBEB"/>
    </a:lt2>
    <a:accent1>
      <a:srgbClr val="B01513"/>
    </a:accent1>
    <a:accent2>
      <a:srgbClr val="EA6312"/>
    </a:accent2>
    <a:accent3>
      <a:srgbClr val="E6B729"/>
    </a:accent3>
    <a:accent4>
      <a:srgbClr val="6AAC90"/>
    </a:accent4>
    <a:accent5>
      <a:srgbClr val="5F9C9D"/>
    </a:accent5>
    <a:accent6>
      <a:srgbClr val="9E5E9B"/>
    </a:accent6>
    <a:hlink>
      <a:srgbClr val="58C1BA"/>
    </a:hlink>
    <a:folHlink>
      <a:srgbClr val="9DD0CB"/>
    </a:folHlink>
  </a:clrScheme>
</a:themeOverride>
</file>

<file path=ppt/theme/themeOverride12.xml><?xml version="1.0" encoding="utf-8"?>
<a:themeOverride xmlns:a="http://schemas.openxmlformats.org/drawingml/2006/main">
  <a:clrScheme name="Ион">
    <a:dk1>
      <a:sysClr val="windowText" lastClr="000000"/>
    </a:dk1>
    <a:lt1>
      <a:sysClr val="window" lastClr="FFFFFF"/>
    </a:lt1>
    <a:dk2>
      <a:srgbClr val="1E5155"/>
    </a:dk2>
    <a:lt2>
      <a:srgbClr val="EBEBEB"/>
    </a:lt2>
    <a:accent1>
      <a:srgbClr val="B01513"/>
    </a:accent1>
    <a:accent2>
      <a:srgbClr val="EA6312"/>
    </a:accent2>
    <a:accent3>
      <a:srgbClr val="E6B729"/>
    </a:accent3>
    <a:accent4>
      <a:srgbClr val="6AAC90"/>
    </a:accent4>
    <a:accent5>
      <a:srgbClr val="5F9C9D"/>
    </a:accent5>
    <a:accent6>
      <a:srgbClr val="9E5E9B"/>
    </a:accent6>
    <a:hlink>
      <a:srgbClr val="58C1BA"/>
    </a:hlink>
    <a:folHlink>
      <a:srgbClr val="9DD0CB"/>
    </a:folHlink>
  </a:clrScheme>
</a:themeOverride>
</file>

<file path=ppt/theme/themeOverride13.xml><?xml version="1.0" encoding="utf-8"?>
<a:themeOverride xmlns:a="http://schemas.openxmlformats.org/drawingml/2006/main">
  <a:clrScheme name="Ион">
    <a:dk1>
      <a:sysClr val="windowText" lastClr="000000"/>
    </a:dk1>
    <a:lt1>
      <a:sysClr val="window" lastClr="FFFFFF"/>
    </a:lt1>
    <a:dk2>
      <a:srgbClr val="1E5155"/>
    </a:dk2>
    <a:lt2>
      <a:srgbClr val="EBEBEB"/>
    </a:lt2>
    <a:accent1>
      <a:srgbClr val="B01513"/>
    </a:accent1>
    <a:accent2>
      <a:srgbClr val="EA6312"/>
    </a:accent2>
    <a:accent3>
      <a:srgbClr val="E6B729"/>
    </a:accent3>
    <a:accent4>
      <a:srgbClr val="6AAC90"/>
    </a:accent4>
    <a:accent5>
      <a:srgbClr val="5F9C9D"/>
    </a:accent5>
    <a:accent6>
      <a:srgbClr val="9E5E9B"/>
    </a:accent6>
    <a:hlink>
      <a:srgbClr val="58C1BA"/>
    </a:hlink>
    <a:folHlink>
      <a:srgbClr val="9DD0CB"/>
    </a:folHlink>
  </a:clrScheme>
</a:themeOverride>
</file>

<file path=ppt/theme/themeOverride14.xml><?xml version="1.0" encoding="utf-8"?>
<a:themeOverride xmlns:a="http://schemas.openxmlformats.org/drawingml/2006/main">
  <a:clrScheme name="Ион">
    <a:dk1>
      <a:sysClr val="windowText" lastClr="000000"/>
    </a:dk1>
    <a:lt1>
      <a:sysClr val="window" lastClr="FFFFFF"/>
    </a:lt1>
    <a:dk2>
      <a:srgbClr val="1E5155"/>
    </a:dk2>
    <a:lt2>
      <a:srgbClr val="EBEBEB"/>
    </a:lt2>
    <a:accent1>
      <a:srgbClr val="B01513"/>
    </a:accent1>
    <a:accent2>
      <a:srgbClr val="EA6312"/>
    </a:accent2>
    <a:accent3>
      <a:srgbClr val="E6B729"/>
    </a:accent3>
    <a:accent4>
      <a:srgbClr val="6AAC90"/>
    </a:accent4>
    <a:accent5>
      <a:srgbClr val="5F9C9D"/>
    </a:accent5>
    <a:accent6>
      <a:srgbClr val="9E5E9B"/>
    </a:accent6>
    <a:hlink>
      <a:srgbClr val="58C1BA"/>
    </a:hlink>
    <a:folHlink>
      <a:srgbClr val="9DD0CB"/>
    </a:folHlink>
  </a:clrScheme>
</a:themeOverride>
</file>

<file path=ppt/theme/themeOverride15.xml><?xml version="1.0" encoding="utf-8"?>
<a:themeOverride xmlns:a="http://schemas.openxmlformats.org/drawingml/2006/main">
  <a:clrScheme name="Ион">
    <a:dk1>
      <a:sysClr val="windowText" lastClr="000000"/>
    </a:dk1>
    <a:lt1>
      <a:sysClr val="window" lastClr="FFFFFF"/>
    </a:lt1>
    <a:dk2>
      <a:srgbClr val="1E5155"/>
    </a:dk2>
    <a:lt2>
      <a:srgbClr val="EBEBEB"/>
    </a:lt2>
    <a:accent1>
      <a:srgbClr val="B01513"/>
    </a:accent1>
    <a:accent2>
      <a:srgbClr val="EA6312"/>
    </a:accent2>
    <a:accent3>
      <a:srgbClr val="E6B729"/>
    </a:accent3>
    <a:accent4>
      <a:srgbClr val="6AAC90"/>
    </a:accent4>
    <a:accent5>
      <a:srgbClr val="5F9C9D"/>
    </a:accent5>
    <a:accent6>
      <a:srgbClr val="9E5E9B"/>
    </a:accent6>
    <a:hlink>
      <a:srgbClr val="58C1BA"/>
    </a:hlink>
    <a:folHlink>
      <a:srgbClr val="9DD0CB"/>
    </a:folHlink>
  </a:clrScheme>
</a:themeOverride>
</file>

<file path=ppt/theme/themeOverride16.xml><?xml version="1.0" encoding="utf-8"?>
<a:themeOverride xmlns:a="http://schemas.openxmlformats.org/drawingml/2006/main">
  <a:clrScheme name="Ион">
    <a:dk1>
      <a:sysClr val="windowText" lastClr="000000"/>
    </a:dk1>
    <a:lt1>
      <a:sysClr val="window" lastClr="FFFFFF"/>
    </a:lt1>
    <a:dk2>
      <a:srgbClr val="1E5155"/>
    </a:dk2>
    <a:lt2>
      <a:srgbClr val="EBEBEB"/>
    </a:lt2>
    <a:accent1>
      <a:srgbClr val="B01513"/>
    </a:accent1>
    <a:accent2>
      <a:srgbClr val="EA6312"/>
    </a:accent2>
    <a:accent3>
      <a:srgbClr val="E6B729"/>
    </a:accent3>
    <a:accent4>
      <a:srgbClr val="6AAC90"/>
    </a:accent4>
    <a:accent5>
      <a:srgbClr val="5F9C9D"/>
    </a:accent5>
    <a:accent6>
      <a:srgbClr val="9E5E9B"/>
    </a:accent6>
    <a:hlink>
      <a:srgbClr val="58C1BA"/>
    </a:hlink>
    <a:folHlink>
      <a:srgbClr val="9DD0CB"/>
    </a:folHlink>
  </a:clrScheme>
</a:themeOverride>
</file>

<file path=ppt/theme/themeOverride17.xml><?xml version="1.0" encoding="utf-8"?>
<a:themeOverride xmlns:a="http://schemas.openxmlformats.org/drawingml/2006/main">
  <a:clrScheme name="Ион">
    <a:dk1>
      <a:sysClr val="windowText" lastClr="000000"/>
    </a:dk1>
    <a:lt1>
      <a:sysClr val="window" lastClr="FFFFFF"/>
    </a:lt1>
    <a:dk2>
      <a:srgbClr val="1E5155"/>
    </a:dk2>
    <a:lt2>
      <a:srgbClr val="EBEBEB"/>
    </a:lt2>
    <a:accent1>
      <a:srgbClr val="B01513"/>
    </a:accent1>
    <a:accent2>
      <a:srgbClr val="EA6312"/>
    </a:accent2>
    <a:accent3>
      <a:srgbClr val="E6B729"/>
    </a:accent3>
    <a:accent4>
      <a:srgbClr val="6AAC90"/>
    </a:accent4>
    <a:accent5>
      <a:srgbClr val="5F9C9D"/>
    </a:accent5>
    <a:accent6>
      <a:srgbClr val="9E5E9B"/>
    </a:accent6>
    <a:hlink>
      <a:srgbClr val="58C1BA"/>
    </a:hlink>
    <a:folHlink>
      <a:srgbClr val="9DD0CB"/>
    </a:folHlink>
  </a:clrScheme>
</a:themeOverride>
</file>

<file path=ppt/theme/themeOverride18.xml><?xml version="1.0" encoding="utf-8"?>
<a:themeOverride xmlns:a="http://schemas.openxmlformats.org/drawingml/2006/main">
  <a:clrScheme name="Ион">
    <a:dk1>
      <a:sysClr val="windowText" lastClr="000000"/>
    </a:dk1>
    <a:lt1>
      <a:sysClr val="window" lastClr="FFFFFF"/>
    </a:lt1>
    <a:dk2>
      <a:srgbClr val="1E5155"/>
    </a:dk2>
    <a:lt2>
      <a:srgbClr val="EBEBEB"/>
    </a:lt2>
    <a:accent1>
      <a:srgbClr val="B01513"/>
    </a:accent1>
    <a:accent2>
      <a:srgbClr val="EA6312"/>
    </a:accent2>
    <a:accent3>
      <a:srgbClr val="E6B729"/>
    </a:accent3>
    <a:accent4>
      <a:srgbClr val="6AAC90"/>
    </a:accent4>
    <a:accent5>
      <a:srgbClr val="5F9C9D"/>
    </a:accent5>
    <a:accent6>
      <a:srgbClr val="9E5E9B"/>
    </a:accent6>
    <a:hlink>
      <a:srgbClr val="58C1BA"/>
    </a:hlink>
    <a:folHlink>
      <a:srgbClr val="9DD0CB"/>
    </a:folHlink>
  </a:clrScheme>
</a:themeOverride>
</file>

<file path=ppt/theme/themeOverride19.xml><?xml version="1.0" encoding="utf-8"?>
<a:themeOverride xmlns:a="http://schemas.openxmlformats.org/drawingml/2006/main">
  <a:clrScheme name="Ион">
    <a:dk1>
      <a:sysClr val="windowText" lastClr="000000"/>
    </a:dk1>
    <a:lt1>
      <a:sysClr val="window" lastClr="FFFFFF"/>
    </a:lt1>
    <a:dk2>
      <a:srgbClr val="1E5155"/>
    </a:dk2>
    <a:lt2>
      <a:srgbClr val="EBEBEB"/>
    </a:lt2>
    <a:accent1>
      <a:srgbClr val="B01513"/>
    </a:accent1>
    <a:accent2>
      <a:srgbClr val="EA6312"/>
    </a:accent2>
    <a:accent3>
      <a:srgbClr val="E6B729"/>
    </a:accent3>
    <a:accent4>
      <a:srgbClr val="6AAC90"/>
    </a:accent4>
    <a:accent5>
      <a:srgbClr val="5F9C9D"/>
    </a:accent5>
    <a:accent6>
      <a:srgbClr val="9E5E9B"/>
    </a:accent6>
    <a:hlink>
      <a:srgbClr val="58C1BA"/>
    </a:hlink>
    <a:folHlink>
      <a:srgbClr val="9DD0CB"/>
    </a:folHlink>
  </a:clrScheme>
</a:themeOverride>
</file>

<file path=ppt/theme/themeOverride20.xml><?xml version="1.0" encoding="utf-8"?>
<a:themeOverride xmlns:a="http://schemas.openxmlformats.org/drawingml/2006/main">
  <a:clrScheme name="Ион">
    <a:dk1>
      <a:sysClr val="windowText" lastClr="000000"/>
    </a:dk1>
    <a:lt1>
      <a:sysClr val="window" lastClr="FFFFFF"/>
    </a:lt1>
    <a:dk2>
      <a:srgbClr val="1E5155"/>
    </a:dk2>
    <a:lt2>
      <a:srgbClr val="EBEBEB"/>
    </a:lt2>
    <a:accent1>
      <a:srgbClr val="B01513"/>
    </a:accent1>
    <a:accent2>
      <a:srgbClr val="EA6312"/>
    </a:accent2>
    <a:accent3>
      <a:srgbClr val="E6B729"/>
    </a:accent3>
    <a:accent4>
      <a:srgbClr val="6AAC90"/>
    </a:accent4>
    <a:accent5>
      <a:srgbClr val="5F9C9D"/>
    </a:accent5>
    <a:accent6>
      <a:srgbClr val="9E5E9B"/>
    </a:accent6>
    <a:hlink>
      <a:srgbClr val="58C1BA"/>
    </a:hlink>
    <a:folHlink>
      <a:srgbClr val="9DD0CB"/>
    </a:folHlink>
  </a:clrScheme>
</a:themeOverride>
</file>

<file path=ppt/theme/themeOverride21.xml><?xml version="1.0" encoding="utf-8"?>
<a:themeOverride xmlns:a="http://schemas.openxmlformats.org/drawingml/2006/main">
  <a:clrScheme name="Ион">
    <a:dk1>
      <a:sysClr val="windowText" lastClr="000000"/>
    </a:dk1>
    <a:lt1>
      <a:sysClr val="window" lastClr="FFFFFF"/>
    </a:lt1>
    <a:dk2>
      <a:srgbClr val="1E5155"/>
    </a:dk2>
    <a:lt2>
      <a:srgbClr val="EBEBEB"/>
    </a:lt2>
    <a:accent1>
      <a:srgbClr val="B01513"/>
    </a:accent1>
    <a:accent2>
      <a:srgbClr val="EA6312"/>
    </a:accent2>
    <a:accent3>
      <a:srgbClr val="E6B729"/>
    </a:accent3>
    <a:accent4>
      <a:srgbClr val="6AAC90"/>
    </a:accent4>
    <a:accent5>
      <a:srgbClr val="5F9C9D"/>
    </a:accent5>
    <a:accent6>
      <a:srgbClr val="9E5E9B"/>
    </a:accent6>
    <a:hlink>
      <a:srgbClr val="58C1BA"/>
    </a:hlink>
    <a:folHlink>
      <a:srgbClr val="9DD0CB"/>
    </a:folHlink>
  </a:clrScheme>
</a:themeOverride>
</file>

<file path=ppt/theme/themeOverride22.xml><?xml version="1.0" encoding="utf-8"?>
<a:themeOverride xmlns:a="http://schemas.openxmlformats.org/drawingml/2006/main">
  <a:clrScheme name="Ион">
    <a:dk1>
      <a:sysClr val="windowText" lastClr="000000"/>
    </a:dk1>
    <a:lt1>
      <a:sysClr val="window" lastClr="FFFFFF"/>
    </a:lt1>
    <a:dk2>
      <a:srgbClr val="1E5155"/>
    </a:dk2>
    <a:lt2>
      <a:srgbClr val="EBEBEB"/>
    </a:lt2>
    <a:accent1>
      <a:srgbClr val="B01513"/>
    </a:accent1>
    <a:accent2>
      <a:srgbClr val="EA6312"/>
    </a:accent2>
    <a:accent3>
      <a:srgbClr val="E6B729"/>
    </a:accent3>
    <a:accent4>
      <a:srgbClr val="6AAC90"/>
    </a:accent4>
    <a:accent5>
      <a:srgbClr val="5F9C9D"/>
    </a:accent5>
    <a:accent6>
      <a:srgbClr val="9E5E9B"/>
    </a:accent6>
    <a:hlink>
      <a:srgbClr val="58C1BA"/>
    </a:hlink>
    <a:folHlink>
      <a:srgbClr val="9DD0CB"/>
    </a:folHlink>
  </a:clrScheme>
</a:themeOverride>
</file>

<file path=ppt/theme/themeOverride23.xml><?xml version="1.0" encoding="utf-8"?>
<a:themeOverride xmlns:a="http://schemas.openxmlformats.org/drawingml/2006/main">
  <a:clrScheme name="Ион">
    <a:dk1>
      <a:sysClr val="windowText" lastClr="000000"/>
    </a:dk1>
    <a:lt1>
      <a:sysClr val="window" lastClr="FFFFFF"/>
    </a:lt1>
    <a:dk2>
      <a:srgbClr val="1E5155"/>
    </a:dk2>
    <a:lt2>
      <a:srgbClr val="EBEBEB"/>
    </a:lt2>
    <a:accent1>
      <a:srgbClr val="B01513"/>
    </a:accent1>
    <a:accent2>
      <a:srgbClr val="EA6312"/>
    </a:accent2>
    <a:accent3>
      <a:srgbClr val="E6B729"/>
    </a:accent3>
    <a:accent4>
      <a:srgbClr val="6AAC90"/>
    </a:accent4>
    <a:accent5>
      <a:srgbClr val="5F9C9D"/>
    </a:accent5>
    <a:accent6>
      <a:srgbClr val="9E5E9B"/>
    </a:accent6>
    <a:hlink>
      <a:srgbClr val="58C1BA"/>
    </a:hlink>
    <a:folHlink>
      <a:srgbClr val="9DD0CB"/>
    </a:folHlink>
  </a:clrScheme>
</a:themeOverride>
</file>

<file path=ppt/theme/themeOverride24.xml><?xml version="1.0" encoding="utf-8"?>
<a:themeOverride xmlns:a="http://schemas.openxmlformats.org/drawingml/2006/main">
  <a:clrScheme name="Ион">
    <a:dk1>
      <a:sysClr val="windowText" lastClr="000000"/>
    </a:dk1>
    <a:lt1>
      <a:sysClr val="window" lastClr="FFFFFF"/>
    </a:lt1>
    <a:dk2>
      <a:srgbClr val="1E5155"/>
    </a:dk2>
    <a:lt2>
      <a:srgbClr val="EBEBEB"/>
    </a:lt2>
    <a:accent1>
      <a:srgbClr val="B01513"/>
    </a:accent1>
    <a:accent2>
      <a:srgbClr val="EA6312"/>
    </a:accent2>
    <a:accent3>
      <a:srgbClr val="E6B729"/>
    </a:accent3>
    <a:accent4>
      <a:srgbClr val="6AAC90"/>
    </a:accent4>
    <a:accent5>
      <a:srgbClr val="5F9C9D"/>
    </a:accent5>
    <a:accent6>
      <a:srgbClr val="9E5E9B"/>
    </a:accent6>
    <a:hlink>
      <a:srgbClr val="58C1BA"/>
    </a:hlink>
    <a:folHlink>
      <a:srgbClr val="9DD0CB"/>
    </a:folHlink>
  </a:clrScheme>
</a:themeOverride>
</file>

<file path=ppt/theme/themeOverride25.xml><?xml version="1.0" encoding="utf-8"?>
<a:themeOverride xmlns:a="http://schemas.openxmlformats.org/drawingml/2006/main">
  <a:clrScheme name="Ион">
    <a:dk1>
      <a:sysClr val="windowText" lastClr="000000"/>
    </a:dk1>
    <a:lt1>
      <a:sysClr val="window" lastClr="FFFFFF"/>
    </a:lt1>
    <a:dk2>
      <a:srgbClr val="1E5155"/>
    </a:dk2>
    <a:lt2>
      <a:srgbClr val="EBEBEB"/>
    </a:lt2>
    <a:accent1>
      <a:srgbClr val="B01513"/>
    </a:accent1>
    <a:accent2>
      <a:srgbClr val="EA6312"/>
    </a:accent2>
    <a:accent3>
      <a:srgbClr val="E6B729"/>
    </a:accent3>
    <a:accent4>
      <a:srgbClr val="6AAC90"/>
    </a:accent4>
    <a:accent5>
      <a:srgbClr val="5F9C9D"/>
    </a:accent5>
    <a:accent6>
      <a:srgbClr val="9E5E9B"/>
    </a:accent6>
    <a:hlink>
      <a:srgbClr val="58C1BA"/>
    </a:hlink>
    <a:folHlink>
      <a:srgbClr val="9DD0CB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3299</TotalTime>
  <Words>2104</Words>
  <Application>Microsoft Office PowerPoint</Application>
  <PresentationFormat>Экран (4:3)</PresentationFormat>
  <Paragraphs>222</Paragraphs>
  <Slides>26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26</vt:i4>
      </vt:variant>
    </vt:vector>
  </HeadingPairs>
  <TitlesOfParts>
    <vt:vector size="33" baseType="lpstr">
      <vt:lpstr>Arial</vt:lpstr>
      <vt:lpstr>Century Gothic</vt:lpstr>
      <vt:lpstr>Times New Roman</vt:lpstr>
      <vt:lpstr>Wingdings 2</vt:lpstr>
      <vt:lpstr>Wingdings 3</vt:lpstr>
      <vt:lpstr>1_Оформление по умолчанию</vt:lpstr>
      <vt:lpstr>Ион</vt:lpstr>
      <vt:lpstr>Презентация PowerPoint</vt:lpstr>
      <vt:lpstr> План лекции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Осадочные процессы</vt:lpstr>
      <vt:lpstr>Презентация PowerPoint</vt:lpstr>
      <vt:lpstr>Презентация PowerPoint</vt:lpstr>
      <vt:lpstr>Схема разрушения берега волнобоем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KRGTU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Fotostud</dc:creator>
  <cp:lastModifiedBy>Марина Пономарева</cp:lastModifiedBy>
  <cp:revision>245</cp:revision>
  <dcterms:created xsi:type="dcterms:W3CDTF">2006-06-15T07:10:32Z</dcterms:created>
  <dcterms:modified xsi:type="dcterms:W3CDTF">2024-11-01T08:28:32Z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name="NXPowerLiteLastOptimized" pid="2">
    <vt:lpwstr>1311300</vt:lpwstr>
  </property>
  <property fmtid="{D5CDD505-2E9C-101B-9397-08002B2CF9AE}" name="NXPowerLiteSettings" pid="3">
    <vt:lpwstr>F7000400038000</vt:lpwstr>
  </property>
  <property fmtid="{D5CDD505-2E9C-101B-9397-08002B2CF9AE}" name="NXPowerLiteVersion" pid="4">
    <vt:lpwstr>S10.3.0</vt:lpwstr>
  </property>
</Properties>
</file>