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68" r:id="rId2"/>
    <p:sldId id="257" r:id="rId3"/>
    <p:sldId id="269" r:id="rId4"/>
    <p:sldId id="258" r:id="rId5"/>
    <p:sldId id="259" r:id="rId6"/>
    <p:sldId id="260" r:id="rId7"/>
    <p:sldId id="270" r:id="rId8"/>
    <p:sldId id="261" r:id="rId9"/>
    <p:sldId id="264" r:id="rId10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55B0-93C8-36CD-B69B-70104648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4694B-C654-F05C-75E0-848FE4A31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3729C-7608-62D3-EBD3-58BF50967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0DB3C-078E-6B70-1371-FDD341070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9708" y="1647673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6. Экономическая оценка ресурсосберегающих технологий</a:t>
            </a:r>
          </a:p>
          <a:p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B3D15C-6881-9466-D548-49E12B2DB83D}"/>
              </a:ext>
            </a:extLst>
          </p:cNvPr>
          <p:cNvSpPr txBox="1"/>
          <p:nvPr/>
        </p:nvSpPr>
        <p:spPr>
          <a:xfrm>
            <a:off x="271222" y="3183062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сформировать у магистрантов системные знания, умения и практические навыки применения современных методов технико-экономического анализа для обоснованного выбора оптимальных вариантов рационального использования минеральных ресурсов.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075064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433443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Показатели эффективности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2854233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NPV, IRR,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окупаемости, сравнительная эффективность капвложений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075064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318250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433443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Оценка потерь от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недополученной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продукции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109041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Расчёт упущенной выгоды</a:t>
            </a: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30055" y="207506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30055" y="231825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30055" y="243344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Экономический эффект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 переработки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техногенных отходов 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30055" y="3075349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Снижение затрат на добычу, получение товарной продукции, экономия на рекультивации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322119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07248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31567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43086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Учёт экологического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фактора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2863543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Предотвращённый ущерб, плата за размещение отходов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236025" y="244607"/>
            <a:ext cx="87202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Показатели эффективности: </a:t>
            </a:r>
            <a:r>
              <a:rPr lang="en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NPV, IRR, </a:t>
            </a:r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срок окупаемости</a:t>
            </a: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DE0AB77-32EF-404A-CDDC-ED6B06724477}"/>
              </a:ext>
            </a:extLst>
          </p:cNvPr>
          <p:cNvSpPr/>
          <p:nvPr/>
        </p:nvSpPr>
        <p:spPr>
          <a:xfrm>
            <a:off x="387457" y="813849"/>
            <a:ext cx="8431079" cy="690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184150" algn="just">
              <a:lnSpc>
                <a:spcPts val="148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Ключевые инструменты технико-экономического анализа инвестиционных проектов в сфере ресурсосберегающих технологий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BDA29C39-5EEC-9EA2-89FA-F192823D481C}"/>
              </a:ext>
            </a:extLst>
          </p:cNvPr>
          <p:cNvSpPr/>
          <p:nvPr/>
        </p:nvSpPr>
        <p:spPr>
          <a:xfrm>
            <a:off x="387457" y="1304261"/>
            <a:ext cx="2492497" cy="2230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Чистая приведённая стоимость (NPV)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DD42ECBB-DAC2-5657-A385-DAECE44D228F}"/>
              </a:ext>
            </a:extLst>
          </p:cNvPr>
          <p:cNvSpPr/>
          <p:nvPr/>
        </p:nvSpPr>
        <p:spPr>
          <a:xfrm>
            <a:off x="387457" y="1595610"/>
            <a:ext cx="4092092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NPV (Net Present Value) </a:t>
            </a:r>
            <a:r>
              <a:rPr lang="ru-RU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разница между дисконтированными денежными поступлениями и дисконтированными инвестиционными затратами за весь срок реализации проекта.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04BE40BB-1E0B-19E7-337E-85E4F283AEDD}"/>
              </a:ext>
            </a:extLst>
          </p:cNvPr>
          <p:cNvSpPr/>
          <p:nvPr/>
        </p:nvSpPr>
        <p:spPr>
          <a:xfrm>
            <a:off x="699481" y="2101360"/>
            <a:ext cx="3772485" cy="2715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spcAft>
                <a:spcPts val="350"/>
              </a:spcAft>
              <a:buNone/>
            </a:pPr>
            <a:r>
              <a:rPr lang="en-US" sz="1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Формула расчёта: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NPV = ∑(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CF</a:t>
            </a:r>
            <a:r>
              <a:rPr lang="en-US" sz="10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t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)/(1+r)^t − I</a:t>
            </a:r>
            <a:r>
              <a:rPr lang="en-US" sz="10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endParaRPr lang="en-US" sz="1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A3E2521A-DE07-5A29-76B8-E99771C47998}"/>
              </a:ext>
            </a:extLst>
          </p:cNvPr>
          <p:cNvSpPr/>
          <p:nvPr/>
        </p:nvSpPr>
        <p:spPr>
          <a:xfrm>
            <a:off x="565685" y="2109246"/>
            <a:ext cx="9525" cy="364257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3B44E233-BB30-63AE-5723-277D7D184325}"/>
              </a:ext>
            </a:extLst>
          </p:cNvPr>
          <p:cNvSpPr/>
          <p:nvPr/>
        </p:nvSpPr>
        <p:spPr>
          <a:xfrm>
            <a:off x="387457" y="2515971"/>
            <a:ext cx="3872801" cy="5043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42240" indent="-142240" algn="l">
              <a:lnSpc>
                <a:spcPct val="105000"/>
              </a:lnSpc>
              <a:buSzPct val="100000"/>
              <a:buChar char="•"/>
            </a:pP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CF</a:t>
            </a:r>
            <a:r>
              <a:rPr lang="en-US" sz="10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t</a:t>
            </a:r>
            <a:r>
              <a:rPr lang="en-US" sz="10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 чистый денежный поток в году t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240" indent="-142240" algn="l">
              <a:lnSpc>
                <a:spcPct val="105000"/>
              </a:lnSpc>
              <a:buSzPct val="100000"/>
              <a:buChar char="•"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r - ставка дисконтирования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240" indent="-142240" algn="l">
              <a:lnSpc>
                <a:spcPct val="105000"/>
              </a:lnSpc>
              <a:buSzPct val="100000"/>
              <a:buChar char="•"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 - срок реализации проекта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42240" indent="-142240" algn="l">
              <a:lnSpc>
                <a:spcPct val="105000"/>
              </a:lnSpc>
              <a:buSzPct val="100000"/>
              <a:buChar char="•"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0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первоначальные инвестиции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E0595B79-3C91-6DBF-D515-9B5FEAD41F62}"/>
              </a:ext>
            </a:extLst>
          </p:cNvPr>
          <p:cNvSpPr/>
          <p:nvPr/>
        </p:nvSpPr>
        <p:spPr>
          <a:xfrm>
            <a:off x="387457" y="3198442"/>
            <a:ext cx="4092092" cy="337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Критерий принятия решения: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проект принимается, если NPV &gt; 0. Чем выше NPV, тем более эффективен проект. В ресурсосберегающих технологиях NPV позволяет сравнивать варианты с разными сроками окупаемости и объёмами инвестиций.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92D1603E-8069-6CD1-126C-758BFD8D06CE}"/>
              </a:ext>
            </a:extLst>
          </p:cNvPr>
          <p:cNvSpPr/>
          <p:nvPr/>
        </p:nvSpPr>
        <p:spPr>
          <a:xfrm>
            <a:off x="396982" y="3886789"/>
            <a:ext cx="4082028" cy="463451"/>
          </a:xfrm>
          <a:prstGeom prst="roundRect">
            <a:avLst>
              <a:gd name="adj" fmla="val 8084"/>
            </a:avLst>
          </a:prstGeom>
          <a:solidFill>
            <a:schemeClr val="accent5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8BB26C6D-60C6-6DBD-B5A7-593346443A8B}"/>
              </a:ext>
            </a:extLst>
          </p:cNvPr>
          <p:cNvSpPr/>
          <p:nvPr/>
        </p:nvSpPr>
        <p:spPr>
          <a:xfrm>
            <a:off x="490891" y="3980700"/>
            <a:ext cx="3592621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 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64B470CC-C5E0-0877-DFFA-D38243DE749F}"/>
              </a:ext>
            </a:extLst>
          </p:cNvPr>
          <p:cNvSpPr/>
          <p:nvPr/>
        </p:nvSpPr>
        <p:spPr>
          <a:xfrm>
            <a:off x="490891" y="4143741"/>
            <a:ext cx="3592621" cy="112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«Зелёные» технологии в добыче: NPV = $2 014 001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8485ACBE-213D-1FD6-2BA4-11E1765B1CCD}"/>
              </a:ext>
            </a:extLst>
          </p:cNvPr>
          <p:cNvSpPr/>
          <p:nvPr/>
        </p:nvSpPr>
        <p:spPr>
          <a:xfrm>
            <a:off x="396982" y="4401809"/>
            <a:ext cx="4082028" cy="576039"/>
          </a:xfrm>
          <a:prstGeom prst="roundRect">
            <a:avLst>
              <a:gd name="adj" fmla="val 6504"/>
            </a:avLst>
          </a:prstGeom>
          <a:solidFill>
            <a:schemeClr val="accent5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D4110F47-E9B5-F693-DB7F-A2E7F9B917E8}"/>
              </a:ext>
            </a:extLst>
          </p:cNvPr>
          <p:cNvSpPr/>
          <p:nvPr/>
        </p:nvSpPr>
        <p:spPr>
          <a:xfrm>
            <a:off x="490891" y="4495719"/>
            <a:ext cx="3592621" cy="111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 2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A2BC8B2D-9410-671D-00E7-A4CCCD5E2A3A}"/>
              </a:ext>
            </a:extLst>
          </p:cNvPr>
          <p:cNvSpPr/>
          <p:nvPr/>
        </p:nvSpPr>
        <p:spPr>
          <a:xfrm>
            <a:off x="490891" y="4658761"/>
            <a:ext cx="3592621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Переработка техногенных образований: NPV = 6,94 млрд руб. (базовый сценарий)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0">
            <a:extLst>
              <a:ext uri="{FF2B5EF4-FFF2-40B4-BE49-F238E27FC236}">
                <a16:creationId xmlns:a16="http://schemas.microsoft.com/office/drawing/2014/main" id="{6F42D3AB-1855-B3B9-64FE-C342C6A21EBC}"/>
              </a:ext>
            </a:extLst>
          </p:cNvPr>
          <p:cNvSpPr/>
          <p:nvPr/>
        </p:nvSpPr>
        <p:spPr>
          <a:xfrm>
            <a:off x="4814329" y="1325130"/>
            <a:ext cx="3942214" cy="379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Внутренняя норма доходности (IRR)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003B9CF-D67B-14C8-CA4E-157DBC161DA1}"/>
              </a:ext>
            </a:extLst>
          </p:cNvPr>
          <p:cNvSpPr/>
          <p:nvPr/>
        </p:nvSpPr>
        <p:spPr>
          <a:xfrm>
            <a:off x="4814329" y="1569838"/>
            <a:ext cx="3942214" cy="723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IRR (Internal Rate of Return) – 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ставка дисконтирования, при которой NPV проекта становится равным нулю. IRR показывает максимальную стоимость капитала, который может быть привлечён для финансирования проекта.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5B5976F6-864D-DE6A-C372-E98BC564B1E2}"/>
              </a:ext>
            </a:extLst>
          </p:cNvPr>
          <p:cNvSpPr/>
          <p:nvPr/>
        </p:nvSpPr>
        <p:spPr>
          <a:xfrm>
            <a:off x="4814329" y="2267591"/>
            <a:ext cx="3942214" cy="582187"/>
          </a:xfrm>
          <a:prstGeom prst="roundRect">
            <a:avLst>
              <a:gd name="adj" fmla="val 7575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138BCD7D-D447-C637-AB92-54BE6C567371}"/>
              </a:ext>
            </a:extLst>
          </p:cNvPr>
          <p:cNvSpPr/>
          <p:nvPr/>
        </p:nvSpPr>
        <p:spPr>
          <a:xfrm>
            <a:off x="4965786" y="2331053"/>
            <a:ext cx="3626666" cy="482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Критерий принятия решения: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проект принимается, если IRR &gt; r (ставка дисконтирования). Чем выше IRR, тем более устойчив проект к изменению внешних условий.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71396982-8D49-E936-42C4-4742F7E0A124}"/>
              </a:ext>
            </a:extLst>
          </p:cNvPr>
          <p:cNvSpPr/>
          <p:nvPr/>
        </p:nvSpPr>
        <p:spPr>
          <a:xfrm>
            <a:off x="4795279" y="3043846"/>
            <a:ext cx="1969257" cy="501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19,2%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C791C8CC-7293-2EBC-0FAA-DBC79DD6F04B}"/>
              </a:ext>
            </a:extLst>
          </p:cNvPr>
          <p:cNvSpPr/>
          <p:nvPr/>
        </p:nvSpPr>
        <p:spPr>
          <a:xfrm>
            <a:off x="4795279" y="3237124"/>
            <a:ext cx="1969257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Переработка хвостов обогащения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DFCCC764-5C3A-D138-A221-7164CCB24FF6}"/>
              </a:ext>
            </a:extLst>
          </p:cNvPr>
          <p:cNvSpPr/>
          <p:nvPr/>
        </p:nvSpPr>
        <p:spPr>
          <a:xfrm>
            <a:off x="4913635" y="3570867"/>
            <a:ext cx="1925416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IRR для 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проектов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1200"/>
              </a:lnSpc>
              <a:buNone/>
            </a:pP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переработки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хвостов обогащения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D18D66AA-B297-8139-EC9C-BF69AA422369}"/>
              </a:ext>
            </a:extLst>
          </p:cNvPr>
          <p:cNvSpPr/>
          <p:nvPr/>
        </p:nvSpPr>
        <p:spPr>
          <a:xfrm>
            <a:off x="6750919" y="3043846"/>
            <a:ext cx="1969294" cy="501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48%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8">
            <a:extLst>
              <a:ext uri="{FF2B5EF4-FFF2-40B4-BE49-F238E27FC236}">
                <a16:creationId xmlns:a16="http://schemas.microsoft.com/office/drawing/2014/main" id="{43A3331D-BDE7-0AE0-8D81-C91E9E48DD56}"/>
              </a:ext>
            </a:extLst>
          </p:cNvPr>
          <p:cNvSpPr/>
          <p:nvPr/>
        </p:nvSpPr>
        <p:spPr>
          <a:xfrm>
            <a:off x="6750919" y="3237124"/>
            <a:ext cx="1969294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Рециклинг отсевов горных пород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ECD2A180-210E-36B1-7400-6DA0140D025C}"/>
              </a:ext>
            </a:extLst>
          </p:cNvPr>
          <p:cNvSpPr/>
          <p:nvPr/>
        </p:nvSpPr>
        <p:spPr>
          <a:xfrm>
            <a:off x="6634684" y="3570867"/>
            <a:ext cx="196929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IRR для проектов </a:t>
            </a: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рециклинга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ts val="1200"/>
              </a:lnSpc>
              <a:buNone/>
            </a:pPr>
            <a:r>
              <a:rPr lang="en-US" sz="1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отсевов</a:t>
            </a:r>
            <a:r>
              <a:rPr lang="en-US" sz="1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горных пород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0">
            <a:extLst>
              <a:ext uri="{FF2B5EF4-FFF2-40B4-BE49-F238E27FC236}">
                <a16:creationId xmlns:a16="http://schemas.microsoft.com/office/drawing/2014/main" id="{AA8EEB53-C3D3-B0BD-3E8A-5B66ACF74D66}"/>
              </a:ext>
            </a:extLst>
          </p:cNvPr>
          <p:cNvSpPr/>
          <p:nvPr/>
        </p:nvSpPr>
        <p:spPr>
          <a:xfrm>
            <a:off x="4800600" y="4290110"/>
            <a:ext cx="395594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ts val="12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установок по обезвоживанию хвостов IRR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определяется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ts val="1200"/>
              </a:lnSpc>
              <a:buNone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cash flow-модели.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7A8778E0-4276-7DAB-17BB-B1EC000834C4}"/>
              </a:ext>
            </a:extLst>
          </p:cNvPr>
          <p:cNvSpPr/>
          <p:nvPr/>
        </p:nvSpPr>
        <p:spPr>
          <a:xfrm>
            <a:off x="493529" y="418528"/>
            <a:ext cx="5169471" cy="210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Срок окупаемости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F0CC050-098B-9B04-5125-6906A6FCFCB8}"/>
              </a:ext>
            </a:extLst>
          </p:cNvPr>
          <p:cNvSpPr/>
          <p:nvPr/>
        </p:nvSpPr>
        <p:spPr>
          <a:xfrm>
            <a:off x="540024" y="768617"/>
            <a:ext cx="3075279" cy="2088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 (Payback Period) –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период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времени, необходимый для возврата первоначальных инвестиций за счёт чистых денежных поступлений.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4CA97EA-1CBD-AD5B-21D0-928F245D5CC8}"/>
              </a:ext>
            </a:extLst>
          </p:cNvPr>
          <p:cNvSpPr/>
          <p:nvPr/>
        </p:nvSpPr>
        <p:spPr>
          <a:xfrm>
            <a:off x="744091" y="1682993"/>
            <a:ext cx="5042892" cy="250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3000"/>
              </a:lnSpc>
              <a:spcAft>
                <a:spcPts val="300"/>
              </a:spcAft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Формула для равномерных поступлений: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PP = I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/ CF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1F2C66B-91C3-B521-4563-F49E729B2126}"/>
              </a:ext>
            </a:extLst>
          </p:cNvPr>
          <p:cNvSpPr/>
          <p:nvPr/>
        </p:nvSpPr>
        <p:spPr>
          <a:xfrm>
            <a:off x="-4840039" y="1406781"/>
            <a:ext cx="9525" cy="333375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467345-BB86-6D01-3797-6A3DB5B093FB}"/>
              </a:ext>
            </a:extLst>
          </p:cNvPr>
          <p:cNvSpPr/>
          <p:nvPr/>
        </p:nvSpPr>
        <p:spPr>
          <a:xfrm>
            <a:off x="540024" y="2259187"/>
            <a:ext cx="3075279" cy="354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03000"/>
              </a:lnSpc>
              <a:spcAft>
                <a:spcPts val="300"/>
              </a:spcAft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неравномерных поступлений рассчитывается кумулятивным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методом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3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Критерий: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чем меньше срок окупаемости, тем менее рискован проект. Для горных проектов приемлемым считается срок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окупаемости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3-7 лет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A629C553-FA20-441F-1496-264F0674FD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22" y="3382855"/>
            <a:ext cx="3075279" cy="443805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CA8D6BFE-D104-CD00-61EA-0DF51F7BDC6D}"/>
              </a:ext>
            </a:extLst>
          </p:cNvPr>
          <p:cNvSpPr/>
          <p:nvPr/>
        </p:nvSpPr>
        <p:spPr>
          <a:xfrm>
            <a:off x="672034" y="3476766"/>
            <a:ext cx="2462659" cy="105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Дообогащение хвостов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02096F6E-CD21-7385-EC41-32CB4DBE8CD8}"/>
              </a:ext>
            </a:extLst>
          </p:cNvPr>
          <p:cNvSpPr/>
          <p:nvPr/>
        </p:nvSpPr>
        <p:spPr>
          <a:xfrm>
            <a:off x="672034" y="3628347"/>
            <a:ext cx="2462659" cy="104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окупаемости: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2,16 года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2" descr="preencoded.png">
            <a:extLst>
              <a:ext uri="{FF2B5EF4-FFF2-40B4-BE49-F238E27FC236}">
                <a16:creationId xmlns:a16="http://schemas.microsoft.com/office/drawing/2014/main" id="{4083A98C-73F6-A016-C533-151A3EB8B1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22" y="3872797"/>
            <a:ext cx="3075279" cy="443805"/>
          </a:xfrm>
          <a:prstGeom prst="rect">
            <a:avLst/>
          </a:prstGeom>
        </p:spPr>
      </p:pic>
      <p:sp>
        <p:nvSpPr>
          <p:cNvPr id="20" name="Text 7">
            <a:extLst>
              <a:ext uri="{FF2B5EF4-FFF2-40B4-BE49-F238E27FC236}">
                <a16:creationId xmlns:a16="http://schemas.microsoft.com/office/drawing/2014/main" id="{9E792572-6276-DF35-EADA-8EC906C0A2FA}"/>
              </a:ext>
            </a:extLst>
          </p:cNvPr>
          <p:cNvSpPr/>
          <p:nvPr/>
        </p:nvSpPr>
        <p:spPr>
          <a:xfrm>
            <a:off x="672034" y="3966708"/>
            <a:ext cx="2462659" cy="105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Переработка хвостов 2-го поля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9C657751-FA5C-840E-6383-5A8B02EF8302}"/>
              </a:ext>
            </a:extLst>
          </p:cNvPr>
          <p:cNvSpPr/>
          <p:nvPr/>
        </p:nvSpPr>
        <p:spPr>
          <a:xfrm>
            <a:off x="672034" y="4118289"/>
            <a:ext cx="2462659" cy="104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Дисконтированный срок окупаемости: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4,4 года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3676EF1C-7E83-A76A-7279-B440090271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22" y="4362740"/>
            <a:ext cx="3075279" cy="443805"/>
          </a:xfrm>
          <a:prstGeom prst="rect">
            <a:avLst/>
          </a:prstGeom>
        </p:spPr>
      </p:pic>
      <p:sp>
        <p:nvSpPr>
          <p:cNvPr id="24" name="Text 9">
            <a:extLst>
              <a:ext uri="{FF2B5EF4-FFF2-40B4-BE49-F238E27FC236}">
                <a16:creationId xmlns:a16="http://schemas.microsoft.com/office/drawing/2014/main" id="{F7EE0EFE-FBEE-0CF9-54E2-F2600456E9F7}"/>
              </a:ext>
            </a:extLst>
          </p:cNvPr>
          <p:cNvSpPr/>
          <p:nvPr/>
        </p:nvSpPr>
        <p:spPr>
          <a:xfrm>
            <a:off x="672034" y="4456650"/>
            <a:ext cx="2462659" cy="105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Рециклинг отсевов в минеральную вату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9DFF11FB-8627-F4F1-DF3F-3EAA15280F47}"/>
              </a:ext>
            </a:extLst>
          </p:cNvPr>
          <p:cNvSpPr/>
          <p:nvPr/>
        </p:nvSpPr>
        <p:spPr>
          <a:xfrm>
            <a:off x="672034" y="4608232"/>
            <a:ext cx="2462659" cy="1044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окупаемости: 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2,8 года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5717158E-2BB6-0F6E-C837-CEBBDB2042DF}"/>
              </a:ext>
            </a:extLst>
          </p:cNvPr>
          <p:cNvSpPr/>
          <p:nvPr/>
        </p:nvSpPr>
        <p:spPr>
          <a:xfrm>
            <a:off x="3969023" y="427733"/>
            <a:ext cx="4634954" cy="210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Сравнительная эффективность капитальных вложений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2AC4BAB4-16E6-27C8-1A01-2676C249D923}"/>
              </a:ext>
            </a:extLst>
          </p:cNvPr>
          <p:cNvSpPr/>
          <p:nvPr/>
        </p:nvSpPr>
        <p:spPr>
          <a:xfrm>
            <a:off x="3969023" y="772168"/>
            <a:ext cx="4634954" cy="3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 сравнения альтернативных вариантов ресурсосберегающих технологий используются следующие показатели: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55C38C1C-4F02-943E-D8D6-0CA0ED98224D}"/>
              </a:ext>
            </a:extLst>
          </p:cNvPr>
          <p:cNvSpPr/>
          <p:nvPr/>
        </p:nvSpPr>
        <p:spPr>
          <a:xfrm>
            <a:off x="4634433" y="1402506"/>
            <a:ext cx="3969544" cy="144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Индекс доходности (PI)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1218AB52-B25C-1624-2BD7-A2AA21384727}"/>
              </a:ext>
            </a:extLst>
          </p:cNvPr>
          <p:cNvSpPr/>
          <p:nvPr/>
        </p:nvSpPr>
        <p:spPr>
          <a:xfrm>
            <a:off x="4634433" y="1599108"/>
            <a:ext cx="3969544" cy="538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spcAft>
                <a:spcPts val="400"/>
              </a:spcAft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PI = (NPV + I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 / I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endParaRPr lang="en-US" sz="11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 принимается при PI &gt; 1. Для переработки хвостов PI может достигать 6,0.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5">
            <a:extLst>
              <a:ext uri="{FF2B5EF4-FFF2-40B4-BE49-F238E27FC236}">
                <a16:creationId xmlns:a16="http://schemas.microsoft.com/office/drawing/2014/main" id="{05B4CFC1-F448-701A-3F26-FCC17DC2B65D}"/>
              </a:ext>
            </a:extLst>
          </p:cNvPr>
          <p:cNvSpPr/>
          <p:nvPr/>
        </p:nvSpPr>
        <p:spPr>
          <a:xfrm>
            <a:off x="4634433" y="2469286"/>
            <a:ext cx="3969544" cy="144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Сравнительная эффективность (Е)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91E440B-6E94-1B40-7851-A939A910CFCB}"/>
              </a:ext>
            </a:extLst>
          </p:cNvPr>
          <p:cNvSpPr/>
          <p:nvPr/>
        </p:nvSpPr>
        <p:spPr>
          <a:xfrm>
            <a:off x="4634433" y="2665888"/>
            <a:ext cx="3969544" cy="538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spcAft>
                <a:spcPts val="400"/>
              </a:spcAft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 = ΔП / ΔK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 ΔП - прирост прибыли, </a:t>
            </a: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      ΔK - дополнительные капитальные вложения.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7">
            <a:extLst>
              <a:ext uri="{FF2B5EF4-FFF2-40B4-BE49-F238E27FC236}">
                <a16:creationId xmlns:a16="http://schemas.microsoft.com/office/drawing/2014/main" id="{27165F23-71A2-A71F-D5A8-A5655720CBBB}"/>
              </a:ext>
            </a:extLst>
          </p:cNvPr>
          <p:cNvSpPr/>
          <p:nvPr/>
        </p:nvSpPr>
        <p:spPr>
          <a:xfrm>
            <a:off x="4634433" y="3543816"/>
            <a:ext cx="3969544" cy="144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Оптимальный вариант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9CF7DB61-0479-D5FC-2047-BCBFBA5B9CEE}"/>
              </a:ext>
            </a:extLst>
          </p:cNvPr>
          <p:cNvSpPr/>
          <p:nvPr/>
        </p:nvSpPr>
        <p:spPr>
          <a:xfrm>
            <a:off x="4634433" y="3740418"/>
            <a:ext cx="3969544" cy="538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7000"/>
              </a:lnSpc>
              <a:spcAft>
                <a:spcPts val="400"/>
              </a:spcAft>
              <a:buNone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</a:t>
            </a:r>
            <a:r>
              <a:rPr lang="en-US" sz="11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</a:t>
            </a:r>
            <a:r>
              <a:rPr lang="en-US" sz="11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+ E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· K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→ min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</a:t>
            </a:r>
            <a:r>
              <a:rPr lang="en-US" sz="11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текущие затраты, K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капвложения, E</a:t>
            </a:r>
            <a:r>
              <a:rPr lang="en-US" sz="11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нормативный коэффициент эффективности.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12787C4D-1F12-AAF8-1B59-630D61EC219F}"/>
              </a:ext>
            </a:extLst>
          </p:cNvPr>
          <p:cNvSpPr/>
          <p:nvPr/>
        </p:nvSpPr>
        <p:spPr>
          <a:xfrm>
            <a:off x="3969023" y="4553769"/>
            <a:ext cx="5092154" cy="16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Срок окупаемости дополнительных капвложений: </a:t>
            </a: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T</a:t>
            </a:r>
            <a:r>
              <a:rPr lang="en-US" sz="1200" b="1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ок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ΔK / ΔП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43657B8-9E68-1B3A-B332-FDE63AB755FD}"/>
              </a:ext>
            </a:extLst>
          </p:cNvPr>
          <p:cNvSpPr/>
          <p:nvPr/>
        </p:nvSpPr>
        <p:spPr>
          <a:xfrm>
            <a:off x="386820" y="285750"/>
            <a:ext cx="7936409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2) 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Оценка потерь от недополученной продукции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 err="1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62F709E4-970A-B25D-D711-B64ECB2CCBB5}"/>
              </a:ext>
            </a:extLst>
          </p:cNvPr>
          <p:cNvSpPr/>
          <p:nvPr/>
        </p:nvSpPr>
        <p:spPr>
          <a:xfrm>
            <a:off x="386819" y="711578"/>
            <a:ext cx="8346475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Методология расчёта упущенной выгоды при неполном извлечении полезных ископаемых из недр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E0C37F27-E86F-B40F-046B-EBDBD4440F59}"/>
              </a:ext>
            </a:extLst>
          </p:cNvPr>
          <p:cNvSpPr/>
          <p:nvPr/>
        </p:nvSpPr>
        <p:spPr>
          <a:xfrm>
            <a:off x="419593" y="1148557"/>
            <a:ext cx="5456917" cy="3074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Понятие упущенной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выгоды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горном деле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D19ECC3-F98D-E886-9034-D6715A2777EC}"/>
              </a:ext>
            </a:extLst>
          </p:cNvPr>
          <p:cNvSpPr/>
          <p:nvPr/>
        </p:nvSpPr>
        <p:spPr>
          <a:xfrm>
            <a:off x="419594" y="1664848"/>
            <a:ext cx="3561136" cy="52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Упущенная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выгода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неполученный доход, который могло бы получить предприятие при полном извлечении полезных ископаемых из недр или при оптимальном варианте использования ресурсов.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A5AC3884-F288-8C94-CB2A-DF5832716253}"/>
              </a:ext>
            </a:extLst>
          </p:cNvPr>
          <p:cNvSpPr/>
          <p:nvPr/>
        </p:nvSpPr>
        <p:spPr>
          <a:xfrm>
            <a:off x="419594" y="2812339"/>
            <a:ext cx="3173361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Основные источники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упущенной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выгоды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B9404EDA-8030-37A5-7AF7-7FEF716A2463}"/>
              </a:ext>
            </a:extLst>
          </p:cNvPr>
          <p:cNvSpPr/>
          <p:nvPr/>
        </p:nvSpPr>
        <p:spPr>
          <a:xfrm>
            <a:off x="430226" y="3326742"/>
            <a:ext cx="255508" cy="276597"/>
          </a:xfrm>
          <a:prstGeom prst="roundRect">
            <a:avLst>
              <a:gd name="adj" fmla="val 18671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8C15BA86-F8E4-1FBA-EEEB-2FE6F10632BE}"/>
              </a:ext>
            </a:extLst>
          </p:cNvPr>
          <p:cNvSpPr/>
          <p:nvPr/>
        </p:nvSpPr>
        <p:spPr>
          <a:xfrm>
            <a:off x="804751" y="3312459"/>
            <a:ext cx="3173359" cy="3533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полезных ископаемых при добыче (неполное извлечение)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4225CC68-F4B3-6E8D-CE18-082CDAA16822}"/>
              </a:ext>
            </a:extLst>
          </p:cNvPr>
          <p:cNvSpPr/>
          <p:nvPr/>
        </p:nvSpPr>
        <p:spPr>
          <a:xfrm>
            <a:off x="419593" y="4176658"/>
            <a:ext cx="255508" cy="276597"/>
          </a:xfrm>
          <a:prstGeom prst="roundRect">
            <a:avLst>
              <a:gd name="adj" fmla="val 18671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AA9007DD-8288-CCD6-0AD7-9D545195B25F}"/>
              </a:ext>
            </a:extLst>
          </p:cNvPr>
          <p:cNvSpPr/>
          <p:nvPr/>
        </p:nvSpPr>
        <p:spPr>
          <a:xfrm>
            <a:off x="835674" y="4190237"/>
            <a:ext cx="3173426" cy="176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Разубоживание рудной массы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F4853034-4608-27F0-C33C-A25E3ABD247B}"/>
              </a:ext>
            </a:extLst>
          </p:cNvPr>
          <p:cNvSpPr/>
          <p:nvPr/>
        </p:nvSpPr>
        <p:spPr>
          <a:xfrm>
            <a:off x="419594" y="3751700"/>
            <a:ext cx="255508" cy="276597"/>
          </a:xfrm>
          <a:prstGeom prst="roundRect">
            <a:avLst>
              <a:gd name="adj" fmla="val 18671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5178070E-0FA1-D81B-4B93-8039B0391846}"/>
              </a:ext>
            </a:extLst>
          </p:cNvPr>
          <p:cNvSpPr/>
          <p:nvPr/>
        </p:nvSpPr>
        <p:spPr>
          <a:xfrm>
            <a:off x="827998" y="3731188"/>
            <a:ext cx="3173359" cy="176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Неполное извлечение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попутных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компонентов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66E84BA1-0EF2-C63F-39B6-291A18B2E99D}"/>
              </a:ext>
            </a:extLst>
          </p:cNvPr>
          <p:cNvSpPr/>
          <p:nvPr/>
        </p:nvSpPr>
        <p:spPr>
          <a:xfrm>
            <a:off x="419593" y="4596927"/>
            <a:ext cx="255508" cy="276597"/>
          </a:xfrm>
          <a:prstGeom prst="roundRect">
            <a:avLst>
              <a:gd name="adj" fmla="val 18671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6CC0C7C5-B6A4-3197-ACCC-FB04E329C60F}"/>
              </a:ext>
            </a:extLst>
          </p:cNvPr>
          <p:cNvSpPr/>
          <p:nvPr/>
        </p:nvSpPr>
        <p:spPr>
          <a:xfrm>
            <a:off x="827924" y="4593468"/>
            <a:ext cx="3173426" cy="176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Принятие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неоптимальных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buNone/>
            </a:pP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технологических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решений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 0">
            <a:extLst>
              <a:ext uri="{FF2B5EF4-FFF2-40B4-BE49-F238E27FC236}">
                <a16:creationId xmlns:a16="http://schemas.microsoft.com/office/drawing/2014/main" id="{244260CB-FF1A-73B8-C4E6-849045104F0D}"/>
              </a:ext>
            </a:extLst>
          </p:cNvPr>
          <p:cNvSpPr/>
          <p:nvPr/>
        </p:nvSpPr>
        <p:spPr>
          <a:xfrm>
            <a:off x="4239343" y="1145690"/>
            <a:ext cx="4670659" cy="307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Интегральный показатель ущерба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 1">
            <a:extLst>
              <a:ext uri="{FF2B5EF4-FFF2-40B4-BE49-F238E27FC236}">
                <a16:creationId xmlns:a16="http://schemas.microsoft.com/office/drawing/2014/main" id="{39FE73FC-351B-01CE-A206-C37CCBEC010A}"/>
              </a:ext>
            </a:extLst>
          </p:cNvPr>
          <p:cNvSpPr/>
          <p:nvPr/>
        </p:nvSpPr>
        <p:spPr>
          <a:xfrm>
            <a:off x="4262203" y="1664848"/>
            <a:ext cx="4386379" cy="4484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Современный подход учитывает ущерб от потерь и разубоживания на 1 тонну погашаемых балансовых запасов руды: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 2">
            <a:extLst>
              <a:ext uri="{FF2B5EF4-FFF2-40B4-BE49-F238E27FC236}">
                <a16:creationId xmlns:a16="http://schemas.microsoft.com/office/drawing/2014/main" id="{01BB0953-95D6-35A4-E3E4-A05FA989A888}"/>
              </a:ext>
            </a:extLst>
          </p:cNvPr>
          <p:cNvSpPr/>
          <p:nvPr/>
        </p:nvSpPr>
        <p:spPr>
          <a:xfrm>
            <a:off x="4421231" y="2490423"/>
            <a:ext cx="4472636" cy="570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9000"/>
              </a:lnSpc>
              <a:spcAft>
                <a:spcPts val="950"/>
              </a:spcAft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Интегральный ущерб: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29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 = (Пот +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разуб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 /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бал</a:t>
            </a:r>
            <a:endParaRPr lang="en-US" sz="13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Shape 3">
            <a:extLst>
              <a:ext uri="{FF2B5EF4-FFF2-40B4-BE49-F238E27FC236}">
                <a16:creationId xmlns:a16="http://schemas.microsoft.com/office/drawing/2014/main" id="{EB0575AA-FD6F-F1AF-AE27-E087B49A8E08}"/>
              </a:ext>
            </a:extLst>
          </p:cNvPr>
          <p:cNvSpPr/>
          <p:nvPr/>
        </p:nvSpPr>
        <p:spPr>
          <a:xfrm>
            <a:off x="4239343" y="2406091"/>
            <a:ext cx="45719" cy="81453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67" name="Text 4">
            <a:extLst>
              <a:ext uri="{FF2B5EF4-FFF2-40B4-BE49-F238E27FC236}">
                <a16:creationId xmlns:a16="http://schemas.microsoft.com/office/drawing/2014/main" id="{8C949BBA-5ED1-DB75-DC04-2007BC9F626A}"/>
              </a:ext>
            </a:extLst>
          </p:cNvPr>
          <p:cNvSpPr/>
          <p:nvPr/>
        </p:nvSpPr>
        <p:spPr>
          <a:xfrm>
            <a:off x="4421231" y="3429229"/>
            <a:ext cx="4472636" cy="570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9000"/>
              </a:lnSpc>
              <a:spcAft>
                <a:spcPts val="950"/>
              </a:spcAft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Прибыль с учётом показателей ущерба: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29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 =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проект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− (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+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3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разуб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Shape 5">
            <a:extLst>
              <a:ext uri="{FF2B5EF4-FFF2-40B4-BE49-F238E27FC236}">
                <a16:creationId xmlns:a16="http://schemas.microsoft.com/office/drawing/2014/main" id="{5DF89CB4-C1CD-8A19-D9FF-F933D2971395}"/>
              </a:ext>
            </a:extLst>
          </p:cNvPr>
          <p:cNvSpPr/>
          <p:nvPr/>
        </p:nvSpPr>
        <p:spPr>
          <a:xfrm>
            <a:off x="4239343" y="3307190"/>
            <a:ext cx="45719" cy="81453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69" name="Text 6">
            <a:extLst>
              <a:ext uri="{FF2B5EF4-FFF2-40B4-BE49-F238E27FC236}">
                <a16:creationId xmlns:a16="http://schemas.microsoft.com/office/drawing/2014/main" id="{B5B5A764-50EF-4B0D-BB89-246D0935ECF7}"/>
              </a:ext>
            </a:extLst>
          </p:cNvPr>
          <p:cNvSpPr/>
          <p:nvPr/>
        </p:nvSpPr>
        <p:spPr>
          <a:xfrm>
            <a:off x="4223208" y="4293127"/>
            <a:ext cx="4425374" cy="4484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Этот интегральный показатель позволяет комплексно оценить влияние потерь и разубоживания на экономическую эффективность добычи.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03EFBDE-ED45-3177-2662-68335D0A800F}"/>
              </a:ext>
            </a:extLst>
          </p:cNvPr>
          <p:cNvSpPr/>
          <p:nvPr/>
        </p:nvSpPr>
        <p:spPr>
          <a:xfrm>
            <a:off x="400952" y="526477"/>
            <a:ext cx="8064316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Методика расчёта </a:t>
            </a:r>
            <a:r>
              <a:rPr lang="en-US" sz="16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упущенной</a:t>
            </a: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выгоды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03AEBDBF-6830-DF29-1C36-2D07F03E2756}"/>
              </a:ext>
            </a:extLst>
          </p:cNvPr>
          <p:cNvSpPr/>
          <p:nvPr/>
        </p:nvSpPr>
        <p:spPr>
          <a:xfrm>
            <a:off x="407967" y="892098"/>
            <a:ext cx="27122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B37FE33A-3EA6-0135-9365-0B8A5E4471C7}"/>
              </a:ext>
            </a:extLst>
          </p:cNvPr>
          <p:cNvSpPr/>
          <p:nvPr/>
        </p:nvSpPr>
        <p:spPr>
          <a:xfrm>
            <a:off x="407967" y="1135282"/>
            <a:ext cx="3475876" cy="45719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07F0E20-D15E-B0F4-EF9B-16D0144EB1AD}"/>
              </a:ext>
            </a:extLst>
          </p:cNvPr>
          <p:cNvSpPr/>
          <p:nvPr/>
        </p:nvSpPr>
        <p:spPr>
          <a:xfrm>
            <a:off x="407967" y="1335319"/>
            <a:ext cx="347587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Объём недополученной продукции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83DC9E90-4AD2-721A-B025-F5FD7B59FDDE}"/>
              </a:ext>
            </a:extLst>
          </p:cNvPr>
          <p:cNvSpPr/>
          <p:nvPr/>
        </p:nvSpPr>
        <p:spPr>
          <a:xfrm>
            <a:off x="407967" y="1620772"/>
            <a:ext cx="3475876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Потери руды и полезных компонентов в натуральном выражении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A86C8E51-E736-34F8-4907-208C67CFBAF2}"/>
              </a:ext>
            </a:extLst>
          </p:cNvPr>
          <p:cNvSpPr/>
          <p:nvPr/>
        </p:nvSpPr>
        <p:spPr>
          <a:xfrm>
            <a:off x="4572001" y="892098"/>
            <a:ext cx="22284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4BA4E36B-E980-3075-7A33-F21A82ACE603}"/>
              </a:ext>
            </a:extLst>
          </p:cNvPr>
          <p:cNvSpPr/>
          <p:nvPr/>
        </p:nvSpPr>
        <p:spPr>
          <a:xfrm>
            <a:off x="4572000" y="1135282"/>
            <a:ext cx="3817856" cy="45719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5BD9D91E-B24E-184B-785C-EFA46EA59F9D}"/>
              </a:ext>
            </a:extLst>
          </p:cNvPr>
          <p:cNvSpPr/>
          <p:nvPr/>
        </p:nvSpPr>
        <p:spPr>
          <a:xfrm>
            <a:off x="4571999" y="1335319"/>
            <a:ext cx="381785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Стоимость недополученной продукции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8">
            <a:extLst>
              <a:ext uri="{FF2B5EF4-FFF2-40B4-BE49-F238E27FC236}">
                <a16:creationId xmlns:a16="http://schemas.microsoft.com/office/drawing/2014/main" id="{37694636-8474-8992-95CC-3D4484C164EC}"/>
              </a:ext>
            </a:extLst>
          </p:cNvPr>
          <p:cNvSpPr/>
          <p:nvPr/>
        </p:nvSpPr>
        <p:spPr>
          <a:xfrm>
            <a:off x="4571999" y="1620772"/>
            <a:ext cx="3817855" cy="833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прод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· Ц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1480"/>
              </a:lnSpc>
              <a:buNone/>
            </a:pPr>
            <a:endParaRPr lang="en-US" sz="16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48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пот</a:t>
            </a:r>
            <a:r>
              <a:rPr lang="en-US" sz="16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объём потерянной продукции, </a:t>
            </a:r>
          </a:p>
          <a:p>
            <a:pPr marL="0" indent="0" algn="l">
              <a:lnSpc>
                <a:spcPts val="14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    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цена реализации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031D6D3D-97ED-F159-F3AB-E6025665D970}"/>
              </a:ext>
            </a:extLst>
          </p:cNvPr>
          <p:cNvSpPr/>
          <p:nvPr/>
        </p:nvSpPr>
        <p:spPr>
          <a:xfrm>
            <a:off x="407967" y="2639192"/>
            <a:ext cx="27122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Shape 10">
            <a:extLst>
              <a:ext uri="{FF2B5EF4-FFF2-40B4-BE49-F238E27FC236}">
                <a16:creationId xmlns:a16="http://schemas.microsoft.com/office/drawing/2014/main" id="{452C704A-64C2-BD47-1677-606D79958A76}"/>
              </a:ext>
            </a:extLst>
          </p:cNvPr>
          <p:cNvSpPr/>
          <p:nvPr/>
        </p:nvSpPr>
        <p:spPr>
          <a:xfrm>
            <a:off x="407967" y="2882376"/>
            <a:ext cx="3475876" cy="45719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C7AC4E27-ACA6-A08B-E43E-09F15AFEAB62}"/>
              </a:ext>
            </a:extLst>
          </p:cNvPr>
          <p:cNvSpPr/>
          <p:nvPr/>
        </p:nvSpPr>
        <p:spPr>
          <a:xfrm>
            <a:off x="407967" y="3082413"/>
            <a:ext cx="3475876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Учёт изменения затрат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B8A58199-E4B4-3B03-AA4D-2464BC8F326D}"/>
              </a:ext>
            </a:extLst>
          </p:cNvPr>
          <p:cNvSpPr/>
          <p:nvPr/>
        </p:nvSpPr>
        <p:spPr>
          <a:xfrm>
            <a:off x="407967" y="3367865"/>
            <a:ext cx="3475876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изменении потерь и разубоживания меняются затраты на усреднение руды, транспортировку и обогащение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485695F9-265D-A75E-E8C8-2B765F28812E}"/>
              </a:ext>
            </a:extLst>
          </p:cNvPr>
          <p:cNvSpPr/>
          <p:nvPr/>
        </p:nvSpPr>
        <p:spPr>
          <a:xfrm>
            <a:off x="4572001" y="2639192"/>
            <a:ext cx="22284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11261F60-E964-DB94-189C-D609F9414687}"/>
              </a:ext>
            </a:extLst>
          </p:cNvPr>
          <p:cNvSpPr/>
          <p:nvPr/>
        </p:nvSpPr>
        <p:spPr>
          <a:xfrm>
            <a:off x="4572000" y="2882376"/>
            <a:ext cx="3817856" cy="45719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9C9D214C-B111-BFB3-C370-3AF1DA01FF02}"/>
              </a:ext>
            </a:extLst>
          </p:cNvPr>
          <p:cNvSpPr/>
          <p:nvPr/>
        </p:nvSpPr>
        <p:spPr>
          <a:xfrm>
            <a:off x="4571999" y="3082413"/>
            <a:ext cx="381785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Упущенная выгода от снижения качества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FE025A49-F1A0-C75B-2603-1F1AC0EC53D8}"/>
              </a:ext>
            </a:extLst>
          </p:cNvPr>
          <p:cNvSpPr/>
          <p:nvPr/>
        </p:nvSpPr>
        <p:spPr>
          <a:xfrm>
            <a:off x="4571999" y="3367865"/>
            <a:ext cx="3817855" cy="833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8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кач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(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бал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−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 ·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доб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·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· Ц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1480"/>
              </a:lnSpc>
              <a:buNone/>
            </a:pPr>
            <a:endParaRPr lang="en-US" sz="16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1480"/>
              </a:lnSpc>
              <a:buNone/>
            </a:pP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бал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содержание в балансовых запасах, </a:t>
            </a:r>
          </a:p>
          <a:p>
            <a:pPr marL="0" indent="0">
              <a:lnSpc>
                <a:spcPts val="1480"/>
              </a:lnSpc>
              <a:buNone/>
            </a:pP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        </a:t>
            </a:r>
            <a:r>
              <a:rPr lang="en-US" sz="16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</a:t>
            </a:r>
            <a:r>
              <a:rPr lang="en-US" sz="1600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факт</a:t>
            </a:r>
            <a:r>
              <a:rPr lang="en-US" sz="16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- фактическое содержание в добытой руде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59B5-E4C2-4E93-07BB-D5BA0175A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0E00BAC-4279-14B2-F1F4-276E7B0577B5}"/>
              </a:ext>
            </a:extLst>
          </p:cNvPr>
          <p:cNvSpPr/>
          <p:nvPr/>
        </p:nvSpPr>
        <p:spPr>
          <a:xfrm>
            <a:off x="496156" y="240286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) </a:t>
            </a:r>
            <a:r>
              <a:rPr lang="kk-KZ" sz="23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Экономический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эффект от </a:t>
            </a:r>
            <a:r>
              <a:rPr lang="kk-KZ" sz="23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переработки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3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техногенных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3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отходов</a:t>
            </a:r>
            <a:r>
              <a:rPr lang="kk-KZ" sz="23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3481B6-65F6-544B-F0A4-2854317354D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D23E9C-2E0A-3CF3-50F4-B365C9ABF8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600" y="730408"/>
            <a:ext cx="7416800" cy="426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D67AB960-DF03-F000-B6F3-406DE0E8DF9B}"/>
              </a:ext>
            </a:extLst>
          </p:cNvPr>
          <p:cNvSpPr/>
          <p:nvPr/>
        </p:nvSpPr>
        <p:spPr>
          <a:xfrm>
            <a:off x="496156" y="131800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4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)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Учёт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экологического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фактора</a:t>
            </a: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3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3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4329730-2C7D-95C1-004A-E279715379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3600" y="457200"/>
            <a:ext cx="7416800" cy="4525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В чём сущность показателей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NPV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IRR?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каких условиях проект считается эффективным по каждому из этих критериев?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Как рассчитывается упущенная выгода от потерь полезных ископаемых? Какие факторы необходимо учитывать при её оценке?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Из каких компонентов складывается экономический эффект от переработки техногенных отходов? Приведите примеры количественной оценки.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 учитывается экологический фактор при экономической оценке ресурсосберегающих технологий? Что такое предотвращённый ущерб?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Каковы сроки окупаемости и показатели эффективности при дообогащении хвостов и переработке вскрышных пород в щебень?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031977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Методика оценки экономической эффективности внедрения ресурсосберегающих технологий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 формировании эколого-экономической системы оценок ресурсосбережения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Экономическая эффективность утилизации отходов обогащения и подготовки резервной сырьевой базы предприятия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Моделирование эколого-экономической устойчивости комплексного освоения техногенных месторождений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Методика расчёта платежей, ущербов, предотвращенных ущербов // ЭБ ТюмГУ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1005</Words>
  <Application>Microsoft Macintosh PowerPoint</Application>
  <PresentationFormat>Экран (16:9)</PresentationFormat>
  <Paragraphs>150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42</cp:revision>
  <dcterms:created xsi:type="dcterms:W3CDTF">2026-05-17T11:18:59Z</dcterms:created>
  <dcterms:modified xsi:type="dcterms:W3CDTF">2026-10-13T08:42:41Z</dcterms:modified>
</cp:coreProperties>
</file>