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theme+xml" PartName="/ppt/theme/theme2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themeOverride+xml" PartName="/ppt/theme/themeOverride5.xml"/>
  <Override ContentType="application/vnd.openxmlformats-officedocument.themeOverride+xml" PartName="/ppt/theme/themeOverride6.xml"/>
  <Override ContentType="application/vnd.openxmlformats-officedocument.themeOverride+xml" PartName="/ppt/theme/themeOverride7.xml"/>
  <Override ContentType="application/vnd.openxmlformats-officedocument.themeOverride+xml" PartName="/ppt/theme/themeOverride8.xml"/>
  <Override ContentType="application/vnd.openxmlformats-officedocument.themeOverride+xml" PartName="/ppt/theme/themeOverride9.xml"/>
  <Override ContentType="application/vnd.openxmlformats-officedocument.themeOverride+xml" PartName="/ppt/theme/themeOverride10.xml"/>
  <Override ContentType="application/vnd.openxmlformats-officedocument.themeOverride+xml" PartName="/ppt/theme/themeOverride11.xml"/>
  <Override ContentType="application/vnd.openxmlformats-officedocument.themeOverride+xml" PartName="/ppt/theme/themeOverride12.xml"/>
  <Override ContentType="application/vnd.openxmlformats-officedocument.presentationml.notesSlide+xml" PartName="/ppt/notesSlides/notesSlide1.xml"/>
  <Override ContentType="application/vnd.openxmlformats-officedocument.themeOverride+xml" PartName="/ppt/theme/themeOverride13.xml"/>
  <Override ContentType="application/vnd.openxmlformats-officedocument.themeOverride+xml" PartName="/ppt/theme/themeOverride14.xml"/>
  <Override ContentType="application/vnd.openxmlformats-officedocument.themeOverride+xml" PartName="/ppt/theme/themeOverride15.xml"/>
  <Override ContentType="application/vnd.openxmlformats-officedocument.themeOverride+xml" PartName="/ppt/theme/themeOverride16.xml"/>
  <Override ContentType="application/vnd.openxmlformats-officedocument.themeOverride+xml" PartName="/ppt/theme/themeOverride17.xml"/>
  <Override ContentType="application/vnd.openxmlformats-officedocument.themeOverride+xml" PartName="/ppt/theme/themeOverride18.xml"/>
  <Override ContentType="application/vnd.openxmlformats-officedocument.themeOverride+xml" PartName="/ppt/theme/themeOverride19.xml"/>
  <Override ContentType="application/vnd.openxmlformats-officedocument.themeOverride+xml" PartName="/ppt/theme/themeOverride20.xml"/>
  <Override ContentType="application/vnd.openxmlformats-officedocument.themeOverride+xml" PartName="/ppt/theme/themeOverride21.xml"/>
  <Override ContentType="application/vnd.openxmlformats-officedocument.themeOverride+xml" PartName="/ppt/theme/themeOverride22.xml"/>
  <Override ContentType="application/vnd.openxmlformats-officedocument.themeOverride+xml" PartName="/ppt/theme/themeOverride23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349" r:id="rId2"/>
    <p:sldId id="350" r:id="rId3"/>
    <p:sldId id="351" r:id="rId4"/>
    <p:sldId id="352" r:id="rId5"/>
    <p:sldId id="339" r:id="rId6"/>
    <p:sldId id="355" r:id="rId7"/>
    <p:sldId id="357" r:id="rId8"/>
    <p:sldId id="359" r:id="rId9"/>
    <p:sldId id="361" r:id="rId10"/>
    <p:sldId id="343" r:id="rId11"/>
    <p:sldId id="344" r:id="rId12"/>
    <p:sldId id="271" r:id="rId13"/>
    <p:sldId id="272" r:id="rId14"/>
    <p:sldId id="276" r:id="rId15"/>
    <p:sldId id="281" r:id="rId16"/>
    <p:sldId id="282" r:id="rId17"/>
    <p:sldId id="284" r:id="rId18"/>
    <p:sldId id="287" r:id="rId19"/>
    <p:sldId id="289" r:id="rId20"/>
    <p:sldId id="290" r:id="rId21"/>
    <p:sldId id="292" r:id="rId22"/>
    <p:sldId id="294" r:id="rId23"/>
    <p:sldId id="295" r:id="rId24"/>
    <p:sldId id="299" r:id="rId25"/>
    <p:sldId id="301" r:id="rId26"/>
    <p:sldId id="302" r:id="rId27"/>
    <p:sldId id="315" r:id="rId28"/>
    <p:sldId id="353" r:id="rId29"/>
    <p:sldId id="354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16" y="18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D4E51F-B81B-4870-BD69-A7B737054ED8}" type="datetimeFigureOut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BDCCC20-9E58-458C-A4CA-137110447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586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98C2B8-243D-4F47-BE7B-E243CACB6BD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48640-A231-4563-8856-0EADCD27994E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030B5-14EE-4244-B6A6-369764A5A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5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A6ACB-1D04-4A86-8942-2C9A7D1419A3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56713-49A5-435F-B26E-2E2264E2C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9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87A79-BD26-4531-A693-3B94C33CF266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59DA4-FBDD-4CBA-A320-8143120CA3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63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AA689-42E0-4B34-8C68-BF4EF6AD4FA4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5B2BC-8C1B-48C2-AB5A-41A1E6C47E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4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473F4-9C43-4429-9F81-BEA3D8F5DF76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26E90-9699-4D98-8A25-475B4A27E2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72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926A8-5DF6-4ED8-B56A-78612C6E03DA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BC98F-AA63-4774-AA35-0D5AEF70C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2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8F758-783D-4FD7-9074-5DF8E044DD10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79E29-AD53-459D-9233-424C0B30AB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571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31170-F6CC-4A2E-89A6-DFB2AD8565C5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5C6F3-0EAA-4273-85F0-5E4EDFCED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5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DCCDD-23AC-4CCE-A874-D44B0F28F765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0F7BF-960E-4757-8B8C-A69E20D69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098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E0502-E85C-4B92-B732-A6F5719C9794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60986-AD6A-4E86-BE51-526D5E2FD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996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1E04A-4B27-4997-BA68-5B964D810FD1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F17BF-D0B2-4D29-B89B-BF995958F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744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4688" y="971550"/>
            <a:ext cx="6000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9288" y="2613025"/>
            <a:ext cx="601662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0F25C-2B58-4183-AFA5-041F4E18B43A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ABEC4-0B92-4172-B521-10DBE53F12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7439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EA5EA-D8D0-4535-94C5-57F171ED1469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ECFAC-94D6-469B-B358-D16DE36A95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1686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04215-D504-4FC5-BF61-8EFEBD288B71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C7429-1B6D-457A-B330-DFF23C615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732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8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AB8FD-0B8D-400E-A033-D350EF56F62B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2D756-3B01-459B-ABF3-D804A064D4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4442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63474-AD8F-4FDA-9AF6-3544C74DDC10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5DD5-82EE-49E6-96D7-2A36945674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42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65F28-A9B8-47F9-8146-B978D140058B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D75D1-D358-455F-AD0B-575E59DB1C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092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DD82B-E2BF-47BE-90CB-B24C33F649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3893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2" name="Title Placeholder 1"/>
          <p:cNvSpPr>
            <a:spLocks noGrp="1"/>
          </p:cNvSpPr>
          <p:nvPr>
            <p:ph type="title"/>
          </p:nvPr>
        </p:nvSpPr>
        <p:spPr bwMode="auto">
          <a:xfrm>
            <a:off x="484188" y="452438"/>
            <a:ext cx="70564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7088" y="2052638"/>
            <a:ext cx="67119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FB27F84A-A0E8-4EBD-88EF-28527536D5A7}" type="datetime1">
              <a:rPr lang="ru-RU"/>
              <a:pPr>
                <a:defRPr/>
              </a:pPr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8" y="3263107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86FB84-4CEB-4393-8026-656BCB2117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11" r:id="rId12"/>
    <p:sldLayoutId id="2147483808" r:id="rId13"/>
    <p:sldLayoutId id="2147483812" r:id="rId14"/>
    <p:sldLayoutId id="2147483813" r:id="rId15"/>
    <p:sldLayoutId id="2147483809" r:id="rId16"/>
    <p:sldLayoutId id="2147483810" r:id="rId17"/>
    <p:sldLayoutId id="2147483814" r:id="rId18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media/image1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231775" y="871538"/>
            <a:ext cx="8867775" cy="582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indent="450850">
              <a:defRPr/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indent="450850">
              <a:defRPr/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indent="450850">
              <a:defRPr/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№9</a:t>
            </a:r>
          </a:p>
          <a:p>
            <a:pPr algn="ctr" indent="450850">
              <a:defRPr/>
            </a:pPr>
            <a:endParaRPr b="1" dirty="0" lang="ru-RU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indent="450850">
              <a:defRPr/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2962275">
              <a:defRPr/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dirty="0" i="1" lang="ru-RU" sz="2200">
                <a:cs charset="0" panose="020B0604020202020204" pitchFamily="34" typeface="Arial"/>
              </a:rPr>
              <a:t>Предмет и задачи исторической</a:t>
            </a:r>
          </a:p>
          <a:p>
            <a:pPr algn="just" indent="2962275">
              <a:defRPr/>
            </a:pPr>
            <a:r>
              <a:rPr dirty="0" i="1" lang="ru-RU" sz="2200">
                <a:cs charset="0" panose="020B0604020202020204" pitchFamily="34" typeface="Arial"/>
              </a:rPr>
              <a:t> геологии, определение характера</a:t>
            </a:r>
          </a:p>
          <a:p>
            <a:pPr algn="just" indent="2962275">
              <a:defRPr/>
            </a:pPr>
            <a:r>
              <a:rPr dirty="0" i="1" lang="ru-RU" sz="2200">
                <a:cs charset="0" panose="020B0604020202020204" pitchFamily="34" typeface="Arial"/>
              </a:rPr>
              <a:t>захоронения организмов</a:t>
            </a:r>
          </a:p>
          <a:p>
            <a:pPr algn="just" indent="2962275">
              <a:defRPr/>
            </a:pPr>
            <a:r>
              <a:rPr dirty="0" i="1" lang="ru-RU" sz="2200">
                <a:cs charset="0" panose="020B0604020202020204" pitchFamily="34" typeface="Arial"/>
              </a:rPr>
              <a:t>            </a:t>
            </a:r>
            <a:r>
              <a:rPr altLang="ru-RU" dirty="0" i="1" lang="ru-RU" sz="2200">
                <a:cs charset="0" panose="020B0604020202020204" pitchFamily="34" typeface="Arial"/>
              </a:rPr>
              <a:t> </a:t>
            </a:r>
            <a:r>
              <a:rPr dirty="0" i="1" lang="ru-RU" sz="2200">
                <a:cs charset="0" panose="020B0604020202020204" pitchFamily="34" typeface="Arial"/>
              </a:rPr>
              <a:t> </a:t>
            </a: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defRPr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lnSpc>
                <a:spcPct val="90000"/>
              </a:lnSpc>
              <a:defRPr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lnSpc>
                <a:spcPct val="90000"/>
              </a:lnSpc>
              <a:defRPr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indent="2962275">
              <a:lnSpc>
                <a:spcPct val="90000"/>
              </a:lnSpc>
              <a:tabLst>
                <a:tab algn="l" pos="3227388"/>
              </a:tabLst>
              <a:defRPr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indent="2962275">
              <a:lnSpc>
                <a:spcPct val="90000"/>
              </a:lnSpc>
              <a:tabLst>
                <a:tab algn="l" pos="3227388"/>
              </a:tabLst>
              <a:defRPr/>
            </a:pP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indent="2422525">
              <a:lnSpc>
                <a:spcPct val="90000"/>
              </a:lnSpc>
              <a:tabLst>
                <a:tab algn="l" pos="3227388"/>
              </a:tabLst>
              <a:defRPr/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r>
              <a:rPr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r>
              <a:rPr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1398588" y="115888"/>
            <a:ext cx="74945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2000">
                <a:solidFill>
                  <a:schemeClr val="tx1"/>
                </a:solidFill>
                <a:latin charset="0" pitchFamily="34" typeface="Century Gothic"/>
              </a:defRPr>
            </a:lvl1pPr>
            <a:lvl2pPr eaLnBrk="0" hangingPunct="0" indent="-285750" marL="74295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>
                <a:solidFill>
                  <a:schemeClr val="tx1"/>
                </a:solidFill>
                <a:latin charset="0" pitchFamily="34" typeface="Century Gothic"/>
              </a:defRPr>
            </a:lvl2pPr>
            <a:lvl3pPr eaLnBrk="0" hangingPunct="0" indent="-228600" marL="11430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600">
                <a:solidFill>
                  <a:schemeClr val="tx1"/>
                </a:solidFill>
                <a:latin charset="0" pitchFamily="34" typeface="Century Gothic"/>
              </a:defRPr>
            </a:lvl3pPr>
            <a:lvl4pPr eaLnBrk="0" hangingPunct="0" indent="-228600" marL="1600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4pPr>
            <a:lvl5pPr eaLnBrk="0" hangingPunct="0" indent="-228600" marL="20574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5pPr>
            <a:lvl6pPr eaLnBrk="0" fontAlgn="base" hangingPunct="0" indent="-228600" marL="25146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6pPr>
            <a:lvl7pPr eaLnBrk="0" fontAlgn="base" hangingPunct="0" indent="-228600" marL="29718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7pPr>
            <a:lvl8pPr eaLnBrk="0" fontAlgn="base" hangingPunct="0" indent="-228600" marL="34290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8pPr>
            <a:lvl9pPr eaLnBrk="0" fontAlgn="base" hangingPunct="0" indent="-228600" marL="38862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b="1" i="1" lang="ru-RU" sz="1800">
                <a:latin charset="0" typeface="Arial"/>
              </a:rPr>
              <a:t>НАО «КАРАГАНДИНСКИЙ ТЕХНИЧЕСКИЙ УНИВЕРСИТЕТ</a:t>
            </a:r>
            <a:br>
              <a:rPr altLang="ru-RU" b="1" i="1" lang="ru-RU" sz="1800">
                <a:latin charset="0" typeface="Arial"/>
              </a:rPr>
            </a:br>
            <a:r>
              <a:rPr altLang="ru-RU" b="1" i="1" lang="ru-RU" sz="1800">
                <a:latin charset="0" typeface="Arial"/>
              </a:rPr>
              <a:t>ИМЕНИ АБЫЛКАСА САГИНОВА»</a:t>
            </a:r>
            <a:br>
              <a:rPr altLang="ru-RU" b="1" i="1" lang="ru-RU" sz="1800">
                <a:latin charset="0" typeface="Arial"/>
              </a:rPr>
            </a:br>
            <a:r>
              <a:rPr altLang="ru-RU" b="1" i="1" lang="ru-RU" sz="1800">
                <a:latin charset="0" typeface="Arial"/>
              </a:rPr>
              <a:t>Кафедра «Геология и разведка месторождений полезных ископаемых»</a:t>
            </a:r>
            <a:r>
              <a:rPr altLang="ru-RU" b="1" i="1" lang="ru-RU" sz="2400">
                <a:latin charset="0" typeface="Arial"/>
              </a:rPr>
              <a:t/>
            </a:r>
            <a:br>
              <a:rPr altLang="ru-RU" b="1" i="1" lang="ru-RU" sz="2400">
                <a:latin charset="0" typeface="Arial"/>
              </a:rPr>
            </a:br>
            <a:endParaRPr altLang="ru-RU" lang="ru-RU" sz="1800">
              <a:latin charset="0" typeface="Arial"/>
            </a:endParaRPr>
          </a:p>
        </p:txBody>
      </p:sp>
      <p:pic>
        <p:nvPicPr>
          <p:cNvPr id="6148" name="Picture 4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68263"/>
            <a:ext cx="11938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" t="353"/>
          <a:stretch>
            <a:fillRect/>
          </a:stretch>
        </p:blipFill>
        <p:spPr bwMode="auto">
          <a:xfrm>
            <a:off x="377825" y="4351338"/>
            <a:ext cx="132397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6150" name="Picture 4"/>
          <p:cNvPicPr>
            <a:picLocks noChangeArrowheads="1"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>
            <a:fillRect/>
          </a:stretch>
        </p:blipFill>
        <p:spPr bwMode="auto">
          <a:xfrm>
            <a:off x="358775" y="1262063"/>
            <a:ext cx="2203450" cy="288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056437" cy="1400175"/>
          </a:xfrm>
        </p:spPr>
        <p:txBody>
          <a:bodyPr/>
          <a:lstStyle/>
          <a:p>
            <a:pPr algn="ctr" eaLnBrk="1" hangingPunct="1"/>
            <a:r>
              <a:rPr lang="ru-RU" altLang="ru-RU" sz="4000" smtClean="0">
                <a:latin typeface="Arial" charset="0"/>
                <a:cs typeface="Arial" charset="0"/>
              </a:rPr>
              <a:t/>
            </a:r>
            <a:br>
              <a:rPr lang="ru-RU" altLang="ru-RU" sz="4000" smtClean="0">
                <a:latin typeface="Arial" charset="0"/>
                <a:cs typeface="Arial" charset="0"/>
              </a:rPr>
            </a:br>
            <a:r>
              <a:rPr lang="ru-RU" altLang="ru-RU" sz="4000" smtClean="0">
                <a:latin typeface="Arial" charset="0"/>
                <a:cs typeface="Arial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088" y="1989138"/>
            <a:ext cx="7561262" cy="4195762"/>
          </a:xfrm>
        </p:spPr>
        <p:txBody>
          <a:bodyPr rtlCol="0">
            <a:normAutofit/>
          </a:bodyPr>
          <a:lstStyle/>
          <a:p>
            <a:pPr marL="0" indent="0" algn="just" eaLnBrk="1" hangingPunct="1">
              <a:spcBef>
                <a:spcPts val="0"/>
              </a:spcBef>
              <a:buFont typeface="Wingdings 3" pitchFamily="18" charset="2"/>
              <a:buNone/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Предмет и задачи исторической геологии</a:t>
            </a:r>
          </a:p>
          <a:p>
            <a:pPr marL="0" indent="0" eaLnBrk="1" hangingPunct="1">
              <a:spcBef>
                <a:spcPts val="0"/>
              </a:spcBef>
              <a:buFont typeface="Wingdings 3" pitchFamily="18" charset="2"/>
              <a:buNone/>
              <a:defRPr/>
            </a:pPr>
            <a:endParaRPr lang="ru-RU" alt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ts val="0"/>
              </a:spcBef>
              <a:buFont typeface="Wingdings 3" pitchFamily="18" charset="2"/>
              <a:buNone/>
              <a:defRPr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2. Учение о фациях (фациальный анализ)</a:t>
            </a:r>
          </a:p>
          <a:p>
            <a:pPr marL="0" indent="0" eaLnBrk="1" hangingPunct="1">
              <a:spcBef>
                <a:spcPts val="0"/>
              </a:spcBef>
              <a:buFont typeface="Wingdings 3" pitchFamily="18" charset="2"/>
              <a:buNone/>
              <a:defRPr/>
            </a:pPr>
            <a:endParaRPr lang="ru-RU" alt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ts val="0"/>
              </a:spcBef>
              <a:buFont typeface="Wingdings 3" pitchFamily="18" charset="2"/>
              <a:buNone/>
              <a:defRPr/>
            </a:pPr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3. Определение характера захоронения организмов</a:t>
            </a:r>
          </a:p>
          <a:p>
            <a:pPr marL="0" indent="457200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3600" y="1700213"/>
            <a:ext cx="7596188" cy="4195762"/>
          </a:xfrm>
        </p:spPr>
        <p:txBody>
          <a:bodyPr rtlCol="0">
            <a:normAutofit/>
          </a:bodyPr>
          <a:lstStyle/>
          <a:p>
            <a:pPr indent="0" algn="just" eaLnBrk="1" hangingPunct="1">
              <a:buFont typeface="Wingdings 3" pitchFamily="18" charset="2"/>
              <a:buNone/>
              <a:defRPr/>
            </a:pP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задачи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исторической  геологии; методики определения характера захоронения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организмов</a:t>
            </a:r>
          </a:p>
          <a:p>
            <a:pPr marL="0" indent="0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pitchFamily="18" charset="2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5975350"/>
          </a:xfrm>
        </p:spPr>
        <p:txBody>
          <a:bodyPr/>
          <a:lstStyle/>
          <a:p>
            <a:pPr marL="0" indent="358775" algn="ctr" eaLnBrk="1" hangingPunct="1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ru-RU" alt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Роль и место темы лекции в дисциплине, связь с другими дисциплинами</a:t>
            </a:r>
            <a:endParaRPr lang="ru-RU" altLang="ru-RU" sz="24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58775" algn="just" eaLnBrk="1" hangingPunct="1">
              <a:spcBef>
                <a:spcPct val="0"/>
              </a:spcBef>
              <a:buFont typeface="Wingdings 3" pitchFamily="18" charset="2"/>
              <a:buNone/>
              <a:defRPr/>
            </a:pP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 eaLnBrk="1" hangingPunct="1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endParaRPr lang="ru-RU" alt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Историческая геология изучает методы определения возраста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горных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пород, 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физико-географических условий формирования земной</a:t>
            </a:r>
            <a:r>
              <a:rPr lang="en-US" alt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поверхности, геологическое прошлое Земли, 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сторию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вулканизма, плутонизма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метаморфизма, что является актуальной задачей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endParaRPr lang="ru-RU" alt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750" y="260350"/>
            <a:ext cx="8208963" cy="62325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1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Предмет и задачи исторической геологии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геология  изучает: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геологическую историю развития Земли со времени ее возникновения; 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устанавливает причины образования и закономерно­сти развития литосферы, атмосферы, гидросферы и биосферы,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дает характеристику ландшафтно-климатических и геодинамических обстановок; 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определяет время возникновения и исследует условия образования горных пород и связанных с ними полезных ископаемых.</a:t>
            </a:r>
          </a:p>
          <a:p>
            <a:pPr indent="457200" algn="ctr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исторической геологии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Определение возраста горных пород (стратиграфия).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Восстановление физико-географических (ландшафтно-климатических) условий земной</a:t>
            </a:r>
            <a:r>
              <a:rPr lang="en-US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геологического прошлого (палеогеография).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Восстановление истории вулканизма, плутонизма и метаморфизма (геохронология).</a:t>
            </a:r>
          </a:p>
          <a:p>
            <a:pPr indent="457200" algn="just" defTabSz="457207" fontAlgn="auto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Восстановление истории тектонических движений (региональная геотектоника).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250825" y="2273300"/>
            <a:ext cx="42497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2000">
                <a:solidFill>
                  <a:schemeClr val="tx1"/>
                </a:solidFill>
                <a:latin charset="0" pitchFamily="34" typeface="Century Gothic"/>
              </a:defRPr>
            </a:lvl1pPr>
            <a:lvl2pPr eaLnBrk="0" hangingPunct="0" indent="-285750" marL="74295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>
                <a:solidFill>
                  <a:schemeClr val="tx1"/>
                </a:solidFill>
                <a:latin charset="0" pitchFamily="34" typeface="Century Gothic"/>
              </a:defRPr>
            </a:lvl2pPr>
            <a:lvl3pPr eaLnBrk="0" hangingPunct="0" indent="-228600" marL="11430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600">
                <a:solidFill>
                  <a:schemeClr val="tx1"/>
                </a:solidFill>
                <a:latin charset="0" pitchFamily="34" typeface="Century Gothic"/>
              </a:defRPr>
            </a:lvl3pPr>
            <a:lvl4pPr eaLnBrk="0" hangingPunct="0" indent="-228600" marL="1600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4pPr>
            <a:lvl5pPr eaLnBrk="0" hangingPunct="0" indent="-228600" marL="20574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5pPr>
            <a:lvl6pPr eaLnBrk="0" fontAlgn="base" hangingPunct="0" indent="-228600" marL="25146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6pPr>
            <a:lvl7pPr eaLnBrk="0" fontAlgn="base" hangingPunct="0" indent="-228600" marL="29718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7pPr>
            <a:lvl8pPr eaLnBrk="0" fontAlgn="base" hangingPunct="0" indent="-228600" marL="34290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8pPr>
            <a:lvl9pPr eaLnBrk="0" fontAlgn="base" hangingPunct="0" indent="-228600" marL="38862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i="1" lang="ru-RU" sz="18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Последовательность осадочных пород на горе Ак-Кая (Горный Крым)</a:t>
            </a:r>
          </a:p>
        </p:txBody>
      </p:sp>
      <p:pic>
        <p:nvPicPr>
          <p:cNvPr id="11267" name="Рисунок 5"/>
          <p:cNvPicPr>
            <a:picLocks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3141663"/>
            <a:ext cx="4625975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Прямоугольник 2"/>
          <p:cNvSpPr>
            <a:spLocks noChangeArrowheads="1"/>
          </p:cNvSpPr>
          <p:nvPr/>
        </p:nvSpPr>
        <p:spPr bwMode="auto">
          <a:xfrm>
            <a:off x="250825" y="476250"/>
            <a:ext cx="82819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 indent="457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2000">
                <a:solidFill>
                  <a:schemeClr val="tx1"/>
                </a:solidFill>
                <a:latin charset="0" pitchFamily="34" typeface="Century Gothic"/>
              </a:defRPr>
            </a:lvl1pPr>
            <a:lvl2pPr eaLnBrk="0" hangingPunct="0" indent="-285750" marL="74295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>
                <a:solidFill>
                  <a:schemeClr val="tx1"/>
                </a:solidFill>
                <a:latin charset="0" pitchFamily="34" typeface="Century Gothic"/>
              </a:defRPr>
            </a:lvl2pPr>
            <a:lvl3pPr eaLnBrk="0" hangingPunct="0" indent="-228600" marL="11430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600">
                <a:solidFill>
                  <a:schemeClr val="tx1"/>
                </a:solidFill>
                <a:latin charset="0" pitchFamily="34" typeface="Century Gothic"/>
              </a:defRPr>
            </a:lvl3pPr>
            <a:lvl4pPr eaLnBrk="0" hangingPunct="0" indent="-228600" marL="1600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4pPr>
            <a:lvl5pPr eaLnBrk="0" hangingPunct="0" indent="-228600" marL="20574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5pPr>
            <a:lvl6pPr eaLnBrk="0" fontAlgn="base" hangingPunct="0" indent="-228600" marL="25146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6pPr>
            <a:lvl7pPr eaLnBrk="0" fontAlgn="base" hangingPunct="0" indent="-228600" marL="29718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7pPr>
            <a:lvl8pPr eaLnBrk="0" fontAlgn="base" hangingPunct="0" indent="-228600" marL="34290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8pPr>
            <a:lvl9pPr eaLnBrk="0" fontAlgn="base" hangingPunct="0" indent="-228600" marL="38862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lang="ru-RU" sz="2200">
                <a:latin charset="0" pitchFamily="18" typeface="Times New Roman"/>
                <a:cs charset="0" pitchFamily="18" typeface="Times New Roman"/>
              </a:rPr>
              <a:t>1. Изучение слоев горных пород и восстановление хронологической последовательности их образования, то есть определение относительного возраста. Эту задачу решает раздел исторической геологии – </a:t>
            </a:r>
            <a:r>
              <a:rPr altLang="ru-RU" i="1" lang="ru-RU" sz="2200">
                <a:latin charset="0" pitchFamily="18" typeface="Times New Roman"/>
                <a:cs charset="0" pitchFamily="18" typeface="Times New Roman"/>
              </a:rPr>
              <a:t>стратиграфия. </a:t>
            </a:r>
          </a:p>
        </p:txBody>
      </p:sp>
      <p:pic>
        <p:nvPicPr>
          <p:cNvPr id="1126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" r="12" t="41"/>
          <a:stretch>
            <a:fillRect/>
          </a:stretch>
        </p:blipFill>
        <p:spPr bwMode="auto">
          <a:xfrm>
            <a:off x="5341938" y="4868863"/>
            <a:ext cx="34956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225" y="2941638"/>
            <a:ext cx="3465513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0413" y="2133600"/>
            <a:ext cx="45720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charset="2" typeface="Wingdings 3"/>
              <a:buNone/>
              <a:defRPr/>
            </a:pPr>
            <a:r>
              <a:rPr altLang="ru-RU" dirty="0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Последовательность отложений на плато </a:t>
            </a:r>
            <a:r>
              <a:rPr altLang="ru-RU" dirty="0" err="1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Актолагай</a:t>
            </a:r>
            <a:r>
              <a:rPr altLang="ru-RU" dirty="0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 (Казахстан). Верхний мел. </a:t>
            </a:r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"/>
          <a:stretch>
            <a:fillRect/>
          </a:stretch>
        </p:blipFill>
        <p:spPr bwMode="auto">
          <a:xfrm>
            <a:off x="323850" y="3544888"/>
            <a:ext cx="4392613" cy="268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Прямоугольник 1"/>
          <p:cNvSpPr>
            <a:spLocks noChangeArrowheads="1"/>
          </p:cNvSpPr>
          <p:nvPr/>
        </p:nvSpPr>
        <p:spPr bwMode="auto">
          <a:xfrm>
            <a:off x="644525" y="333375"/>
            <a:ext cx="43592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 indent="358775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2000">
                <a:solidFill>
                  <a:schemeClr val="tx1"/>
                </a:solidFill>
                <a:latin charset="0" pitchFamily="34" typeface="Century Gothic"/>
              </a:defRPr>
            </a:lvl1pPr>
            <a:lvl2pPr eaLnBrk="0" hangingPunct="0" indent="-285750" marL="74295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>
                <a:solidFill>
                  <a:schemeClr val="tx1"/>
                </a:solidFill>
                <a:latin charset="0" pitchFamily="34" typeface="Century Gothic"/>
              </a:defRPr>
            </a:lvl2pPr>
            <a:lvl3pPr eaLnBrk="0" hangingPunct="0" indent="-228600" marL="11430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600">
                <a:solidFill>
                  <a:schemeClr val="tx1"/>
                </a:solidFill>
                <a:latin charset="0" pitchFamily="34" typeface="Century Gothic"/>
              </a:defRPr>
            </a:lvl3pPr>
            <a:lvl4pPr eaLnBrk="0" hangingPunct="0" indent="-228600" marL="1600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4pPr>
            <a:lvl5pPr eaLnBrk="0" hangingPunct="0" indent="-228600" marL="20574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5pPr>
            <a:lvl6pPr eaLnBrk="0" fontAlgn="base" hangingPunct="0" indent="-228600" marL="25146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6pPr>
            <a:lvl7pPr eaLnBrk="0" fontAlgn="base" hangingPunct="0" indent="-228600" marL="29718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7pPr>
            <a:lvl8pPr eaLnBrk="0" fontAlgn="base" hangingPunct="0" indent="-228600" marL="34290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8pPr>
            <a:lvl9pPr eaLnBrk="0" fontAlgn="base" hangingPunct="0" indent="-228600" marL="38862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charset="0" typeface="Arial"/>
              <a:buNone/>
            </a:pPr>
            <a:r>
              <a:rPr altLang="ru-RU" lang="ru-RU">
                <a:latin charset="0" pitchFamily="18" typeface="Times New Roman"/>
                <a:cs charset="0" pitchFamily="18" typeface="Times New Roman"/>
              </a:rPr>
              <a:t>2. Воссоздание физико-географических условий земной поверхности (рельефа, климата, распределения древних морей и суши, солености и глубины бассейнов и др.) в прошлые геологические эпохи. Эту задачу решает раздел исторической геологии – </a:t>
            </a:r>
            <a:r>
              <a:rPr altLang="ru-RU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палеогеография</a:t>
            </a:r>
            <a:r>
              <a:rPr altLang="ru-RU" i="1" lang="ru-RU">
                <a:latin charset="0" pitchFamily="18" typeface="Times New Roman"/>
                <a:cs charset="0" pitchFamily="18" typeface="Times New Roman"/>
              </a:rPr>
              <a:t>,</a:t>
            </a:r>
            <a:r>
              <a:rPr altLang="ru-RU" lang="ru-RU">
                <a:latin charset="0" pitchFamily="18" typeface="Times New Roman"/>
                <a:cs charset="0" pitchFamily="18" typeface="Times New Roman"/>
              </a:rPr>
              <a:t> опираясь на </a:t>
            </a:r>
            <a:r>
              <a:rPr altLang="ru-RU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учение о фациях</a:t>
            </a:r>
            <a:r>
              <a:rPr altLang="ru-RU" i="1" lang="ru-RU">
                <a:latin charset="0" pitchFamily="18" typeface="Times New Roman"/>
                <a:cs charset="0" pitchFamily="18" typeface="Times New Roman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37200" y="374650"/>
            <a:ext cx="3455988" cy="31702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altLang="ru-RU" dirty="0" lang="ru-RU" sz="2000">
                <a:latin charset="0" pitchFamily="18" typeface="Times New Roman"/>
                <a:cs charset="0" pitchFamily="18" typeface="Times New Roman"/>
              </a:rPr>
              <a:t>3. Восстановление истории движений земной коры, возникновения и развития различных тектонических структур.</a:t>
            </a:r>
            <a:endParaRPr altLang="ru-RU" dirty="0" lang="ru-RU" sz="2000">
              <a:latin charset="0" typeface="Arial"/>
            </a:endParaRPr>
          </a:p>
          <a:p>
            <a:pPr algn="ctr">
              <a:defRPr/>
            </a:pPr>
            <a:r>
              <a:rPr altLang="ru-RU" dirty="0" i="1" lang="ru-RU" sz="20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Структурное </a:t>
            </a:r>
          </a:p>
          <a:p>
            <a:pPr algn="ctr">
              <a:defRPr/>
            </a:pPr>
            <a:r>
              <a:rPr altLang="ru-RU" dirty="0" i="1" lang="ru-RU" sz="20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несогласие между </a:t>
            </a:r>
          </a:p>
          <a:p>
            <a:pPr algn="ctr">
              <a:defRPr/>
            </a:pPr>
            <a:r>
              <a:rPr altLang="ru-RU" dirty="0" i="1" lang="ru-RU" sz="20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породами палеозоя,</a:t>
            </a:r>
          </a:p>
          <a:p>
            <a:pPr algn="ctr">
              <a:defRPr/>
            </a:pPr>
            <a:r>
              <a:rPr altLang="ru-RU" dirty="0" i="1" lang="ru-RU" sz="20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Шотландия.</a:t>
            </a:r>
          </a:p>
          <a:p>
            <a:pPr algn="just" indent="457200">
              <a:defRPr/>
            </a:pPr>
            <a:endParaRPr dirty="0" lang="ru-RU" sz="2000"/>
          </a:p>
        </p:txBody>
      </p:sp>
      <p:pic>
        <p:nvPicPr>
          <p:cNvPr id="12293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3530600"/>
            <a:ext cx="4135438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852738"/>
            <a:ext cx="4192588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465138" y="458788"/>
            <a:ext cx="3530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100">
                <a:latin typeface="Times New Roman" pitchFamily="18" charset="0"/>
                <a:cs typeface="Times New Roman" pitchFamily="18" charset="0"/>
              </a:rPr>
              <a:t>4. Анализ характера магматической деятельности в ходе геологической истории. </a:t>
            </a: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9525" y="2262188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Вулкан Безымянный, Камчатка</a:t>
            </a:r>
          </a:p>
        </p:txBody>
      </p:sp>
      <p:sp>
        <p:nvSpPr>
          <p:cNvPr id="13317" name="Прямоугольник 4"/>
          <p:cNvSpPr>
            <a:spLocks noChangeArrowheads="1"/>
          </p:cNvSpPr>
          <p:nvPr/>
        </p:nvSpPr>
        <p:spPr bwMode="auto">
          <a:xfrm>
            <a:off x="4335463" y="423863"/>
            <a:ext cx="439261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100">
                <a:latin typeface="Times New Roman" pitchFamily="18" charset="0"/>
                <a:cs typeface="Times New Roman" pitchFamily="18" charset="0"/>
              </a:rPr>
              <a:t>5. Выявление закономерностей размещения в земной коре скоплений полезных ископаемых в связи с палеогеографией, историей тектонических движений и магматической деятельностью.</a:t>
            </a:r>
          </a:p>
        </p:txBody>
      </p:sp>
      <p:pic>
        <p:nvPicPr>
          <p:cNvPr id="13318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2878138"/>
            <a:ext cx="4356100" cy="319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1744663"/>
            <a:ext cx="3398837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3933825"/>
            <a:ext cx="374332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773238"/>
            <a:ext cx="2147887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3" y="1773238"/>
            <a:ext cx="262255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Прямоугольник 2"/>
          <p:cNvSpPr>
            <a:spLocks noChangeArrowheads="1"/>
          </p:cNvSpPr>
          <p:nvPr/>
        </p:nvSpPr>
        <p:spPr bwMode="auto">
          <a:xfrm>
            <a:off x="592138" y="547688"/>
            <a:ext cx="79930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100">
                <a:latin typeface="Times New Roman" pitchFamily="18" charset="0"/>
                <a:cs typeface="Times New Roman" pitchFamily="18" charset="0"/>
              </a:rPr>
              <a:t>6. Анализ становления и развития жизни на Земле в ходе геологической истории. Эту задачу решает наука </a:t>
            </a:r>
            <a:r>
              <a:rPr lang="ru-RU" altLang="ru-RU" sz="21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палеонтология.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4213" y="620713"/>
            <a:ext cx="7775575" cy="52006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4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Учение о фациях (фациальный анализ)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Фациальный анализ включает: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Биофациальный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Литофациальный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Анализ общегеологических данных.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ru-RU" altLang="x-none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Биофациальный</a:t>
            </a:r>
            <a:r>
              <a:rPr lang="ru-RU" altLang="x-none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</a:t>
            </a:r>
            <a:r>
              <a:rPr lang="ru-RU" alt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определении фаций при помощи изучения органических остатков и следов жизнедеятельности организмов.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ru-RU" alt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ru-RU" altLang="x-non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его проведения необходимо иметь представление об условиях жизни животных и растений, а также об основных факторах, определяющих их распространение. 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anose="020B0604020202020204" pitchFamily="34" charset="0"/>
              <a:buNone/>
              <a:defRPr/>
            </a:pPr>
            <a:endParaRPr lang="ru-RU" altLang="x-non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574675" y="271463"/>
            <a:ext cx="80645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Факторы водной среды: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1. Соленость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2. Глубина бассейна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3. Свет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4. Температура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5. Газовый режим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6. Движение воды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7. Характер грунта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Соленость:</a:t>
            </a:r>
            <a:r>
              <a:rPr lang="ru-RU" altLang="ru-RU" sz="2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Измеряется в промилле (лат. pro mille – «за тысячу») – количество граммов соли в одном литре воды. Нормальная соленость - 35‰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Классификация бассейнов: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1. Пресноводные – менее 0,5‰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2. Солоноватоводные – 0,5-15‰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3. Морские – 15-45‰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4. Осолоненные – свыше 45‰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"/>
          <p:cNvSpPr>
            <a:spLocks noChangeArrowheads="1"/>
          </p:cNvSpPr>
          <p:nvPr/>
        </p:nvSpPr>
        <p:spPr bwMode="auto">
          <a:xfrm>
            <a:off x="735013" y="404813"/>
            <a:ext cx="7777162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Все организмы по отношению к солености делятся на: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Стеногалинные</a:t>
            </a:r>
            <a:r>
              <a:rPr lang="ru-RU" altLang="ru-RU" sz="2200" b="1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(«узкосоленые») – обитатели морей нормальной солености – кораллы, иглокожие, головоногие моллюски, брахиоподы, трилобиты (1).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Эвригалинные</a:t>
            </a: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 («широкосоленые») – рыбы, двустворчатые и брюхоногие моллюски, ракообразные, черви, водоросли, бактерии. Однако некоторые представители этих групп не выносят изменения солености (например, мезозойские двустворки </a:t>
            </a:r>
            <a:r>
              <a:rPr lang="en-US" altLang="ru-RU" sz="2200" i="1">
                <a:latin typeface="Times New Roman" pitchFamily="18" charset="0"/>
                <a:cs typeface="Times New Roman" pitchFamily="18" charset="0"/>
              </a:rPr>
              <a:t>Hippurires, Diceras, Inoceramus</a:t>
            </a:r>
            <a:r>
              <a:rPr lang="ru-RU" altLang="ru-RU" sz="2200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– стеногалинные) (2).</a:t>
            </a:r>
          </a:p>
        </p:txBody>
      </p:sp>
      <p:pic>
        <p:nvPicPr>
          <p:cNvPr id="17411" name="Picture 7" descr="Стеногалинные организм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979863"/>
            <a:ext cx="36004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9" descr="Эвригалинные организмы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0" y="3908425"/>
            <a:ext cx="446881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Прямоугольник 2"/>
          <p:cNvSpPr>
            <a:spLocks noChangeArrowheads="1"/>
          </p:cNvSpPr>
          <p:nvPr/>
        </p:nvSpPr>
        <p:spPr bwMode="auto">
          <a:xfrm>
            <a:off x="1927225" y="6478588"/>
            <a:ext cx="454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1) </a:t>
            </a:r>
            <a:endParaRPr lang="ru-RU" altLang="ru-RU" sz="1800">
              <a:latin typeface="Calibri" pitchFamily="34" charset="0"/>
            </a:endParaRPr>
          </a:p>
        </p:txBody>
      </p:sp>
      <p:sp>
        <p:nvSpPr>
          <p:cNvPr id="17414" name="Прямоугольник 3"/>
          <p:cNvSpPr>
            <a:spLocks noChangeArrowheads="1"/>
          </p:cNvSpPr>
          <p:nvPr/>
        </p:nvSpPr>
        <p:spPr bwMode="auto">
          <a:xfrm>
            <a:off x="5984875" y="6467475"/>
            <a:ext cx="388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Arial" charset="0"/>
              </a:rPr>
              <a:t>2)</a:t>
            </a:r>
            <a:endParaRPr lang="ru-RU" altLang="ru-RU" sz="1800">
              <a:latin typeface="Calibri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611188" y="333375"/>
            <a:ext cx="7993062" cy="624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Глубина бассейна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Для жизни животных и растений наиболее благоприятны небольшие глубины.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В Мировом океане через каждые 10 м глубины давление увеличивается на 1 атм (на дне Марианской впадины – 1100 атм).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На глубинах до 200 м сосредоточено 59% биомассы донной фауны.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endParaRPr lang="ru-RU" altLang="ru-RU" sz="220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4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Свет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Свет необходим для существования растений. Большинство растений располагаются в верхней мелководной зоне (до глубины 50 – 80 м). Редкие представители растительного мира встречаются на глубине до 200 м.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Проникновение света в толщу воды зависит от количества взвешенных в воде частиц. Наибольшая прозрачность воды – в Саргассовом море (66,5 м). В Тихом океане – до 59 м, в Индийском – до 50 м.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charset="0"/>
              <a:buNone/>
            </a:pPr>
            <a:endParaRPr lang="ru-RU" altLang="ru-RU" sz="2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8313" y="188913"/>
            <a:ext cx="8135937" cy="34782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altLang="ru-RU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Температура</a:t>
            </a:r>
          </a:p>
          <a:p>
            <a:pPr algn="just" defTabSz="457207" fontAlgn="auto" indent="457200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charset="0" pitchFamily="34" typeface="Arial"/>
              <a:buNone/>
              <a:defRPr/>
            </a:pP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По отношению к температуре выделяют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: </a:t>
            </a:r>
            <a:r>
              <a:rPr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эвритермные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и  </a:t>
            </a:r>
            <a:r>
              <a:rPr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стенотермные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организмы. </a:t>
            </a:r>
            <a:endParaRPr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defTabSz="457207" fontAlgn="auto" indent="457200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charset="0" pitchFamily="34" typeface="Arial"/>
              <a:buNone/>
              <a:defRPr/>
            </a:pP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Эвритермные – бактерии, водоросли, живущие как в холодных арктических водах, так и в горячих 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гейзерах. Стенотермные 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– колониальные кораллы, живущие при температуре не ниже 20°С. </a:t>
            </a:r>
            <a:endParaRPr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defTabSz="457207" fontAlgn="auto" indent="457200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charset="0" pitchFamily="34" typeface="Arial"/>
              <a:buNone/>
              <a:defRPr/>
            </a:pPr>
            <a:r>
              <a:rPr altLang="ru-RU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В теплых водах известковые раковины более толстые, массивные, с богатой скульптурой. В холодных водах раковины организмов обычно тонкие, со слабо развитой скульптурой</a:t>
            </a:r>
            <a:r>
              <a:rPr altLang="ru-RU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. В океанах с температурой связан уровень карбонатной компенсации – критическая глубина </a:t>
            </a:r>
            <a:r>
              <a:rPr altLang="ru-RU" dirty="0" err="1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карбонатонакопления</a:t>
            </a:r>
            <a:r>
              <a:rPr altLang="ru-RU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. В Тихом океане она составляет 4-5 км.</a:t>
            </a:r>
            <a:endParaRPr dirty="0" lang="ru-RU"/>
          </a:p>
        </p:txBody>
      </p:sp>
      <p:pic>
        <p:nvPicPr>
          <p:cNvPr id="19459" name="Объект 3"/>
          <p:cNvPicPr>
            <a:picLocks noChangeAspect="1"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4429125"/>
            <a:ext cx="2808288" cy="2206625"/>
          </a:xfrm>
        </p:spPr>
      </p:pic>
      <p:pic>
        <p:nvPicPr>
          <p:cNvPr id="19460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"/>
          <a:stretch>
            <a:fillRect/>
          </a:stretch>
        </p:blipFill>
        <p:spPr bwMode="auto">
          <a:xfrm>
            <a:off x="4067175" y="4343400"/>
            <a:ext cx="2778125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Прямоугольник 6"/>
          <p:cNvSpPr>
            <a:spLocks noChangeArrowheads="1"/>
          </p:cNvSpPr>
          <p:nvPr/>
        </p:nvSpPr>
        <p:spPr bwMode="auto">
          <a:xfrm>
            <a:off x="179388" y="3605213"/>
            <a:ext cx="42132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9pPr>
          </a:lstStyle>
          <a:p>
            <a:pPr algn="ctr" eaLnBrk="1" hangingPunct="1"/>
            <a:r>
              <a:rPr altLang="ru-RU" i="1" lang="ru-RU" sz="14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Гигантский двустворчатый моллюск </a:t>
            </a:r>
            <a:r>
              <a:rPr altLang="ru-RU" i="1" lang="en-US" sz="14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Tridacna </a:t>
            </a:r>
            <a:r>
              <a:rPr altLang="ru-RU" i="1" lang="ru-RU" sz="14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–</a:t>
            </a:r>
          </a:p>
          <a:p>
            <a:pPr algn="ctr" eaLnBrk="1" hangingPunct="1"/>
            <a:r>
              <a:rPr altLang="ru-RU" i="1" lang="ru-RU" sz="14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 обитает в  тропической части Тихого, </a:t>
            </a:r>
          </a:p>
          <a:p>
            <a:pPr algn="ctr" eaLnBrk="1" hangingPunct="1"/>
            <a:r>
              <a:rPr altLang="ru-RU" i="1" lang="ru-RU" sz="14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Индийского океанов и в Красном море</a:t>
            </a:r>
          </a:p>
        </p:txBody>
      </p:sp>
      <p:pic>
        <p:nvPicPr>
          <p:cNvPr id="19462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" r="207"/>
          <a:stretch>
            <a:fillRect/>
          </a:stretch>
        </p:blipFill>
        <p:spPr bwMode="auto">
          <a:xfrm>
            <a:off x="6845300" y="4335463"/>
            <a:ext cx="17510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Прямоугольник 7"/>
          <p:cNvSpPr>
            <a:spLocks noChangeArrowheads="1"/>
          </p:cNvSpPr>
          <p:nvPr/>
        </p:nvSpPr>
        <p:spPr bwMode="auto">
          <a:xfrm>
            <a:off x="6173788" y="3821113"/>
            <a:ext cx="8445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9pPr>
          </a:lstStyle>
          <a:p>
            <a:pPr eaLnBrk="1" hangingPunct="1"/>
            <a:r>
              <a:rPr altLang="ru-RU" i="1" lang="ru-RU" sz="14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Кораллы</a:t>
            </a:r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636838"/>
            <a:ext cx="4752975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4213" y="549275"/>
            <a:ext cx="7848600" cy="1784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Газовый режим</a:t>
            </a:r>
          </a:p>
          <a:p>
            <a:pPr algn="ctr">
              <a:defRPr/>
            </a:pPr>
            <a:endParaRPr lang="ru-RU" altLang="ru-RU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Кислород необходим для нормальной жизнедеятельности организмов.</a:t>
            </a:r>
          </a:p>
          <a:p>
            <a:pPr algn="ctr"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Газовый режим Черного моря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700213"/>
            <a:ext cx="2519362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20850"/>
            <a:ext cx="2519362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485775" y="3602038"/>
            <a:ext cx="3341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Современные устрицы. Тихий океан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4733925" y="3648075"/>
            <a:ext cx="33734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Двустворка с изогнутой раковиной.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Верхний мел. Крым.</a:t>
            </a:r>
          </a:p>
        </p:txBody>
      </p:sp>
      <p:sp>
        <p:nvSpPr>
          <p:cNvPr id="21510" name="Прямоугольник 3"/>
          <p:cNvSpPr>
            <a:spLocks noChangeArrowheads="1"/>
          </p:cNvSpPr>
          <p:nvPr/>
        </p:nvSpPr>
        <p:spPr bwMode="auto">
          <a:xfrm>
            <a:off x="431800" y="333375"/>
            <a:ext cx="820896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2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Движение воды</a:t>
            </a:r>
          </a:p>
          <a:p>
            <a:pPr algn="just" eaLnBrk="1" hangingPunct="1"/>
            <a:endParaRPr lang="ru-RU" altLang="ru-RU" sz="10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В зоне подводных течений на скалистом грунте обитают прирастающие животные (например, кораллы, устрицы). </a:t>
            </a:r>
          </a:p>
        </p:txBody>
      </p:sp>
      <p:sp>
        <p:nvSpPr>
          <p:cNvPr id="21511" name="Прямоугольник 4"/>
          <p:cNvSpPr>
            <a:spLocks noChangeArrowheads="1"/>
          </p:cNvSpPr>
          <p:nvPr/>
        </p:nvSpPr>
        <p:spPr bwMode="auto">
          <a:xfrm>
            <a:off x="576263" y="4211638"/>
            <a:ext cx="81359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sz="2200">
                <a:latin typeface="Times New Roman" pitchFamily="18" charset="0"/>
                <a:cs typeface="Times New Roman" pitchFamily="18" charset="0"/>
              </a:rPr>
              <a:t>У крутых скалистых берегов, в зонах сильных движений воды обитают двустворки-камнеточцы.</a:t>
            </a:r>
          </a:p>
        </p:txBody>
      </p:sp>
      <p:pic>
        <p:nvPicPr>
          <p:cNvPr id="21512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4979988"/>
            <a:ext cx="2016125" cy="172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Объект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4113" y="4919663"/>
            <a:ext cx="1878012" cy="1695450"/>
          </a:xfrm>
        </p:spPr>
      </p:pic>
      <p:sp>
        <p:nvSpPr>
          <p:cNvPr id="21514" name="Прямоугольник 5"/>
          <p:cNvSpPr>
            <a:spLocks noChangeArrowheads="1"/>
          </p:cNvSpPr>
          <p:nvPr/>
        </p:nvSpPr>
        <p:spPr bwMode="auto">
          <a:xfrm>
            <a:off x="2600325" y="5514975"/>
            <a:ext cx="207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Раковина камнеточца </a:t>
            </a:r>
            <a:r>
              <a:rPr lang="en-US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Pholas</a:t>
            </a: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Черное море.</a:t>
            </a:r>
          </a:p>
        </p:txBody>
      </p:sp>
      <p:sp>
        <p:nvSpPr>
          <p:cNvPr id="21515" name="Прямоугольник 6"/>
          <p:cNvSpPr>
            <a:spLocks noChangeArrowheads="1"/>
          </p:cNvSpPr>
          <p:nvPr/>
        </p:nvSpPr>
        <p:spPr bwMode="auto">
          <a:xfrm>
            <a:off x="7019925" y="4919663"/>
            <a:ext cx="1800225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Известняк, источенный </a:t>
            </a:r>
          </a:p>
          <a:p>
            <a:pPr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двусторками-камнеточцами.</a:t>
            </a:r>
          </a:p>
          <a:p>
            <a:pPr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Неоген, Крым, окрестности </a:t>
            </a:r>
          </a:p>
          <a:p>
            <a:pPr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г. Севастополя</a:t>
            </a:r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735013" y="1263650"/>
            <a:ext cx="29194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Прикрепление морских лилий к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мягкому  грунту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4650" y="260350"/>
            <a:ext cx="8105775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грунта</a:t>
            </a:r>
          </a:p>
          <a:p>
            <a:pPr indent="457200" algn="just">
              <a:buFont typeface="Arial" charset="0"/>
              <a:buNone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грунта определяет расселение донных (бентосных) организмов. </a:t>
            </a:r>
          </a:p>
        </p:txBody>
      </p:sp>
      <p:pic>
        <p:nvPicPr>
          <p:cNvPr id="22532" name="Picture 9" descr="Морские лилии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957388"/>
            <a:ext cx="3405188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1" descr="Моллюск двустворчатый корбикула яванская купить в интернет-магазине  AQUA-SHO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8" y="1820863"/>
            <a:ext cx="2651125" cy="225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Прямоугольник 2"/>
          <p:cNvSpPr>
            <a:spLocks noChangeArrowheads="1"/>
          </p:cNvSpPr>
          <p:nvPr/>
        </p:nvSpPr>
        <p:spPr bwMode="auto">
          <a:xfrm>
            <a:off x="4219575" y="1263650"/>
            <a:ext cx="457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Двустворчатые моллюски, живущие на мягком грунте</a:t>
            </a:r>
          </a:p>
        </p:txBody>
      </p:sp>
      <p:pic>
        <p:nvPicPr>
          <p:cNvPr id="22535" name="Объект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7163" y="4724400"/>
            <a:ext cx="2647950" cy="1987550"/>
          </a:xfrm>
        </p:spPr>
      </p:pic>
      <p:sp>
        <p:nvSpPr>
          <p:cNvPr id="22536" name="Прямоугольник 3"/>
          <p:cNvSpPr>
            <a:spLocks noChangeArrowheads="1"/>
          </p:cNvSpPr>
          <p:nvPr/>
        </p:nvSpPr>
        <p:spPr bwMode="auto">
          <a:xfrm>
            <a:off x="4011613" y="4079875"/>
            <a:ext cx="51323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Колпачковидные гастроподы </a:t>
            </a:r>
            <a:r>
              <a:rPr lang="en-US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Patella</a:t>
            </a:r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, прикрепляющиеся к твердому грунту в зонах сильных движений воды.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612775" y="908050"/>
            <a:ext cx="7920038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sz="24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Определение характера захоронения организмов</a:t>
            </a:r>
          </a:p>
          <a:p>
            <a:pPr algn="just" eaLnBrk="1" hangingPunct="1">
              <a:buFont typeface="Arial" charset="0"/>
              <a:buNone/>
            </a:pPr>
            <a:endParaRPr lang="ru-RU" altLang="ru-RU" sz="23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Причины смерти организмов – </a:t>
            </a:r>
            <a:r>
              <a:rPr lang="ru-RU" altLang="ru-RU" sz="23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биотические</a:t>
            </a: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altLang="ru-RU" sz="23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абиотические</a:t>
            </a: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>
              <a:buFont typeface="Arial" charset="0"/>
              <a:buNone/>
            </a:pPr>
            <a:endParaRPr lang="ru-RU" altLang="ru-RU" sz="23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Остатки организмов могут быть уничтожены (например, </a:t>
            </a:r>
            <a:r>
              <a:rPr lang="ru-RU" altLang="ru-RU" sz="23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детритофагами</a:t>
            </a: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 – животными–падальщиками).</a:t>
            </a:r>
          </a:p>
          <a:p>
            <a:pPr algn="just" eaLnBrk="1" hangingPunct="1">
              <a:buFont typeface="Arial" charset="0"/>
              <a:buNone/>
            </a:pP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Остатки организмов могут быть захоронены на месте обитания или перенесены на какое-то расстояние.</a:t>
            </a:r>
          </a:p>
          <a:p>
            <a:pPr algn="just" eaLnBrk="1" hangingPunct="1">
              <a:buFont typeface="Arial" charset="0"/>
              <a:buNone/>
            </a:pPr>
            <a:endParaRPr lang="ru-RU" altLang="ru-RU" sz="23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altLang="ru-RU" sz="23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Тафономия</a:t>
            </a: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 – наука, изучающая процессы захоронения организмов.</a:t>
            </a:r>
          </a:p>
          <a:p>
            <a:pPr algn="just" eaLnBrk="1" hangingPunct="1">
              <a:buFont typeface="Arial" charset="0"/>
              <a:buNone/>
            </a:pPr>
            <a:endParaRPr lang="ru-RU" altLang="ru-RU" sz="230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Основоположник </a:t>
            </a:r>
            <a:r>
              <a:rPr lang="ru-RU" altLang="ru-RU" sz="23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тафономии</a:t>
            </a:r>
            <a:r>
              <a:rPr lang="ru-RU" altLang="ru-RU" sz="2300">
                <a:latin typeface="Times New Roman" pitchFamily="18" charset="0"/>
                <a:cs typeface="Times New Roman" pitchFamily="18" charset="0"/>
              </a:rPr>
              <a:t> – И.А. Ефремов.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404813"/>
            <a:ext cx="7848600" cy="618648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современных сообществ и ископаемых захоронений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Биоценоз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организмов, населяющих тот или иной биотоп и находящийся в определенных взаимоотношениях между собой и с абиотической средой.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Палеобиоценоз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прижизненная группировка вымерших организмов.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Ориктоценоз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комплекс всех ископаемых животных и растений, встреченных в породе. 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Танатоценоз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скопление мертвых тел организмов на каком-то участке до их захоронения под осадком (обитавших здесь и принесенных сюда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defTabSz="457207" fontAlgn="auto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Тафоценоз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скопление посмертных остатков организмов, погребенных в осадке (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автохтонный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аллохтонный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650" y="908050"/>
            <a:ext cx="7777163" cy="50482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>
              <a:defRPr/>
            </a:pP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выяснения характера захоронения изучают:</a:t>
            </a:r>
          </a:p>
          <a:p>
            <a:pPr indent="457200" algn="ctr">
              <a:defRPr/>
            </a:pPr>
            <a:endParaRPr lang="ru-RU" altLang="ru-RU" sz="23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Сохранность органических остатков.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органических остатков.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Ориентировка органических остатков.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органических остатков.</a:t>
            </a:r>
          </a:p>
          <a:p>
            <a:pPr indent="457200">
              <a:defRPr/>
            </a:pPr>
            <a:endParaRPr lang="ru-RU" alt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>
              <a:defRPr/>
            </a:pP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altLang="ru-RU" sz="23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палеобиоценоза</a:t>
            </a: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ctr">
              <a:defRPr/>
            </a:pPr>
            <a:endParaRPr lang="ru-RU" altLang="ru-RU" sz="23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сохранность.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сортировки.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ориентировки (либо наличие прижизненной ориентировки).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остатков организмов, могущих </a:t>
            </a:r>
            <a:r>
              <a:rPr lang="ru-RU" alt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осуществовать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700213"/>
            <a:ext cx="3024187" cy="4546600"/>
          </a:xfrm>
        </p:spPr>
      </p:pic>
      <p:sp>
        <p:nvSpPr>
          <p:cNvPr id="26627" name="Прямоугольник 1"/>
          <p:cNvSpPr>
            <a:spLocks noChangeArrowheads="1"/>
          </p:cNvSpPr>
          <p:nvPr/>
        </p:nvSpPr>
        <p:spPr bwMode="auto">
          <a:xfrm>
            <a:off x="398463" y="549275"/>
            <a:ext cx="41767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Полные панцири трилобитов </a:t>
            </a:r>
            <a:r>
              <a:rPr lang="en-US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Asaphus. </a:t>
            </a:r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Ленинградская область, р. Волхов, ордовик</a:t>
            </a:r>
          </a:p>
        </p:txBody>
      </p:sp>
      <p:pic>
        <p:nvPicPr>
          <p:cNvPr id="26628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700213"/>
            <a:ext cx="3455988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Прямоугольник 2"/>
          <p:cNvSpPr>
            <a:spLocks noChangeArrowheads="1"/>
          </p:cNvSpPr>
          <p:nvPr/>
        </p:nvSpPr>
        <p:spPr bwMode="auto">
          <a:xfrm>
            <a:off x="4787900" y="557213"/>
            <a:ext cx="3781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Разрозненные части скелета морской лилии,</a:t>
            </a:r>
          </a:p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сохранившиеся вблизи друг друга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Объект 3"/>
          <p:cNvPicPr>
            <a:picLocks noChangeAspect="1"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916113"/>
            <a:ext cx="4273550" cy="3889375"/>
          </a:xfrm>
        </p:spPr>
      </p:pic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827088" y="765175"/>
            <a:ext cx="33210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2000">
                <a:solidFill>
                  <a:schemeClr val="tx1"/>
                </a:solidFill>
                <a:latin charset="0" pitchFamily="34" typeface="Century Gothic"/>
              </a:defRPr>
            </a:lvl1pPr>
            <a:lvl2pPr eaLnBrk="0" hangingPunct="0" indent="-285750" marL="74295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>
                <a:solidFill>
                  <a:schemeClr val="tx1"/>
                </a:solidFill>
                <a:latin charset="0" pitchFamily="34" typeface="Century Gothic"/>
              </a:defRPr>
            </a:lvl2pPr>
            <a:lvl3pPr eaLnBrk="0" hangingPunct="0" indent="-228600" marL="11430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600">
                <a:solidFill>
                  <a:schemeClr val="tx1"/>
                </a:solidFill>
                <a:latin charset="0" pitchFamily="34" typeface="Century Gothic"/>
              </a:defRPr>
            </a:lvl3pPr>
            <a:lvl4pPr eaLnBrk="0" hangingPunct="0" indent="-228600" marL="1600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4pPr>
            <a:lvl5pPr eaLnBrk="0" hangingPunct="0" indent="-228600" marL="20574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5pPr>
            <a:lvl6pPr eaLnBrk="0" fontAlgn="base" hangingPunct="0" indent="-228600" marL="25146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6pPr>
            <a:lvl7pPr eaLnBrk="0" fontAlgn="base" hangingPunct="0" indent="-228600" marL="29718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7pPr>
            <a:lvl8pPr eaLnBrk="0" fontAlgn="base" hangingPunct="0" indent="-228600" marL="34290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8pPr>
            <a:lvl9pPr eaLnBrk="0" fontAlgn="base" hangingPunct="0" indent="-228600" marL="38862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i="1" lang="ru-RU" sz="18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Сохранившиеся рядом правая и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i="1" lang="ru-RU" sz="18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левая створки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i="1" lang="ru-RU" sz="18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двустворчатого  моллюска</a:t>
            </a:r>
          </a:p>
        </p:txBody>
      </p:sp>
      <p:pic>
        <p:nvPicPr>
          <p:cNvPr id="27652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69"/>
          <a:stretch>
            <a:fillRect/>
          </a:stretch>
        </p:blipFill>
        <p:spPr bwMode="auto">
          <a:xfrm>
            <a:off x="4878388" y="1916113"/>
            <a:ext cx="397668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Прямоугольник 1"/>
          <p:cNvSpPr>
            <a:spLocks noChangeArrowheads="1"/>
          </p:cNvSpPr>
          <p:nvPr/>
        </p:nvSpPr>
        <p:spPr bwMode="auto">
          <a:xfrm>
            <a:off x="4284663" y="625475"/>
            <a:ext cx="4751387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1pPr>
            <a:lvl2pPr eaLnBrk="0" hangingPunct="0" indent="-285750" marL="74295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2pPr>
            <a:lvl3pPr eaLnBrk="0" hangingPunct="0" indent="-228600" marL="11430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3pPr>
            <a:lvl4pPr eaLnBrk="0" hangingPunct="0" indent="-228600" marL="16002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4pPr>
            <a:lvl5pPr eaLnBrk="0" hangingPunct="0" indent="-228600" marL="2057400"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itchFamily="34" typeface="Calibri"/>
                <a:cs charset="0" typeface="Arial"/>
              </a:defRPr>
            </a:lvl9pPr>
          </a:lstStyle>
          <a:p>
            <a:pPr algn="ctr" eaLnBrk="1" hangingPunct="1"/>
            <a:r>
              <a:rPr altLang="ru-RU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Основания («пеньки») стеблей морских лилий, прикрепившиеся к твердому субстрату. Поверхность напластования силурийских</a:t>
            </a:r>
            <a:br>
              <a:rPr altLang="ru-RU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</a:br>
            <a:r>
              <a:rPr altLang="ru-RU" i="1" lang="ru-RU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известняков</a:t>
            </a:r>
            <a:endParaRPr altLang="ru-RU" i="1" lang="ru-RU">
              <a:solidFill>
                <a:srgbClr val="00B0F0"/>
              </a:solidFill>
            </a:endParaRPr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3700" y="333375"/>
            <a:ext cx="8351838" cy="2154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аллохтонного тафоценоза: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Неполная сохранность.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органических остатков.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Ориентировка органических остатков.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фауны – остатки организмов, не связанные между собой прижизненно.</a:t>
            </a:r>
          </a:p>
        </p:txBody>
      </p:sp>
      <p:pic>
        <p:nvPicPr>
          <p:cNvPr id="28675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3433763"/>
            <a:ext cx="2376487" cy="3235325"/>
          </a:xfrm>
        </p:spPr>
      </p:pic>
      <p:sp>
        <p:nvSpPr>
          <p:cNvPr id="28676" name="Прямоугольник 2"/>
          <p:cNvSpPr>
            <a:spLocks noChangeArrowheads="1"/>
          </p:cNvSpPr>
          <p:nvPr/>
        </p:nvSpPr>
        <p:spPr bwMode="auto">
          <a:xfrm>
            <a:off x="206375" y="2489200"/>
            <a:ext cx="4895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Частично отсортированные и сориентированные створки раковин брахиопод и членики морских лилий </a:t>
            </a:r>
          </a:p>
          <a:p>
            <a:pPr algn="ctr"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(криноидей), верхний девон</a:t>
            </a:r>
          </a:p>
        </p:txBody>
      </p:sp>
      <p:pic>
        <p:nvPicPr>
          <p:cNvPr id="28677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3" y="3644900"/>
            <a:ext cx="38163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Прямоугольник 3"/>
          <p:cNvSpPr>
            <a:spLocks noChangeArrowheads="1"/>
          </p:cNvSpPr>
          <p:nvPr/>
        </p:nvSpPr>
        <p:spPr bwMode="auto">
          <a:xfrm>
            <a:off x="5019675" y="2505075"/>
            <a:ext cx="40163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Криноидный известняк, сложенный мелкими отсортированными члениками</a:t>
            </a:r>
          </a:p>
          <a:p>
            <a:pPr algn="ctr" eaLnBrk="1" hangingPunct="1"/>
            <a:r>
              <a:rPr lang="ru-RU" altLang="ru-RU" sz="16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морских лилий, верхний девон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549275"/>
            <a:ext cx="4824413" cy="2374900"/>
          </a:xfrm>
        </p:spPr>
      </p:pic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539750" y="3213100"/>
            <a:ext cx="41767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Скопление раковин ортоцератитов, ориентированных движением воды в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Прибрежной части моря. Нижний силур, Сибирская платформа,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р. Мойеро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2349500"/>
            <a:ext cx="3278188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Прямоугольник 1"/>
          <p:cNvSpPr>
            <a:spLocks noChangeArrowheads="1"/>
          </p:cNvSpPr>
          <p:nvPr/>
        </p:nvSpPr>
        <p:spPr bwMode="auto">
          <a:xfrm>
            <a:off x="5292725" y="1196975"/>
            <a:ext cx="36004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Ориентированные иглы морских </a:t>
            </a:r>
          </a:p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ежей. Московская область, </a:t>
            </a:r>
          </a:p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средний карбон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Объект 2"/>
          <p:cNvSpPr>
            <a:spLocks noGrp="1"/>
          </p:cNvSpPr>
          <p:nvPr>
            <p:ph idx="1"/>
          </p:nvPr>
        </p:nvSpPr>
        <p:spPr>
          <a:xfrm>
            <a:off x="900113" y="908050"/>
            <a:ext cx="7559675" cy="4608513"/>
          </a:xfrm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Font typeface="Wingdings 3" pitchFamily="18" charset="2"/>
              <a:buNone/>
              <a:defRPr/>
            </a:pPr>
            <a:r>
              <a:rPr lang="ru-RU" alt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Следы жизнедеятельности организмов</a:t>
            </a: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Следы хождения, ползания, зарывания,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всверливания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копролиты и др.</a:t>
            </a: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ru-RU" altLang="ru-RU" sz="24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Палеоихнология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наука о следах жизнедеятельности древних организмов.</a:t>
            </a: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ru-RU" alt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Ихнофоссилии</a:t>
            </a:r>
            <a:r>
              <a:rPr lang="ru-RU" alt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(греч. </a:t>
            </a:r>
            <a:r>
              <a:rPr lang="en-US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ichnos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след, </a:t>
            </a:r>
            <a:r>
              <a:rPr lang="en-US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fossilis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ископаемый). </a:t>
            </a: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Arial" charset="0"/>
              <a:buNone/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английской литературе – «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trace fossils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ru-RU" altLang="ru-RU" dirty="0" smtClean="0">
              <a:latin typeface="Arial" charset="0"/>
              <a:cs typeface="Arial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844675"/>
            <a:ext cx="3479800" cy="4392613"/>
          </a:xfrm>
        </p:spPr>
      </p:pic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801688" y="765175"/>
            <a:ext cx="3221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20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6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typeface="Wingdings 3" pitchFamily="18" charset="2"/>
              <a:buChar char=""/>
              <a:defRPr sz="14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Отпечаток крупного хищного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динозавра</a:t>
            </a:r>
          </a:p>
        </p:txBody>
      </p:sp>
      <p:pic>
        <p:nvPicPr>
          <p:cNvPr id="31748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844675"/>
            <a:ext cx="403225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Прямоугольник 1"/>
          <p:cNvSpPr>
            <a:spLocks noChangeArrowheads="1"/>
          </p:cNvSpPr>
          <p:nvPr/>
        </p:nvSpPr>
        <p:spPr bwMode="auto">
          <a:xfrm>
            <a:off x="4402138" y="78422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Ходы червей-илоедов. Крым, нижний мел, </a:t>
            </a:r>
          </a:p>
          <a:p>
            <a:pPr algn="ctr" eaLnBrk="1" hangingPunct="1"/>
            <a:r>
              <a:rPr lang="ru-RU" altLang="ru-RU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берриасский ярус.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333375"/>
            <a:ext cx="6913563" cy="6254750"/>
          </a:xfrm>
        </p:spPr>
      </p:pic>
      <p:sp>
        <p:nvSpPr>
          <p:cNvPr id="4" name="Прямоугольник 3"/>
          <p:cNvSpPr/>
          <p:nvPr/>
        </p:nvSpPr>
        <p:spPr>
          <a:xfrm>
            <a:off x="1374775" y="5238750"/>
            <a:ext cx="533400" cy="27781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665163" y="476250"/>
            <a:ext cx="7939087" cy="5940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0000" algn="just">
              <a:defRPr/>
            </a:pP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>
              <a:defRPr/>
            </a:pPr>
            <a:r>
              <a:rPr lang="ru-RU" alt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</a:t>
            </a: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исторической </a:t>
            </a: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геологии, фациальный  и </a:t>
            </a:r>
            <a:r>
              <a:rPr lang="ru-RU" sz="2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altLang="x-none" sz="2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иофациальный</a:t>
            </a:r>
            <a:r>
              <a:rPr lang="ru-RU" altLang="x-none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анализ, методики о</a:t>
            </a:r>
            <a:r>
              <a:rPr lang="ru-RU" alt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пределения </a:t>
            </a:r>
            <a:r>
              <a:rPr lang="ru-RU" alt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 захоронения </a:t>
            </a:r>
            <a:r>
              <a:rPr lang="ru-RU" alt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организмов.</a:t>
            </a:r>
            <a:endParaRPr lang="ru-RU" alt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>
              <a:defRPr/>
            </a:pP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  <a:p>
            <a:pPr indent="3600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1. Какие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задачи исторической геологии?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2. Что такое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фациальный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анализ 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3. Что такое </a:t>
            </a:r>
            <a:r>
              <a:rPr lang="ru-RU" altLang="x-none" sz="2200" dirty="0" err="1">
                <a:latin typeface="Times New Roman" pitchFamily="18" charset="0"/>
                <a:cs typeface="Times New Roman" pitchFamily="18" charset="0"/>
              </a:rPr>
              <a:t>биофациальный</a:t>
            </a:r>
            <a:r>
              <a:rPr lang="ru-RU" altLang="x-none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x-none" sz="2200" dirty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4. Какие бывают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факторы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водной среды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buFont typeface="Wingdings 2" panose="05020102010507070707" pitchFamily="18" charset="2"/>
              <a:buNone/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5. Что такое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соленость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6. Какие бывают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организмы по отношению к солености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7. Какие бывают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причины смерти организмов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8. Что изучает наука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тафономия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9. Какие бывают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признаки </a:t>
            </a:r>
            <a:r>
              <a:rPr lang="ru-RU" altLang="ru-RU" sz="2200" dirty="0" err="1">
                <a:latin typeface="Times New Roman" pitchFamily="18" charset="0"/>
                <a:cs typeface="Times New Roman" pitchFamily="18" charset="0"/>
              </a:rPr>
              <a:t>палеобиоценоза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10. Какие бывают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признаки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аллохтонного тафоценоза</a:t>
            </a:r>
            <a:r>
              <a:rPr lang="ru-RU" altLang="x-none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 rtlCol="0">
            <a:noAutofit/>
          </a:bodyPr>
          <a:lstStyle/>
          <a:p>
            <a:pPr marL="0" indent="0" algn="ctr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marL="342906" indent="-342906" algn="just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</TotalTime>
  <Words>1708</Words>
  <Application>Microsoft Office PowerPoint</Application>
  <PresentationFormat>Экран (4:3)</PresentationFormat>
  <Paragraphs>226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Calibri</vt:lpstr>
      <vt:lpstr>Arial</vt:lpstr>
      <vt:lpstr>Century Gothic</vt:lpstr>
      <vt:lpstr>Wingdings 3</vt:lpstr>
      <vt:lpstr>Times New Roman</vt:lpstr>
      <vt:lpstr>Wingdings 2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СПбГУ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ИСТОРИЧЕСКАЯ   ГЕОЛОГИЯ</dc:title>
  <dc:creator>Vladimir V. Arkadiev</dc:creator>
  <cp:lastModifiedBy>Марина Пономарева</cp:lastModifiedBy>
  <cp:revision>183</cp:revision>
  <dcterms:created xsi:type="dcterms:W3CDTF">2013-08-20T11:28:59Z</dcterms:created>
  <dcterms:modified xsi:type="dcterms:W3CDTF">2024-11-02T17:08:13Z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2043194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