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570182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1. Современное состояние и </a:t>
            </a: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 развития горной промышленности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975D08E8-7778-4131-2849-1BC8FF8CD60E}"/>
              </a:ext>
            </a:extLst>
          </p:cNvPr>
          <p:cNvSpPr/>
          <p:nvPr/>
        </p:nvSpPr>
        <p:spPr>
          <a:xfrm>
            <a:off x="540023" y="1004367"/>
            <a:ext cx="3882033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2">
            <a:extLst>
              <a:ext uri="{FF2B5EF4-FFF2-40B4-BE49-F238E27FC236}">
                <a16:creationId xmlns:a16="http://schemas.microsoft.com/office/drawing/2014/main" id="{C0DC6900-363C-E557-7016-9DCD43565874}"/>
              </a:ext>
            </a:extLst>
          </p:cNvPr>
          <p:cNvSpPr/>
          <p:nvPr/>
        </p:nvSpPr>
        <p:spPr>
          <a:xfrm>
            <a:off x="540023" y="1268239"/>
            <a:ext cx="276597" cy="276597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C7FC9427-F896-C4FF-0415-948D1DADCA86}"/>
              </a:ext>
            </a:extLst>
          </p:cNvPr>
          <p:cNvSpPr/>
          <p:nvPr/>
        </p:nvSpPr>
        <p:spPr>
          <a:xfrm>
            <a:off x="604540" y="1314301"/>
            <a:ext cx="147489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F27CAF93-E37C-FAA5-74BF-C1703C68BFF4}"/>
              </a:ext>
            </a:extLst>
          </p:cNvPr>
          <p:cNvSpPr/>
          <p:nvPr/>
        </p:nvSpPr>
        <p:spPr>
          <a:xfrm>
            <a:off x="914549" y="1310506"/>
            <a:ext cx="3507507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Качество рудной базы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403C05D4-62DA-8D86-3237-6087C0AB44FA}"/>
              </a:ext>
            </a:extLst>
          </p:cNvPr>
          <p:cNvSpPr/>
          <p:nvPr/>
        </p:nvSpPr>
        <p:spPr>
          <a:xfrm>
            <a:off x="914549" y="1562100"/>
            <a:ext cx="3507507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Причины ухудшения и влияние на себестоимость?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6">
            <a:extLst>
              <a:ext uri="{FF2B5EF4-FFF2-40B4-BE49-F238E27FC236}">
                <a16:creationId xmlns:a16="http://schemas.microsoft.com/office/drawing/2014/main" id="{C0576303-30B3-E849-5EDC-10CC1ACFC3E6}"/>
              </a:ext>
            </a:extLst>
          </p:cNvPr>
          <p:cNvSpPr/>
          <p:nvPr/>
        </p:nvSpPr>
        <p:spPr>
          <a:xfrm>
            <a:off x="540023" y="1934691"/>
            <a:ext cx="276597" cy="276597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3" name="Text 7">
            <a:extLst>
              <a:ext uri="{FF2B5EF4-FFF2-40B4-BE49-F238E27FC236}">
                <a16:creationId xmlns:a16="http://schemas.microsoft.com/office/drawing/2014/main" id="{1A9C5DF2-F6FE-6D6C-97D0-3AFDC6CC2914}"/>
              </a:ext>
            </a:extLst>
          </p:cNvPr>
          <p:cNvSpPr/>
          <p:nvPr/>
        </p:nvSpPr>
        <p:spPr>
          <a:xfrm>
            <a:off x="604540" y="1980754"/>
            <a:ext cx="147489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8">
            <a:extLst>
              <a:ext uri="{FF2B5EF4-FFF2-40B4-BE49-F238E27FC236}">
                <a16:creationId xmlns:a16="http://schemas.microsoft.com/office/drawing/2014/main" id="{692FAF52-7ECD-7C11-6CEE-DCB98950A654}"/>
              </a:ext>
            </a:extLst>
          </p:cNvPr>
          <p:cNvSpPr/>
          <p:nvPr/>
        </p:nvSpPr>
        <p:spPr>
          <a:xfrm>
            <a:off x="914549" y="1976958"/>
            <a:ext cx="3507507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Глубокие горизонты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CEA70FBA-5CBA-9AB9-D961-27DA90A294A7}"/>
              </a:ext>
            </a:extLst>
          </p:cNvPr>
          <p:cNvSpPr/>
          <p:nvPr/>
        </p:nvSpPr>
        <p:spPr>
          <a:xfrm>
            <a:off x="914549" y="2228552"/>
            <a:ext cx="3507507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Геомеханические риски при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глубинах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&gt;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800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1000 м?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0">
            <a:extLst>
              <a:ext uri="{FF2B5EF4-FFF2-40B4-BE49-F238E27FC236}">
                <a16:creationId xmlns:a16="http://schemas.microsoft.com/office/drawing/2014/main" id="{331DD174-FD5D-447F-6C0F-462850CA51B9}"/>
              </a:ext>
            </a:extLst>
          </p:cNvPr>
          <p:cNvSpPr/>
          <p:nvPr/>
        </p:nvSpPr>
        <p:spPr>
          <a:xfrm>
            <a:off x="540023" y="2601144"/>
            <a:ext cx="276597" cy="276597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921B5E7E-C2B9-A38B-EAF6-FA9BAAFB1181}"/>
              </a:ext>
            </a:extLst>
          </p:cNvPr>
          <p:cNvSpPr/>
          <p:nvPr/>
        </p:nvSpPr>
        <p:spPr>
          <a:xfrm>
            <a:off x="604540" y="2647206"/>
            <a:ext cx="147489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2">
            <a:extLst>
              <a:ext uri="{FF2B5EF4-FFF2-40B4-BE49-F238E27FC236}">
                <a16:creationId xmlns:a16="http://schemas.microsoft.com/office/drawing/2014/main" id="{573EDC58-49C2-5E65-FF9F-F34F7C73D3EF}"/>
              </a:ext>
            </a:extLst>
          </p:cNvPr>
          <p:cNvSpPr/>
          <p:nvPr/>
        </p:nvSpPr>
        <p:spPr>
          <a:xfrm>
            <a:off x="914549" y="2643411"/>
            <a:ext cx="3507507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Цифровая трансформация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BAFA4B00-0FDB-EAFA-CEB5-7C557B004417}"/>
              </a:ext>
            </a:extLst>
          </p:cNvPr>
          <p:cNvSpPr/>
          <p:nvPr/>
        </p:nvSpPr>
        <p:spPr>
          <a:xfrm>
            <a:off x="914549" y="2895005"/>
            <a:ext cx="3507507" cy="3533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ИИ, автономная техника, цифровые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двойники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примеры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14">
            <a:extLst>
              <a:ext uri="{FF2B5EF4-FFF2-40B4-BE49-F238E27FC236}">
                <a16:creationId xmlns:a16="http://schemas.microsoft.com/office/drawing/2014/main" id="{A1EE7831-8B0B-BC0A-2FAA-A2C114558E74}"/>
              </a:ext>
            </a:extLst>
          </p:cNvPr>
          <p:cNvSpPr/>
          <p:nvPr/>
        </p:nvSpPr>
        <p:spPr>
          <a:xfrm>
            <a:off x="540023" y="3444255"/>
            <a:ext cx="276597" cy="276597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F3C8D846-05B2-FB8F-B09D-965E186BEB43}"/>
              </a:ext>
            </a:extLst>
          </p:cNvPr>
          <p:cNvSpPr/>
          <p:nvPr/>
        </p:nvSpPr>
        <p:spPr>
          <a:xfrm>
            <a:off x="604540" y="3490317"/>
            <a:ext cx="147489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16">
            <a:extLst>
              <a:ext uri="{FF2B5EF4-FFF2-40B4-BE49-F238E27FC236}">
                <a16:creationId xmlns:a16="http://schemas.microsoft.com/office/drawing/2014/main" id="{4FD8D2AF-A2E5-FDCD-8BD6-0568A36FFD7C}"/>
              </a:ext>
            </a:extLst>
          </p:cNvPr>
          <p:cNvSpPr/>
          <p:nvPr/>
        </p:nvSpPr>
        <p:spPr>
          <a:xfrm>
            <a:off x="914549" y="3486522"/>
            <a:ext cx="3507507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ESG и «зелёная» добыча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17">
            <a:extLst>
              <a:ext uri="{FF2B5EF4-FFF2-40B4-BE49-F238E27FC236}">
                <a16:creationId xmlns:a16="http://schemas.microsoft.com/office/drawing/2014/main" id="{56CB2B4C-4424-18B9-3181-6B4721FFCBED}"/>
              </a:ext>
            </a:extLst>
          </p:cNvPr>
          <p:cNvSpPr/>
          <p:nvPr/>
        </p:nvSpPr>
        <p:spPr>
          <a:xfrm>
            <a:off x="914549" y="3738116"/>
            <a:ext cx="3507507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Почему это критично для финансирования?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Shape 18">
            <a:extLst>
              <a:ext uri="{FF2B5EF4-FFF2-40B4-BE49-F238E27FC236}">
                <a16:creationId xmlns:a16="http://schemas.microsoft.com/office/drawing/2014/main" id="{94669CA3-2679-601F-E435-1DE01C684C1C}"/>
              </a:ext>
            </a:extLst>
          </p:cNvPr>
          <p:cNvSpPr/>
          <p:nvPr/>
        </p:nvSpPr>
        <p:spPr>
          <a:xfrm>
            <a:off x="540023" y="4110707"/>
            <a:ext cx="276597" cy="276597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5" name="Text 19">
            <a:extLst>
              <a:ext uri="{FF2B5EF4-FFF2-40B4-BE49-F238E27FC236}">
                <a16:creationId xmlns:a16="http://schemas.microsoft.com/office/drawing/2014/main" id="{3A3EE2DE-C133-FEA1-E880-99B23058808B}"/>
              </a:ext>
            </a:extLst>
          </p:cNvPr>
          <p:cNvSpPr/>
          <p:nvPr/>
        </p:nvSpPr>
        <p:spPr>
          <a:xfrm>
            <a:off x="604540" y="4156770"/>
            <a:ext cx="147489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20">
            <a:extLst>
              <a:ext uri="{FF2B5EF4-FFF2-40B4-BE49-F238E27FC236}">
                <a16:creationId xmlns:a16="http://schemas.microsoft.com/office/drawing/2014/main" id="{229504B1-0377-3408-2122-4DA4C885B58A}"/>
              </a:ext>
            </a:extLst>
          </p:cNvPr>
          <p:cNvSpPr/>
          <p:nvPr/>
        </p:nvSpPr>
        <p:spPr>
          <a:xfrm>
            <a:off x="914549" y="4152974"/>
            <a:ext cx="3507507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План до 2029 г.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21">
            <a:extLst>
              <a:ext uri="{FF2B5EF4-FFF2-40B4-BE49-F238E27FC236}">
                <a16:creationId xmlns:a16="http://schemas.microsoft.com/office/drawing/2014/main" id="{38DD4FD6-3E9F-DBDB-DC37-830329B2C070}"/>
              </a:ext>
            </a:extLst>
          </p:cNvPr>
          <p:cNvSpPr/>
          <p:nvPr/>
        </p:nvSpPr>
        <p:spPr>
          <a:xfrm>
            <a:off x="914549" y="4404568"/>
            <a:ext cx="3507507" cy="176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Целевые показатели и меры привлечения инвестиций?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22">
            <a:extLst>
              <a:ext uri="{FF2B5EF4-FFF2-40B4-BE49-F238E27FC236}">
                <a16:creationId xmlns:a16="http://schemas.microsoft.com/office/drawing/2014/main" id="{5D971BA9-5BE5-BA00-5306-8EC654026AD4}"/>
              </a:ext>
            </a:extLst>
          </p:cNvPr>
          <p:cNvSpPr/>
          <p:nvPr/>
        </p:nvSpPr>
        <p:spPr>
          <a:xfrm>
            <a:off x="5184742" y="1004367"/>
            <a:ext cx="3423998" cy="153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23">
            <a:extLst>
              <a:ext uri="{FF2B5EF4-FFF2-40B4-BE49-F238E27FC236}">
                <a16:creationId xmlns:a16="http://schemas.microsoft.com/office/drawing/2014/main" id="{BA86C0B5-C016-CF9B-4508-E7669C7CD941}"/>
              </a:ext>
            </a:extLst>
          </p:cNvPr>
          <p:cNvSpPr/>
          <p:nvPr/>
        </p:nvSpPr>
        <p:spPr>
          <a:xfrm>
            <a:off x="5184742" y="1321950"/>
            <a:ext cx="3423998" cy="10202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93040" indent="-193040" algn="l">
              <a:lnSpc>
                <a:spcPct val="120000"/>
              </a:lnSpc>
              <a:buSzPct val="100000"/>
              <a:buFont typeface="+mj-lt"/>
              <a:buAutoNum type="arabicPeriod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Нац. план развития РК до 2029 г. (2024)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Font typeface="+mj-lt"/>
              <a:buAutoNum type="arabicPeriod" startAt="2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EY Top 10 Business Risks, Mining 2026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Font typeface="+mj-lt"/>
              <a:buAutoNum type="arabicPeriod" startAt="3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Жиронкин С.А. и др. Майнинг 6.0 // Вестник КузГТУ. 2025. №2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Font typeface="+mj-lt"/>
              <a:buAutoNum type="arabicPeriod" startAt="4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Metals Focus. Gold ESG Focus 2025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3040" indent="-193040" algn="l">
              <a:lnSpc>
                <a:spcPct val="120000"/>
              </a:lnSpc>
              <a:buSzPct val="100000"/>
              <a:buFont typeface="+mj-lt"/>
              <a:buAutoNum type="arabicPeriod" startAt="5"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BDO Global Annual Mining Report 2025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19" y="348215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7200" y="1084533"/>
            <a:ext cx="30687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1) Основные вызовы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67200" y="1391044"/>
            <a:ext cx="397703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Истощение богатых руд, переход на глубокие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горизонты, ухудшение </a:t>
            </a:r>
            <a:r>
              <a:rPr lang="ru-RU" sz="1400" b="1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горно</a:t>
            </a: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-геологических условий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67201" y="2215437"/>
            <a:ext cx="346315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Тренды в горном деле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67201" y="2521948"/>
            <a:ext cx="400503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Цифровизация, автоматизация, роботизация, «зелёная» горная добыча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67200" y="3340020"/>
            <a:ext cx="3594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Анализ мирового и казахстанского опыта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367201" y="3646531"/>
            <a:ext cx="3594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Стратегические документы развития отрасли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422A13-A6ED-D05E-48AE-B3742559EE6C}"/>
              </a:ext>
            </a:extLst>
          </p:cNvPr>
          <p:cNvSpPr txBox="1"/>
          <p:nvPr/>
        </p:nvSpPr>
        <p:spPr>
          <a:xfrm>
            <a:off x="4667449" y="4264693"/>
            <a:ext cx="423332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Тренды горной промышленности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miningworld.ru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/media/news/2025/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november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/24/gornaya-promyshlennost-rossii-v-2025-godu/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Тренды горной промышленности в РФ">
            <a:extLst>
              <a:ext uri="{FF2B5EF4-FFF2-40B4-BE49-F238E27FC236}">
                <a16:creationId xmlns:a16="http://schemas.microsoft.com/office/drawing/2014/main" id="{AAB1F937-AC2B-523D-32C2-DEC1D850B7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67449" y="592092"/>
            <a:ext cx="4233320" cy="36436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353093"/>
            <a:ext cx="7906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 Истощение запасов и снижение качества руд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DF007C90-E58D-BFF4-35B4-EE0417A9B4EA}"/>
              </a:ext>
            </a:extLst>
          </p:cNvPr>
          <p:cNvSpPr/>
          <p:nvPr/>
        </p:nvSpPr>
        <p:spPr>
          <a:xfrm>
            <a:off x="125244" y="1058786"/>
            <a:ext cx="2248793" cy="4296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40%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1AA51F2D-AA61-978A-1773-9BA8FD7522BF}"/>
              </a:ext>
            </a:extLst>
          </p:cNvPr>
          <p:cNvSpPr/>
          <p:nvPr/>
        </p:nvSpPr>
        <p:spPr>
          <a:xfrm>
            <a:off x="125244" y="1635867"/>
            <a:ext cx="2248793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Падение содержания меди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51927701-0617-332A-BBD7-B6EFBF323755}"/>
              </a:ext>
            </a:extLst>
          </p:cNvPr>
          <p:cNvSpPr/>
          <p:nvPr/>
        </p:nvSpPr>
        <p:spPr>
          <a:xfrm>
            <a:off x="125244" y="1864467"/>
            <a:ext cx="2248793" cy="192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мировых рудах с 1991 г.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26BDA6DF-F3BA-E711-F6E2-272BFB55146A}"/>
              </a:ext>
            </a:extLst>
          </p:cNvPr>
          <p:cNvSpPr/>
          <p:nvPr/>
        </p:nvSpPr>
        <p:spPr>
          <a:xfrm>
            <a:off x="2511331" y="1058786"/>
            <a:ext cx="2248867" cy="4296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17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389D7F69-D6CC-AB07-468E-D2A39E3F374B}"/>
              </a:ext>
            </a:extLst>
          </p:cNvPr>
          <p:cNvSpPr/>
          <p:nvPr/>
        </p:nvSpPr>
        <p:spPr>
          <a:xfrm>
            <a:off x="2511331" y="1635867"/>
            <a:ext cx="2248867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Лет от открытия до запуска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10F519C-1AA5-DC2D-E872-0EC75F359232}"/>
              </a:ext>
            </a:extLst>
          </p:cNvPr>
          <p:cNvSpPr/>
          <p:nvPr/>
        </p:nvSpPr>
        <p:spPr>
          <a:xfrm>
            <a:off x="2511331" y="1864467"/>
            <a:ext cx="2248867" cy="384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средний срок восполнения запасов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70EA0DED-364C-8EBB-DF7D-334145C3CED5}"/>
              </a:ext>
            </a:extLst>
          </p:cNvPr>
          <p:cNvSpPr/>
          <p:nvPr/>
        </p:nvSpPr>
        <p:spPr>
          <a:xfrm>
            <a:off x="4897492" y="1058040"/>
            <a:ext cx="2248867" cy="4296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2×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CAAE5BB3-959D-CE7E-6FF0-020A525F18B5}"/>
              </a:ext>
            </a:extLst>
          </p:cNvPr>
          <p:cNvSpPr/>
          <p:nvPr/>
        </p:nvSpPr>
        <p:spPr>
          <a:xfrm>
            <a:off x="4897492" y="1635121"/>
            <a:ext cx="2248867" cy="162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Больше породы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D8D73534-8B19-316B-60BD-19D7DAF50B34}"/>
              </a:ext>
            </a:extLst>
          </p:cNvPr>
          <p:cNvSpPr/>
          <p:nvPr/>
        </p:nvSpPr>
        <p:spPr>
          <a:xfrm>
            <a:off x="4897492" y="1863721"/>
            <a:ext cx="2248867" cy="384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2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перерабатывается на тонну металла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40BE02DA-E2BC-6DFC-B95D-27CB996FBA6D}"/>
              </a:ext>
            </a:extLst>
          </p:cNvPr>
          <p:cNvSpPr/>
          <p:nvPr/>
        </p:nvSpPr>
        <p:spPr>
          <a:xfrm>
            <a:off x="7454684" y="1062991"/>
            <a:ext cx="1394847" cy="576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Жезказганского бассейна центральное рудное поле (до 500 м) практически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отработано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добыча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перешла на периферийные участки с содержанием ниже и глубинами &gt;600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800 м.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F64B348-D78A-1106-AA2A-34B6A2414B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8305" y="2627592"/>
            <a:ext cx="7060437" cy="206982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D047624-9394-BA21-852E-AE3EAAC79C16}"/>
              </a:ext>
            </a:extLst>
          </p:cNvPr>
          <p:cNvSpPr txBox="1"/>
          <p:nvPr/>
        </p:nvSpPr>
        <p:spPr>
          <a:xfrm>
            <a:off x="248305" y="4752353"/>
            <a:ext cx="70604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Истощение запасов полезных ископаемых в Казахстане</a:t>
            </a: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0325"/>
            <a:ext cx="8112620" cy="406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Переход на глубокие горизонты: геомеханические риски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DAB605C0-AA01-2A43-53E3-651D1B701C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262" y="1141950"/>
            <a:ext cx="3934941" cy="3034123"/>
          </a:xfrm>
          <a:prstGeom prst="rect">
            <a:avLst/>
          </a:prstGeom>
        </p:spPr>
      </p:pic>
      <p:sp>
        <p:nvSpPr>
          <p:cNvPr id="29" name="Text 1">
            <a:extLst>
              <a:ext uri="{FF2B5EF4-FFF2-40B4-BE49-F238E27FC236}">
                <a16:creationId xmlns:a16="http://schemas.microsoft.com/office/drawing/2014/main" id="{7FE103EC-8208-7ECA-F7F8-767D347F5918}"/>
              </a:ext>
            </a:extLst>
          </p:cNvPr>
          <p:cNvSpPr/>
          <p:nvPr/>
        </p:nvSpPr>
        <p:spPr>
          <a:xfrm>
            <a:off x="4673798" y="1031386"/>
            <a:ext cx="3934941" cy="994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Следствия роста глубины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C4F2B9E7-5F12-C250-F7F2-D4F5AB4558C7}"/>
              </a:ext>
            </a:extLst>
          </p:cNvPr>
          <p:cNvSpPr/>
          <p:nvPr/>
        </p:nvSpPr>
        <p:spPr>
          <a:xfrm>
            <a:off x="4673797" y="1439885"/>
            <a:ext cx="3934941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Гравитационные напряжения растут линейно с глубиной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Тектонические и гравитационные напряжения формируют сложное негидростатическое поле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Зоны концентрации напряжений у выработок провоцируют 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горные удары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Индуцированная сейсмичность угрожает инфраструктуре и персоналу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9DDDFF8A-2634-5C8D-C791-60A8093E190F}"/>
              </a:ext>
            </a:extLst>
          </p:cNvPr>
          <p:cNvSpPr/>
          <p:nvPr/>
        </p:nvSpPr>
        <p:spPr>
          <a:xfrm>
            <a:off x="4765729" y="3864370"/>
            <a:ext cx="3763461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Переход на </a:t>
            </a:r>
            <a:r>
              <a:rPr lang="en-US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глубины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1,5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2,0 км в тектонически активных регионах Казахстана ставит принципиально новые задачи перед геомеханикой.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0F660A1-FD29-FC95-AC68-0590655DC9B4}"/>
              </a:ext>
            </a:extLst>
          </p:cNvPr>
          <p:cNvSpPr txBox="1"/>
          <p:nvPr/>
        </p:nvSpPr>
        <p:spPr>
          <a:xfrm>
            <a:off x="535262" y="4354350"/>
            <a:ext cx="393494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Самые глубокие рудники по глубине разработки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0881" y="490658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Операционная сложность и экологическое давление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3" name="Text 1">
            <a:extLst>
              <a:ext uri="{FF2B5EF4-FFF2-40B4-BE49-F238E27FC236}">
                <a16:creationId xmlns:a16="http://schemas.microsoft.com/office/drawing/2014/main" id="{C5BF3397-DB15-732E-DB13-52D1D14C24CE}"/>
              </a:ext>
            </a:extLst>
          </p:cNvPr>
          <p:cNvSpPr/>
          <p:nvPr/>
        </p:nvSpPr>
        <p:spPr>
          <a:xfrm>
            <a:off x="540023" y="1120601"/>
            <a:ext cx="386432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Операционные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риски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0" descr="preencoded.png">
            <a:extLst>
              <a:ext uri="{FF2B5EF4-FFF2-40B4-BE49-F238E27FC236}">
                <a16:creationId xmlns:a16="http://schemas.microsoft.com/office/drawing/2014/main" id="{684E6A3F-B107-BDA2-BC83-B9A0AAC30E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1430014"/>
            <a:ext cx="3947136" cy="1418525"/>
          </a:xfrm>
          <a:prstGeom prst="rect">
            <a:avLst/>
          </a:prstGeom>
        </p:spPr>
      </p:pic>
      <p:sp>
        <p:nvSpPr>
          <p:cNvPr id="15" name="Text 2">
            <a:extLst>
              <a:ext uri="{FF2B5EF4-FFF2-40B4-BE49-F238E27FC236}">
                <a16:creationId xmlns:a16="http://schemas.microsoft.com/office/drawing/2014/main" id="{5A81C8FC-A43C-843D-9905-885A95ECA6ED}"/>
              </a:ext>
            </a:extLst>
          </p:cNvPr>
          <p:cNvSpPr/>
          <p:nvPr/>
        </p:nvSpPr>
        <p:spPr>
          <a:xfrm>
            <a:off x="772641" y="1586433"/>
            <a:ext cx="34752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№1 риск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7A503B6A-8225-8C76-A97A-4D1FD6FD6C39}"/>
              </a:ext>
            </a:extLst>
          </p:cNvPr>
          <p:cNvSpPr/>
          <p:nvPr/>
        </p:nvSpPr>
        <p:spPr>
          <a:xfrm>
            <a:off x="772641" y="1880518"/>
            <a:ext cx="3475286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Операционная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сложность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удалённые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месторождения, логистика, инфраструктура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5AB4BFDF-4F33-8F70-2ADB-7E201CCC71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23" y="2970877"/>
            <a:ext cx="3947136" cy="814760"/>
          </a:xfrm>
          <a:prstGeom prst="rect">
            <a:avLst/>
          </a:prstGeom>
        </p:spPr>
      </p:pic>
      <p:sp>
        <p:nvSpPr>
          <p:cNvPr id="18" name="Text 4">
            <a:extLst>
              <a:ext uri="{FF2B5EF4-FFF2-40B4-BE49-F238E27FC236}">
                <a16:creationId xmlns:a16="http://schemas.microsoft.com/office/drawing/2014/main" id="{6D1EF6CE-7AC7-FE3D-2F52-EDCAA72814A1}"/>
              </a:ext>
            </a:extLst>
          </p:cNvPr>
          <p:cNvSpPr/>
          <p:nvPr/>
        </p:nvSpPr>
        <p:spPr>
          <a:xfrm>
            <a:off x="772641" y="3127295"/>
            <a:ext cx="34752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Налоговая нагрузка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177C9C3A-5C27-72A5-2A55-2B93823F3116}"/>
              </a:ext>
            </a:extLst>
          </p:cNvPr>
          <p:cNvSpPr/>
          <p:nvPr/>
        </p:nvSpPr>
        <p:spPr>
          <a:xfrm>
            <a:off x="772641" y="3421380"/>
            <a:ext cx="3475286" cy="207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40,6% для членов ICMM в 2024 г. (+7,7% г/г)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2" descr="preencoded.png">
            <a:extLst>
              <a:ext uri="{FF2B5EF4-FFF2-40B4-BE49-F238E27FC236}">
                <a16:creationId xmlns:a16="http://schemas.microsoft.com/office/drawing/2014/main" id="{F0106C79-C256-7243-7179-26E44E5C5D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3907973"/>
            <a:ext cx="3947136" cy="1078806"/>
          </a:xfrm>
          <a:prstGeom prst="rect">
            <a:avLst/>
          </a:prstGeom>
        </p:spPr>
      </p:pic>
      <p:sp>
        <p:nvSpPr>
          <p:cNvPr id="21" name="Text 6">
            <a:extLst>
              <a:ext uri="{FF2B5EF4-FFF2-40B4-BE49-F238E27FC236}">
                <a16:creationId xmlns:a16="http://schemas.microsoft.com/office/drawing/2014/main" id="{1970FABE-6681-BE9E-2EA8-BF1E478CD8DF}"/>
              </a:ext>
            </a:extLst>
          </p:cNvPr>
          <p:cNvSpPr/>
          <p:nvPr/>
        </p:nvSpPr>
        <p:spPr>
          <a:xfrm>
            <a:off x="772641" y="4064391"/>
            <a:ext cx="347528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Кадровый дефицит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8E24CFC4-0F43-11AA-274A-B0A2985FC014}"/>
              </a:ext>
            </a:extLst>
          </p:cNvPr>
          <p:cNvSpPr/>
          <p:nvPr/>
        </p:nvSpPr>
        <p:spPr>
          <a:xfrm>
            <a:off x="772641" y="4358476"/>
            <a:ext cx="3475286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&gt;50% горняков США/Канады выйдут на пенсию в ближайшее десятилетие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6661F040-178C-8235-4ED4-C45F090C71C5}"/>
              </a:ext>
            </a:extLst>
          </p:cNvPr>
          <p:cNvSpPr/>
          <p:nvPr/>
        </p:nvSpPr>
        <p:spPr>
          <a:xfrm>
            <a:off x="4744417" y="1120601"/>
            <a:ext cx="3864322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Экологическая повестка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38CCAE04-5353-32DD-2BD1-4BA6C967990B}"/>
              </a:ext>
            </a:extLst>
          </p:cNvPr>
          <p:cNvSpPr/>
          <p:nvPr/>
        </p:nvSpPr>
        <p:spPr>
          <a:xfrm>
            <a:off x="4744417" y="1414686"/>
            <a:ext cx="3864322" cy="8313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Выбросы крупнейших золотодобытчиков снижаются 4-й год подряд (−2% г/г до 29,9 млн т CO₂-экв.), однако </a:t>
            </a: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экологическая интенсивность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может ухудшаться из-за падения содержания руды.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90EAAA33-CB76-E64E-3E4C-E49327446B11}"/>
              </a:ext>
            </a:extLst>
          </p:cNvPr>
          <p:cNvSpPr/>
          <p:nvPr/>
        </p:nvSpPr>
        <p:spPr>
          <a:xfrm>
            <a:off x="4744417" y="3308280"/>
            <a:ext cx="3864322" cy="66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13360" indent="-213360" algn="l">
              <a:lnSpc>
                <a:spcPct val="126000"/>
              </a:lnSpc>
              <a:buSzPct val="100000"/>
              <a:buChar char="•"/>
            </a:pP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Scope 1</a:t>
            </a:r>
            <a:r>
              <a:rPr lang="ru-RU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3: прозрачность цепочек поставок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ct val="126000"/>
              </a:lnSpc>
              <a:buSzPct val="100000"/>
              <a:buChar char="•"/>
            </a:pPr>
            <a:r>
              <a:rPr lang="en-US" sz="15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Риски «зелёного» финансирования критических металлов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2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Цифровизация и автоматизация: ключевые тренды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7" name="Shape 1">
            <a:extLst>
              <a:ext uri="{FF2B5EF4-FFF2-40B4-BE49-F238E27FC236}">
                <a16:creationId xmlns:a16="http://schemas.microsoft.com/office/drawing/2014/main" id="{CFA26624-B348-24CC-9ED5-8304CDAD82B7}"/>
              </a:ext>
            </a:extLst>
          </p:cNvPr>
          <p:cNvSpPr/>
          <p:nvPr/>
        </p:nvSpPr>
        <p:spPr>
          <a:xfrm>
            <a:off x="214560" y="1009352"/>
            <a:ext cx="2251918" cy="2367707"/>
          </a:xfrm>
          <a:prstGeom prst="roundRect">
            <a:avLst>
              <a:gd name="adj" fmla="val 3279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E209D467-5372-B8A0-20BA-9FFD048CEF78}"/>
              </a:ext>
            </a:extLst>
          </p:cNvPr>
          <p:cNvSpPr/>
          <p:nvPr/>
        </p:nvSpPr>
        <p:spPr>
          <a:xfrm>
            <a:off x="361528" y="1177044"/>
            <a:ext cx="1957983" cy="3556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ИИ и предиктивная аналитика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E6150F9A-F9CD-3692-1F54-14E00B292FE9}"/>
              </a:ext>
            </a:extLst>
          </p:cNvPr>
          <p:cNvSpPr/>
          <p:nvPr/>
        </p:nvSpPr>
        <p:spPr>
          <a:xfrm>
            <a:off x="361528" y="1611399"/>
            <a:ext cx="1957983" cy="109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Рост рынка &gt;35%/год. ERG: MES с генеративным ИИ отслеживает 7 000+ параметров в реальном времени.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4">
            <a:extLst>
              <a:ext uri="{FF2B5EF4-FFF2-40B4-BE49-F238E27FC236}">
                <a16:creationId xmlns:a16="http://schemas.microsoft.com/office/drawing/2014/main" id="{83DF0080-B5F6-E31D-A235-81B2A950B87F}"/>
              </a:ext>
            </a:extLst>
          </p:cNvPr>
          <p:cNvSpPr/>
          <p:nvPr/>
        </p:nvSpPr>
        <p:spPr>
          <a:xfrm>
            <a:off x="2597596" y="1009352"/>
            <a:ext cx="2251918" cy="2367707"/>
          </a:xfrm>
          <a:prstGeom prst="roundRect">
            <a:avLst>
              <a:gd name="adj" fmla="val 3279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0E7E9753-D1C4-7BD2-260E-DF6E0382DB1E}"/>
              </a:ext>
            </a:extLst>
          </p:cNvPr>
          <p:cNvSpPr/>
          <p:nvPr/>
        </p:nvSpPr>
        <p:spPr>
          <a:xfrm>
            <a:off x="2744564" y="1177044"/>
            <a:ext cx="1957983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Автономная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техника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12B209D6-8448-DAFA-BBDD-C3128733BB6E}"/>
              </a:ext>
            </a:extLst>
          </p:cNvPr>
          <p:cNvSpPr/>
          <p:nvPr/>
        </p:nvSpPr>
        <p:spPr>
          <a:xfrm>
            <a:off x="2744564" y="1433549"/>
            <a:ext cx="1957983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Рынок &gt;$12 млрд к 2034 г. ERG: 17 000 беспилотных рейсов, 68 000 км по 5G-сети к 2025 г.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7">
            <a:extLst>
              <a:ext uri="{FF2B5EF4-FFF2-40B4-BE49-F238E27FC236}">
                <a16:creationId xmlns:a16="http://schemas.microsoft.com/office/drawing/2014/main" id="{66E7B5F5-016A-A113-202D-72C46A01FBA9}"/>
              </a:ext>
            </a:extLst>
          </p:cNvPr>
          <p:cNvSpPr/>
          <p:nvPr/>
        </p:nvSpPr>
        <p:spPr>
          <a:xfrm>
            <a:off x="214560" y="3508177"/>
            <a:ext cx="4634954" cy="1443531"/>
          </a:xfrm>
          <a:prstGeom prst="roundRect">
            <a:avLst>
              <a:gd name="adj" fmla="val 6048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4" name="Text 8">
            <a:extLst>
              <a:ext uri="{FF2B5EF4-FFF2-40B4-BE49-F238E27FC236}">
                <a16:creationId xmlns:a16="http://schemas.microsoft.com/office/drawing/2014/main" id="{1CA00161-5650-6ECD-8CF8-472188CA98AE}"/>
              </a:ext>
            </a:extLst>
          </p:cNvPr>
          <p:cNvSpPr/>
          <p:nvPr/>
        </p:nvSpPr>
        <p:spPr>
          <a:xfrm>
            <a:off x="361528" y="3655144"/>
            <a:ext cx="4341019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Цифровые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двойники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0978B0C2-FCA4-357B-5442-AF58B3E1D86F}"/>
              </a:ext>
            </a:extLst>
          </p:cNvPr>
          <p:cNvSpPr/>
          <p:nvPr/>
        </p:nvSpPr>
        <p:spPr>
          <a:xfrm>
            <a:off x="361528" y="3911650"/>
            <a:ext cx="4341019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Рынок до $275 млрд к 2030 г. Имитация вариантов отработки, прогноз ТЭП, мониторинг массива.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 descr="Цифровая трансформация и технологическая независимость горнодобывающей  отрасли - Журнал Горная промышленность">
            <a:extLst>
              <a:ext uri="{FF2B5EF4-FFF2-40B4-BE49-F238E27FC236}">
                <a16:creationId xmlns:a16="http://schemas.microsoft.com/office/drawing/2014/main" id="{79643D6A-6E2D-C14C-A255-E0B7ECA8C3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646" y="892767"/>
            <a:ext cx="4107087" cy="342351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B4E3CB5-ECCF-EC85-F08B-2996453C66B1}"/>
              </a:ext>
            </a:extLst>
          </p:cNvPr>
          <p:cNvSpPr txBox="1"/>
          <p:nvPr/>
        </p:nvSpPr>
        <p:spPr>
          <a:xfrm>
            <a:off x="4849514" y="4313126"/>
            <a:ext cx="42944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Этапы цифровой трансформации горного производства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https://mining-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/article/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newtech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/17625-tsifrovaya-transformatsiya-i-tekhnologicheskaya-nezavisimost-gornodobyvayushchej-otrasli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Майнинг 6.0 и «зелёная» добыча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79BE0C4D-6295-F211-9E01-29ACB94A13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0023" y="882125"/>
            <a:ext cx="5738229" cy="2694388"/>
          </a:xfrm>
          <a:prstGeom prst="rect">
            <a:avLst/>
          </a:prstGeom>
        </p:spPr>
      </p:pic>
      <p:sp>
        <p:nvSpPr>
          <p:cNvPr id="12" name="Text 1">
            <a:extLst>
              <a:ext uri="{FF2B5EF4-FFF2-40B4-BE49-F238E27FC236}">
                <a16:creationId xmlns:a16="http://schemas.microsoft.com/office/drawing/2014/main" id="{F5472432-3F22-31FE-A907-B818EE9AA4F0}"/>
              </a:ext>
            </a:extLst>
          </p:cNvPr>
          <p:cNvSpPr/>
          <p:nvPr/>
        </p:nvSpPr>
        <p:spPr>
          <a:xfrm>
            <a:off x="6506655" y="1008726"/>
            <a:ext cx="2397122" cy="5333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Принципы «зелёной» </a:t>
            </a:r>
            <a:endParaRPr lang="ru-RU" sz="1600" b="1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добычи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98C66B06-781D-E39C-2AC2-0F2B512B245E}"/>
              </a:ext>
            </a:extLst>
          </p:cNvPr>
          <p:cNvSpPr/>
          <p:nvPr/>
        </p:nvSpPr>
        <p:spPr>
          <a:xfrm>
            <a:off x="6506655" y="1602531"/>
            <a:ext cx="245136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6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Декарбонизация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электромобили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ВИЭ, энергоэффективность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Водосбережение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управление хвостами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Утилизация отходов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 закладочных смесях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1920" indent="-121920" algn="l">
              <a:lnSpc>
                <a:spcPct val="101000"/>
              </a:lnSpc>
              <a:buSzPct val="100000"/>
              <a:buChar char="•"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ESG-отчётность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для доступа к финансированию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3">
            <a:extLst>
              <a:ext uri="{FF2B5EF4-FFF2-40B4-BE49-F238E27FC236}">
                <a16:creationId xmlns:a16="http://schemas.microsoft.com/office/drawing/2014/main" id="{CB47D6FF-DD43-A002-D703-806DB14BE593}"/>
              </a:ext>
            </a:extLst>
          </p:cNvPr>
          <p:cNvSpPr/>
          <p:nvPr/>
        </p:nvSpPr>
        <p:spPr>
          <a:xfrm>
            <a:off x="309428" y="4331116"/>
            <a:ext cx="8532355" cy="527211"/>
          </a:xfrm>
          <a:prstGeom prst="roundRect">
            <a:avLst>
              <a:gd name="adj" fmla="val 10905"/>
            </a:avLst>
          </a:prstGeom>
          <a:solidFill>
            <a:srgbClr val="B6FCB8"/>
          </a:solidFill>
          <a:ln/>
        </p:spPr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9B345246-2EB9-BE89-7C92-483803C10475}"/>
              </a:ext>
            </a:extLst>
          </p:cNvPr>
          <p:cNvSpPr/>
          <p:nvPr/>
        </p:nvSpPr>
        <p:spPr>
          <a:xfrm>
            <a:off x="540024" y="4387894"/>
            <a:ext cx="8108030" cy="3318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01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АЛРОСА (2025)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первая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 мире подтвердила углеродную нейтральность алмазодобычи и отрицательный углеродный след за счёт поглощения CO₂ хвостами кимберлитов.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83660-AD63-76AB-EEA7-032FBF506E5E}"/>
              </a:ext>
            </a:extLst>
          </p:cNvPr>
          <p:cNvSpPr txBox="1"/>
          <p:nvPr/>
        </p:nvSpPr>
        <p:spPr>
          <a:xfrm>
            <a:off x="540023" y="3592011"/>
            <a:ext cx="57382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Этапы развития горнодобывающей промышленности: Майнинг 4.0, 5.0 и 6.0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163676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 ГМК Казахстана: значение для экономики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30" name="Рисунок 29" descr="Курс на высокий передел и цифровизацию: как развивается горно-металлургический комплекс Казахстана">
            <a:extLst>
              <a:ext uri="{FF2B5EF4-FFF2-40B4-BE49-F238E27FC236}">
                <a16:creationId xmlns:a16="http://schemas.microsoft.com/office/drawing/2014/main" id="{79F14E18-0797-F875-2E0B-2B9E55C1D7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718" y="554080"/>
            <a:ext cx="3014420" cy="4297727"/>
          </a:xfrm>
          <a:prstGeom prst="rect">
            <a:avLst/>
          </a:prstGeom>
        </p:spPr>
      </p:pic>
      <p:pic>
        <p:nvPicPr>
          <p:cNvPr id="31" name="Рисунок 30" descr="Курс на высокий передел и цифровизацию: как развивается горно-металлургический комплекс Казахстана">
            <a:extLst>
              <a:ext uri="{FF2B5EF4-FFF2-40B4-BE49-F238E27FC236}">
                <a16:creationId xmlns:a16="http://schemas.microsoft.com/office/drawing/2014/main" id="{E3F5362B-A432-116F-B405-00D9236892E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450" y="554079"/>
            <a:ext cx="3014420" cy="429772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D1A3521-8509-4FFC-0856-6ADDF606568E}"/>
              </a:ext>
            </a:extLst>
          </p:cNvPr>
          <p:cNvSpPr txBox="1"/>
          <p:nvPr/>
        </p:nvSpPr>
        <p:spPr>
          <a:xfrm>
            <a:off x="73891" y="4829122"/>
            <a:ext cx="89962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6 – Состояние ГМК Казахстана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Стратегия развития ГМК до 2029 года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5AF7C038-35F6-32A8-26D0-EB1FFB95B941}"/>
              </a:ext>
            </a:extLst>
          </p:cNvPr>
          <p:cNvSpPr/>
          <p:nvPr/>
        </p:nvSpPr>
        <p:spPr>
          <a:xfrm>
            <a:off x="540023" y="1013445"/>
            <a:ext cx="2642741" cy="141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Национальный план развития РК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 0" descr="preencoded.png">
            <a:extLst>
              <a:ext uri="{FF2B5EF4-FFF2-40B4-BE49-F238E27FC236}">
                <a16:creationId xmlns:a16="http://schemas.microsoft.com/office/drawing/2014/main" id="{241E61FF-5015-4DFA-A566-8FCD43646F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513" y="1252091"/>
            <a:ext cx="169962" cy="169962"/>
          </a:xfrm>
          <a:prstGeom prst="rect">
            <a:avLst/>
          </a:prstGeom>
        </p:spPr>
      </p:pic>
      <p:sp>
        <p:nvSpPr>
          <p:cNvPr id="15" name="Text 2">
            <a:extLst>
              <a:ext uri="{FF2B5EF4-FFF2-40B4-BE49-F238E27FC236}">
                <a16:creationId xmlns:a16="http://schemas.microsoft.com/office/drawing/2014/main" id="{8CA5056B-0616-A347-415B-09E9AD438E70}"/>
              </a:ext>
            </a:extLst>
          </p:cNvPr>
          <p:cNvSpPr/>
          <p:nvPr/>
        </p:nvSpPr>
        <p:spPr>
          <a:xfrm>
            <a:off x="908224" y="1248668"/>
            <a:ext cx="2274540" cy="141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Высокотехнологичные кластеры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6417FC88-ED2E-7165-59A2-5E01BECA304C}"/>
              </a:ext>
            </a:extLst>
          </p:cNvPr>
          <p:cNvSpPr/>
          <p:nvPr/>
        </p:nvSpPr>
        <p:spPr>
          <a:xfrm>
            <a:off x="908224" y="1473473"/>
            <a:ext cx="2274540" cy="314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Переход от простой добычи к полному циклу переработки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AF2F387A-C718-2CBB-1F31-F3A29415FB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513" y="1957760"/>
            <a:ext cx="169962" cy="169962"/>
          </a:xfrm>
          <a:prstGeom prst="rect">
            <a:avLst/>
          </a:prstGeom>
        </p:spPr>
      </p:pic>
      <p:sp>
        <p:nvSpPr>
          <p:cNvPr id="18" name="Text 4">
            <a:extLst>
              <a:ext uri="{FF2B5EF4-FFF2-40B4-BE49-F238E27FC236}">
                <a16:creationId xmlns:a16="http://schemas.microsoft.com/office/drawing/2014/main" id="{8ECDC199-3C6E-6223-3869-A26B758F45B7}"/>
              </a:ext>
            </a:extLst>
          </p:cNvPr>
          <p:cNvSpPr/>
          <p:nvPr/>
        </p:nvSpPr>
        <p:spPr>
          <a:xfrm>
            <a:off x="908224" y="1954337"/>
            <a:ext cx="2274540" cy="141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Геологоразведка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1B811E57-2187-1C8E-0B11-2E8656F2E09C}"/>
              </a:ext>
            </a:extLst>
          </p:cNvPr>
          <p:cNvSpPr/>
          <p:nvPr/>
        </p:nvSpPr>
        <p:spPr>
          <a:xfrm>
            <a:off x="908224" y="2179141"/>
            <a:ext cx="2274540" cy="314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~$1 млрд частных инвестиций в малоизученные территории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2" descr="preencoded.png">
            <a:extLst>
              <a:ext uri="{FF2B5EF4-FFF2-40B4-BE49-F238E27FC236}">
                <a16:creationId xmlns:a16="http://schemas.microsoft.com/office/drawing/2014/main" id="{15273E2F-2D91-96B6-5AC4-865ADC486E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513" y="2663428"/>
            <a:ext cx="169962" cy="169962"/>
          </a:xfrm>
          <a:prstGeom prst="rect">
            <a:avLst/>
          </a:prstGeom>
        </p:spPr>
      </p:pic>
      <p:sp>
        <p:nvSpPr>
          <p:cNvPr id="21" name="Text 6">
            <a:extLst>
              <a:ext uri="{FF2B5EF4-FFF2-40B4-BE49-F238E27FC236}">
                <a16:creationId xmlns:a16="http://schemas.microsoft.com/office/drawing/2014/main" id="{5E9C4EE9-DB42-7E29-136B-911B500E44D3}"/>
              </a:ext>
            </a:extLst>
          </p:cNvPr>
          <p:cNvSpPr/>
          <p:nvPr/>
        </p:nvSpPr>
        <p:spPr>
          <a:xfrm>
            <a:off x="908224" y="2660005"/>
            <a:ext cx="2274540" cy="141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Налоговые стимулы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A9F6A996-FC6C-2407-E8F7-4FDD65E0F5FD}"/>
              </a:ext>
            </a:extLst>
          </p:cNvPr>
          <p:cNvSpPr/>
          <p:nvPr/>
        </p:nvSpPr>
        <p:spPr>
          <a:xfrm>
            <a:off x="908224" y="2884810"/>
            <a:ext cx="2274540" cy="314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Приоритетное право недропользования при инвестициях &gt;50 млрд 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3" descr="preencoded.png">
            <a:extLst>
              <a:ext uri="{FF2B5EF4-FFF2-40B4-BE49-F238E27FC236}">
                <a16:creationId xmlns:a16="http://schemas.microsoft.com/office/drawing/2014/main" id="{CD642E0E-0779-3839-902E-133958B1C7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513" y="3555073"/>
            <a:ext cx="169962" cy="169962"/>
          </a:xfrm>
          <a:prstGeom prst="rect">
            <a:avLst/>
          </a:prstGeom>
        </p:spPr>
      </p:pic>
      <p:sp>
        <p:nvSpPr>
          <p:cNvPr id="24" name="Text 8">
            <a:extLst>
              <a:ext uri="{FF2B5EF4-FFF2-40B4-BE49-F238E27FC236}">
                <a16:creationId xmlns:a16="http://schemas.microsoft.com/office/drawing/2014/main" id="{4A04A54D-AAC0-DBF6-E3D8-5992F1376832}"/>
              </a:ext>
            </a:extLst>
          </p:cNvPr>
          <p:cNvSpPr/>
          <p:nvPr/>
        </p:nvSpPr>
        <p:spPr>
          <a:xfrm>
            <a:off x="908224" y="3551650"/>
            <a:ext cx="2274540" cy="141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Цифровизация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099FB9C1-2A22-E263-F341-ADE2CECF588F}"/>
              </a:ext>
            </a:extLst>
          </p:cNvPr>
          <p:cNvSpPr/>
          <p:nvPr/>
        </p:nvSpPr>
        <p:spPr>
          <a:xfrm>
            <a:off x="908224" y="3776455"/>
            <a:ext cx="2274540" cy="314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SmartMining Plus с Японией, цифровые двойники в Astana Hub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0">
            <a:extLst>
              <a:ext uri="{FF2B5EF4-FFF2-40B4-BE49-F238E27FC236}">
                <a16:creationId xmlns:a16="http://schemas.microsoft.com/office/drawing/2014/main" id="{83A7C8EC-8DC4-AE1D-1EDB-CB04FAC71787}"/>
              </a:ext>
            </a:extLst>
          </p:cNvPr>
          <p:cNvSpPr/>
          <p:nvPr/>
        </p:nvSpPr>
        <p:spPr>
          <a:xfrm>
            <a:off x="247973" y="4493856"/>
            <a:ext cx="8671302" cy="529084"/>
          </a:xfrm>
          <a:prstGeom prst="roundRect">
            <a:avLst>
              <a:gd name="adj" fmla="val 8995"/>
            </a:avLst>
          </a:prstGeom>
          <a:solidFill>
            <a:srgbClr val="E6E6E6"/>
          </a:solidFill>
          <a:ln/>
        </p:spPr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2C40E068-6852-5864-8C02-12E052F2D192}"/>
              </a:ext>
            </a:extLst>
          </p:cNvPr>
          <p:cNvSpPr/>
          <p:nvPr/>
        </p:nvSpPr>
        <p:spPr>
          <a:xfrm>
            <a:off x="379708" y="4574332"/>
            <a:ext cx="8384584" cy="314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Целевой ВВП РК к 2029 г.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$450 млрд. Редкоземельные металлы и критические материалы — приоритетный сектор для встраивания в глобальные цепочки.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B7F523E-1345-FB73-2C8A-0C8593FE9A7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2764" y="854696"/>
            <a:ext cx="5797417" cy="326104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35EACBF-E433-9DD7-1565-8B737BCF690E}"/>
              </a:ext>
            </a:extLst>
          </p:cNvPr>
          <p:cNvSpPr txBox="1"/>
          <p:nvPr/>
        </p:nvSpPr>
        <p:spPr>
          <a:xfrm>
            <a:off x="3241953" y="4015006"/>
            <a:ext cx="57382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7 -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Приоритеты развития горнодобывающей отрасли до 2029 года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753</Words>
  <Application>Microsoft Macintosh PowerPoint</Application>
  <PresentationFormat>Экран (16:9)</PresentationFormat>
  <Paragraphs>112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10</cp:revision>
  <dcterms:created xsi:type="dcterms:W3CDTF">2026-05-17T11:18:59Z</dcterms:created>
  <dcterms:modified xsi:type="dcterms:W3CDTF">2026-08-07T16:38:44Z</dcterms:modified>
</cp:coreProperties>
</file>