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+xml" PartName="/ppt/theme/theme2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officedocument.themeOverride+xml" PartName="/ppt/theme/themeOverride6.xml"/>
  <Override ContentType="application/vnd.openxmlformats-officedocument.themeOverride+xml" PartName="/ppt/theme/themeOverride7.xml"/>
  <Override ContentType="application/vnd.openxmlformats-officedocument.themeOverride+xml" PartName="/ppt/theme/themeOverride8.xml"/>
  <Override ContentType="application/vnd.openxmlformats-officedocument.themeOverride+xml" PartName="/ppt/theme/themeOverride9.xml"/>
  <Override ContentType="application/vnd.openxmlformats-officedocument.themeOverride+xml" PartName="/ppt/theme/themeOverride10.xml"/>
  <Override ContentType="application/vnd.openxmlformats-officedocument.themeOverride+xml" PartName="/ppt/theme/themeOverride11.xml"/>
  <Override ContentType="application/vnd.openxmlformats-officedocument.themeOverride+xml" PartName="/ppt/theme/themeOverride12.xml"/>
  <Override ContentType="application/vnd.openxmlformats-officedocument.themeOverride+xml" PartName="/ppt/theme/themeOverride13.xml"/>
  <Override ContentType="application/vnd.openxmlformats-officedocument.themeOverride+xml" PartName="/ppt/theme/themeOverride14.xml"/>
  <Override ContentType="application/vnd.openxmlformats-officedocument.themeOverride+xml" PartName="/ppt/theme/themeOverride15.xml"/>
  <Override ContentType="application/vnd.openxmlformats-officedocument.themeOverride+xml" PartName="/ppt/theme/themeOverride16.xml"/>
  <Override ContentType="application/vnd.openxmlformats-officedocument.themeOverride+xml" PartName="/ppt/theme/themeOverride17.xml"/>
  <Override ContentType="application/vnd.openxmlformats-officedocument.themeOverride+xml" PartName="/ppt/theme/themeOverride18.xml"/>
  <Override ContentType="application/vnd.openxmlformats-officedocument.themeOverride+xml" PartName="/ppt/theme/themeOverride19.xml"/>
  <Override ContentType="application/vnd.openxmlformats-officedocument.themeOverride+xml" PartName="/ppt/theme/themeOverride20.xml"/>
  <Override ContentType="application/vnd.openxmlformats-officedocument.themeOverride+xml" PartName="/ppt/theme/themeOverride21.xml"/>
  <Override ContentType="application/vnd.openxmlformats-officedocument.themeOverride+xml" PartName="/ppt/theme/themeOverride22.xml"/>
  <Override ContentType="application/vnd.openxmlformats-officedocument.themeOverride+xml" PartName="/ppt/theme/themeOverride23.xml"/>
  <Override ContentType="application/vnd.openxmlformats-officedocument.themeOverride+xml" PartName="/ppt/theme/themeOverride24.xml"/>
  <Override ContentType="application/vnd.openxmlformats-officedocument.themeOverride+xml" PartName="/ppt/theme/themeOverride25.xml"/>
  <Override ContentType="application/vnd.openxmlformats-officedocument.themeOverride+xml" PartName="/ppt/theme/themeOverride26.xml"/>
  <Override ContentType="application/vnd.openxmlformats-officedocument.themeOverride+xml" PartName="/ppt/theme/themeOverride27.xml"/>
  <Override ContentType="application/vnd.openxmlformats-officedocument.themeOverride+xml" PartName="/ppt/theme/themeOverride28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2"/>
  </p:notesMasterIdLst>
  <p:sldIdLst>
    <p:sldId id="340" r:id="rId2"/>
    <p:sldId id="341" r:id="rId3"/>
    <p:sldId id="342" r:id="rId4"/>
    <p:sldId id="343" r:id="rId5"/>
    <p:sldId id="344" r:id="rId6"/>
    <p:sldId id="305" r:id="rId7"/>
    <p:sldId id="337" r:id="rId8"/>
    <p:sldId id="306" r:id="rId9"/>
    <p:sldId id="338" r:id="rId10"/>
    <p:sldId id="314" r:id="rId11"/>
    <p:sldId id="308" r:id="rId12"/>
    <p:sldId id="309" r:id="rId13"/>
    <p:sldId id="310" r:id="rId14"/>
    <p:sldId id="311" r:id="rId15"/>
    <p:sldId id="313" r:id="rId16"/>
    <p:sldId id="320" r:id="rId17"/>
    <p:sldId id="317" r:id="rId18"/>
    <p:sldId id="319" r:id="rId19"/>
    <p:sldId id="323" r:id="rId20"/>
    <p:sldId id="324" r:id="rId21"/>
    <p:sldId id="326" r:id="rId22"/>
    <p:sldId id="347" r:id="rId23"/>
    <p:sldId id="327" r:id="rId24"/>
    <p:sldId id="328" r:id="rId25"/>
    <p:sldId id="329" r:id="rId26"/>
    <p:sldId id="330" r:id="rId27"/>
    <p:sldId id="339" r:id="rId28"/>
    <p:sldId id="333" r:id="rId29"/>
    <p:sldId id="345" r:id="rId30"/>
    <p:sldId id="346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425F98-0BF9-4DF9-A49E-A1730C0A2FB6}" type="datetimeFigureOut">
              <a:rPr lang="ru-RU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C44CCD1-C5D7-4FAD-8083-4B872B8BC3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607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B73CA-5480-4BDF-B0DC-7DC11D801A07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0C523-3FEB-4A2D-AF47-CD268A3D0A1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58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B9BC2-D9F4-42B3-8C0D-28AD2C21DF6E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DEE4C-5361-4B25-A827-4AFE2A23D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95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1279B-A434-4CD7-B353-7B6BBFEC20F1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827CB-D28F-4E68-B133-B88FEE860B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63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7D83A-79E9-4CE3-A869-DC66B29918E9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A914C-A2C2-4D48-8451-20C172EF56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04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F6792-04BF-4D20-8A66-A698F3B7B7D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7518-4DBD-4866-B9B5-2EA067791F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2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96341-0870-4FF7-B6D1-A30B2B998AB8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33B89-53FC-4238-A369-279ED9FC88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2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167C4-26EC-43A9-99B0-05FFB329929C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9FFD8-3F23-4F2C-BCFE-BC1496F1BA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571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2AA21-DAF2-46EE-8B6B-69733A634258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1C5B8-E00E-4CCC-9533-89DE111939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75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2C02-EBE8-4796-BAE1-3DAE4ED2812B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C784F-B71C-4650-981E-126EAD41788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98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96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97447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9288" y="2613025"/>
            <a:ext cx="601662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439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16869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57324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8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9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4442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8FB5F-04CE-4D04-A873-5C4B14FC2C9A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13DFC-5470-438B-AD0C-CF195C889C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42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6FC8B-E789-47EF-AB4F-70D513B3F8BC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9F1A-1E40-4A8C-AE84-D9CFFA3DA3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0920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389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2" name="Title Placeholder 1"/>
          <p:cNvSpPr>
            <a:spLocks noGrp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fld id="{B5445E39-D197-40D5-AE99-40DC31EB3BF0}" type="datetime1">
              <a:rPr lang="ru-RU" smtClean="0"/>
              <a:pPr>
                <a:defRPr/>
              </a:pPr>
              <a:t>03.11.2024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7C3AF0-1E4B-4012-9283-4AC0AEA6B3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slideLayouts/slideLayout2.xml" Type="http://schemas.openxmlformats.org/officeDocument/2006/relationships/slideLayout"/><Relationship Id="rId1" Target="../theme/themeOverride9.xml" Type="http://schemas.openxmlformats.org/officeDocument/2006/relationships/themeOverride"/><Relationship Id="rId4" Target="../media/image14.jpeg" Type="http://schemas.openxmlformats.org/officeDocument/2006/relationships/image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 ?><Relationships xmlns="http://schemas.openxmlformats.org/package/2006/relationships"><Relationship Id="rId3" Target="../media/image16.jpeg" Type="http://schemas.openxmlformats.org/officeDocument/2006/relationships/image"/><Relationship Id="rId7" Target="../media/image20.jpeg" Type="http://schemas.openxmlformats.org/officeDocument/2006/relationships/image"/><Relationship Id="rId2" Target="../slideLayouts/slideLayout2.xml" Type="http://schemas.openxmlformats.org/officeDocument/2006/relationships/slideLayout"/><Relationship Id="rId1" Target="../theme/themeOverride11.xml" Type="http://schemas.openxmlformats.org/officeDocument/2006/relationships/themeOverride"/><Relationship Id="rId6" Target="../media/image19.jpeg" Type="http://schemas.openxmlformats.org/officeDocument/2006/relationships/image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slideLayouts/slideLayout2.xml" Type="http://schemas.openxmlformats.org/officeDocument/2006/relationships/slideLayout"/><Relationship Id="rId1" Target="../theme/themeOverride13.xml" Type="http://schemas.openxmlformats.org/officeDocument/2006/relationships/themeOverride"/><Relationship Id="rId5" Target="../media/image23.jpe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8.xml.rels><?xml version="1.0" encoding="UTF-8" standalone="yes" ?><Relationships xmlns="http://schemas.openxmlformats.org/package/2006/relationships"><Relationship Id="rId3" Target="../media/image50.jpeg" Type="http://schemas.openxmlformats.org/officeDocument/2006/relationships/image"/><Relationship Id="rId2" Target="../slideLayouts/slideLayout2.xml" Type="http://schemas.openxmlformats.org/officeDocument/2006/relationships/slideLayout"/><Relationship Id="rId1" Target="../theme/themeOverride28.xml" Type="http://schemas.openxmlformats.org/officeDocument/2006/relationships/themeOverride"/><Relationship Id="rId6" Target="../media/image53.jpeg" Type="http://schemas.openxmlformats.org/officeDocument/2006/relationships/image"/><Relationship Id="rId5" Target="../media/image52.jpeg" Type="http://schemas.openxmlformats.org/officeDocument/2006/relationships/image"/><Relationship Id="rId4" Target="../media/image51.jpeg" Type="http://schemas.openxmlformats.org/officeDocument/2006/relationships/image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231775" y="837641"/>
            <a:ext cx="8867775" cy="58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indent="450850">
              <a:defRPr/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indent="450850">
              <a:defRPr/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indent="450850">
              <a:defRPr/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</a:t>
            </a:r>
            <a:r>
              <a:rPr altLang="ru-RU" b="1" dirty="0" i="1" lang="ru-RU" smtClean="0" sz="3200">
                <a:latin charset="0" panose="020B0604020202020204" pitchFamily="34" typeface="Arial"/>
                <a:cs charset="0" panose="020B0604020202020204" pitchFamily="34" typeface="Arial"/>
              </a:rPr>
              <a:t>№10</a:t>
            </a: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indent="450850">
              <a:defRPr/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indent="450850">
              <a:defRPr/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2962275">
              <a:defRPr/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altLang="ru-RU" dirty="0" err="1" i="1" lang="ru-RU" smtClean="0" sz="2200">
                <a:cs charset="0" panose="020B0604020202020204" pitchFamily="34" typeface="Arial"/>
              </a:rPr>
              <a:t>Литофациальный</a:t>
            </a:r>
            <a:r>
              <a:rPr altLang="ru-RU" dirty="0" i="1" lang="ru-RU" smtClean="0" sz="2200">
                <a:cs charset="0" panose="020B0604020202020204" pitchFamily="34" typeface="Arial"/>
              </a:rPr>
              <a:t> </a:t>
            </a:r>
            <a:r>
              <a:rPr altLang="ru-RU" dirty="0" i="1" lang="ru-RU" sz="2200">
                <a:cs charset="0" panose="020B0604020202020204" pitchFamily="34" typeface="Arial"/>
              </a:rPr>
              <a:t>анализ</a:t>
            </a:r>
            <a:r>
              <a:rPr dirty="0" i="1" lang="ru-RU" sz="2200">
                <a:cs charset="0" panose="020B0604020202020204" pitchFamily="34" typeface="Arial"/>
              </a:rPr>
              <a:t>            </a:t>
            </a:r>
            <a:r>
              <a:rPr altLang="ru-RU" dirty="0" i="1" lang="ru-RU" sz="2200">
                <a:cs charset="0" panose="020B0604020202020204" pitchFamily="34" typeface="Arial"/>
              </a:rPr>
              <a:t> </a:t>
            </a:r>
            <a:r>
              <a:rPr dirty="0" i="1" lang="ru-RU" sz="2200">
                <a:cs charset="0" panose="020B0604020202020204" pitchFamily="34" typeface="Arial"/>
              </a:rPr>
              <a:t> </a:t>
            </a:r>
            <a:endParaRPr altLang="ru-RU" dirty="0" i="1" lang="ru-RU" sz="2200">
              <a:cs charset="0" panose="020B0604020202020204" pitchFamily="34" typeface="Arial"/>
            </a:endParaRPr>
          </a:p>
          <a:p>
            <a:pPr algn="just" indent="2962275">
              <a:defRPr/>
            </a:pPr>
            <a:endParaRPr altLang="ru-RU" b="1" dirty="0" i="1" lang="ru-RU" smtClean="0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defRPr/>
            </a:pPr>
            <a:r>
              <a:rPr altLang="ru-RU" b="1" dirty="0" i="1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Дисциплина</a:t>
            </a: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: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lnSpc>
                <a:spcPct val="90000"/>
              </a:lnSpc>
              <a:defRPr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lnSpc>
                <a:spcPct val="90000"/>
              </a:lnSpc>
              <a:defRPr/>
            </a:pPr>
            <a:endParaRPr altLang="ru-RU" b="1" dirty="0" i="1" lang="ru-RU" smtClean="0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indent="2962275">
              <a:lnSpc>
                <a:spcPct val="90000"/>
              </a:lnSpc>
              <a:defRPr/>
            </a:pPr>
            <a:r>
              <a:rPr altLang="ru-RU" b="1" dirty="0" i="1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</a:t>
            </a: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программа:</a:t>
            </a:r>
          </a:p>
          <a:p>
            <a:pPr algn="just" indent="2962275">
              <a:lnSpc>
                <a:spcPct val="90000"/>
              </a:lnSpc>
              <a:tabLst>
                <a:tab algn="l" pos="3227388"/>
              </a:tabLst>
              <a:defRPr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indent="2962275">
              <a:lnSpc>
                <a:spcPct val="90000"/>
              </a:lnSpc>
              <a:tabLst>
                <a:tab algn="l" pos="3227388"/>
              </a:tabLst>
              <a:defRPr/>
            </a:pP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indent="2422525">
              <a:lnSpc>
                <a:spcPct val="90000"/>
              </a:lnSpc>
              <a:tabLst>
                <a:tab algn="l" pos="3227388"/>
              </a:tabLst>
              <a:defRPr/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endParaRPr b="1" dirty="0" i="1" lang="ru-RU" smtClean="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endParaRPr b="1" dirty="0" i="1" lang="ru-RU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b="1" dirty="0" i="1" lang="ru-RU" smtClean="0">
                <a:latin charset="0" panose="020B0604020202020204" pitchFamily="34" typeface="Arial"/>
                <a:cs charset="0" panose="020B0604020202020204" pitchFamily="34" typeface="Arial"/>
              </a:rPr>
              <a:t>Автор</a:t>
            </a: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:</a:t>
            </a: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>
              <a:lnSpc>
                <a:spcPct val="90000"/>
              </a:lnSpc>
              <a:tabLst>
                <a:tab algn="l" pos="3227388"/>
              </a:tabLst>
              <a:defRPr/>
            </a:pPr>
            <a:r>
              <a:rPr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</a:p>
        </p:txBody>
      </p:sp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1398588" y="115888"/>
            <a:ext cx="7494587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2000">
                <a:solidFill>
                  <a:schemeClr val="tx1"/>
                </a:solidFill>
                <a:latin charset="0" pitchFamily="34" typeface="Century Gothic"/>
              </a:defRPr>
            </a:lvl1pPr>
            <a:lvl2pPr eaLnBrk="0" hangingPunct="0" indent="-285750" marL="74295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>
                <a:solidFill>
                  <a:schemeClr val="tx1"/>
                </a:solidFill>
                <a:latin charset="0" pitchFamily="34" typeface="Century Gothic"/>
              </a:defRPr>
            </a:lvl2pPr>
            <a:lvl3pPr eaLnBrk="0" hangingPunct="0" indent="-228600" marL="11430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600">
                <a:solidFill>
                  <a:schemeClr val="tx1"/>
                </a:solidFill>
                <a:latin charset="0" pitchFamily="34" typeface="Century Gothic"/>
              </a:defRPr>
            </a:lvl3pPr>
            <a:lvl4pPr eaLnBrk="0" hangingPunct="0" indent="-228600" marL="16002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4pPr>
            <a:lvl5pPr eaLnBrk="0" hangingPunct="0" indent="-228600" marL="2057400">
              <a:spcBef>
                <a:spcPts val="1000"/>
              </a:spcBef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5pPr>
            <a:lvl6pPr eaLnBrk="0" fontAlgn="base" hangingPunct="0" indent="-228600" marL="25146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6pPr>
            <a:lvl7pPr eaLnBrk="0" fontAlgn="base" hangingPunct="0" indent="-228600" marL="29718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7pPr>
            <a:lvl8pPr eaLnBrk="0" fontAlgn="base" hangingPunct="0" indent="-228600" marL="34290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8pPr>
            <a:lvl9pPr eaLnBrk="0" fontAlgn="base" hangingPunct="0" indent="-228600" marL="3886200">
              <a:spcBef>
                <a:spcPts val="1000"/>
              </a:spcBef>
              <a:spcAft>
                <a:spcPct val="0"/>
              </a:spcAft>
              <a:buClr>
                <a:srgbClr val="8AD0D6"/>
              </a:buClr>
              <a:buSzPct val="80000"/>
              <a:buFont charset="2" pitchFamily="18" typeface="Wingdings 3"/>
              <a:buChar char=""/>
              <a:defRPr sz="1400">
                <a:solidFill>
                  <a:schemeClr val="tx1"/>
                </a:solidFill>
                <a:latin charset="0" pitchFamily="34" typeface="Century Gothic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altLang="ru-RU" b="1" i="1" lang="ru-RU" sz="1800">
                <a:latin charset="0" typeface="Arial"/>
              </a:rPr>
              <a:t>НАО «КАРАГАНДИНСКИЙ ТЕХНИЧЕСКИЙ УНИВЕРСИТЕТ</a:t>
            </a:r>
            <a:br>
              <a:rPr altLang="ru-RU" b="1" i="1" lang="ru-RU" sz="1800">
                <a:latin charset="0" typeface="Arial"/>
              </a:rPr>
            </a:br>
            <a:r>
              <a:rPr altLang="ru-RU" b="1" i="1" lang="ru-RU" sz="1800">
                <a:latin charset="0" typeface="Arial"/>
              </a:rPr>
              <a:t>ИМЕНИ АБЫЛКАСА САГИНОВА»</a:t>
            </a:r>
            <a:br>
              <a:rPr altLang="ru-RU" b="1" i="1" lang="ru-RU" sz="1800">
                <a:latin charset="0" typeface="Arial"/>
              </a:rPr>
            </a:br>
            <a:r>
              <a:rPr altLang="ru-RU" b="1" i="1" lang="ru-RU" sz="1800">
                <a:latin charset="0" typeface="Arial"/>
              </a:rPr>
              <a:t>Кафедра «Геология и разведка месторождений полезных ископаемых»</a:t>
            </a:r>
            <a:r>
              <a:rPr altLang="ru-RU" b="1" i="1" lang="ru-RU" sz="2400">
                <a:latin charset="0" typeface="Arial"/>
              </a:rPr>
              <a:t/>
            </a:r>
            <a:br>
              <a:rPr altLang="ru-RU" b="1" i="1" lang="ru-RU" sz="2400">
                <a:latin charset="0" typeface="Arial"/>
              </a:rPr>
            </a:br>
            <a:endParaRPr altLang="ru-RU" lang="ru-RU" sz="1800">
              <a:latin charset="0" typeface="Arial"/>
            </a:endParaRPr>
          </a:p>
        </p:txBody>
      </p:sp>
      <p:pic>
        <p:nvPicPr>
          <p:cNvPr id="6148" name="Picture 4"/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68263"/>
            <a:ext cx="1193800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" t="353"/>
          <a:stretch>
            <a:fillRect/>
          </a:stretch>
        </p:blipFill>
        <p:spPr bwMode="auto">
          <a:xfrm>
            <a:off x="377825" y="4351338"/>
            <a:ext cx="132397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6150" name="Picture 4"/>
          <p:cNvPicPr>
            <a:picLocks noChangeArrowheads="1" noChangeAspect="1"/>
          </p:cNvPicPr>
          <p:nvPr/>
        </p:nvPicPr>
        <p:blipFill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>
            <a:fillRect/>
          </a:stretch>
        </p:blipFill>
        <p:spPr bwMode="auto">
          <a:xfrm>
            <a:off x="273379" y="1463676"/>
            <a:ext cx="2203450" cy="27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6454823"/>
      </p:ext>
    </p:extLst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056437" cy="1400175"/>
          </a:xfrm>
        </p:spPr>
        <p:txBody>
          <a:bodyPr/>
          <a:lstStyle/>
          <a:p>
            <a:pPr algn="ctr" eaLnBrk="1" hangingPunct="1"/>
            <a:r>
              <a:rPr lang="ru-RU" altLang="ru-RU" sz="4000" smtClean="0">
                <a:latin typeface="Arial" charset="0"/>
                <a:cs typeface="Arial" charset="0"/>
              </a:rPr>
              <a:t/>
            </a:r>
            <a:br>
              <a:rPr lang="ru-RU" altLang="ru-RU" sz="4000" smtClean="0">
                <a:latin typeface="Arial" charset="0"/>
                <a:cs typeface="Arial" charset="0"/>
              </a:rPr>
            </a:br>
            <a:r>
              <a:rPr lang="ru-RU" altLang="ru-RU" sz="4000" smtClean="0">
                <a:latin typeface="Arial" charset="0"/>
                <a:cs typeface="Arial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088" y="1989138"/>
            <a:ext cx="7561262" cy="2375966"/>
          </a:xfrm>
        </p:spPr>
        <p:txBody>
          <a:bodyPr rtlCol="0">
            <a:normAutofit/>
          </a:bodyPr>
          <a:lstStyle/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З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адачи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анализа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Анализ состава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</a:t>
            </a:r>
          </a:p>
          <a:p>
            <a:pPr marL="0" indent="0" algn="just" eaLnBrk="1" hangingPunct="1">
              <a:spcBef>
                <a:spcPts val="0"/>
              </a:spcBef>
              <a:buNone/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Текстуры поверхностей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напластования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640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63600" y="1700213"/>
            <a:ext cx="7596188" cy="4195762"/>
          </a:xfrm>
        </p:spPr>
        <p:txBody>
          <a:bodyPr rtlCol="0">
            <a:normAutofit/>
          </a:bodyPr>
          <a:lstStyle/>
          <a:p>
            <a:pPr indent="0" algn="just" eaLnBrk="1" hangingPunct="1">
              <a:buNone/>
              <a:defRPr/>
            </a:pP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методику и практические приемы проведения </a:t>
            </a:r>
            <a:r>
              <a:rPr lang="ru-RU" alt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литофациального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анализа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009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468313" y="404813"/>
            <a:ext cx="8229600" cy="5975350"/>
          </a:xfrm>
        </p:spPr>
        <p:txBody>
          <a:bodyPr/>
          <a:lstStyle/>
          <a:p>
            <a:pPr marL="0" indent="358775" algn="ctr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ru-RU" alt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Роль и место темы лекции в дисциплине, связь с другими дисциплинами</a:t>
            </a:r>
            <a:endParaRPr lang="ru-RU" altLang="ru-RU" sz="24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58775" algn="just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8775" algn="just" eaLnBrk="1" hangingPunct="1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endParaRPr lang="ru-RU" alt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Литофациальный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анализ является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одним из ведущих методов изучения осадочных отложений.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 результатам данного анализа проводят выделение слоев; определяют диагностические признаки;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установливают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фации;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выделяют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литоциклы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что является актуальной задачей.</a:t>
            </a:r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endParaRPr lang="ru-RU" alt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  <p:extLst>
      <p:ext uri="{BB962C8B-B14F-4D97-AF65-F5344CB8AC3E}">
        <p14:creationId xmlns:p14="http://schemas.microsoft.com/office/powerpoint/2010/main" val="173510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7048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algn="ctr" eaLnBrk="1" hangingPunct="1">
              <a:buNone/>
            </a:pPr>
            <a:r>
              <a:rPr lang="ru-RU" altLang="ru-RU" sz="24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Литофациальный</a:t>
            </a: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</a:t>
            </a:r>
          </a:p>
          <a:p>
            <a:pPr marL="0" indent="457200" algn="just" eaLnBrk="1" hangingPunct="1">
              <a:buFont typeface="Arial" charset="0"/>
              <a:buNone/>
            </a:pPr>
            <a:endParaRPr lang="ru-RU" alt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3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Литофациальный</a:t>
            </a:r>
            <a:r>
              <a:rPr lang="ru-RU" altLang="ru-RU" sz="23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определении фаций на основании анализа состава, структурных и текстурных особенностей горных пород. </a:t>
            </a:r>
          </a:p>
          <a:p>
            <a:pPr marL="0" indent="457200" algn="just" eaLnBrk="1" hangingPunct="1">
              <a:buFont typeface="Arial" charset="0"/>
              <a:buNone/>
            </a:pPr>
            <a:endParaRPr lang="ru-RU" alt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alt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размер, форма и характер составных частей, слагающих горную породу. Например: </a:t>
            </a: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мелкозернистая, крупнокристаллическая структура</a:t>
            </a:r>
            <a:r>
              <a:rPr lang="ru-RU" alt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 eaLnBrk="1" hangingPunct="1">
              <a:buFont typeface="Arial" charset="0"/>
              <a:buNone/>
            </a:pPr>
            <a:endParaRPr lang="ru-RU" altLang="ru-RU" sz="23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3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Текстура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характер взаимного расположения составных частей горной породы. Например: </a:t>
            </a:r>
            <a:r>
              <a:rPr lang="ru-RU" alt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массивная, слоистая, пятнистая текстура</a:t>
            </a:r>
            <a:r>
              <a:rPr lang="ru-RU" alt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569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6632"/>
            <a:ext cx="784887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algn="ctr" eaLnBrk="1" hangingPunct="1">
              <a:buNone/>
            </a:pP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состава породы</a:t>
            </a:r>
          </a:p>
          <a:p>
            <a:pPr marL="0" indent="457200" eaLnBrk="1" hangingPunct="1">
              <a:buNone/>
            </a:pPr>
            <a:endParaRPr lang="ru-RU" alt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Карбонатные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Соли, гипсы, ангидриты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Глауконит (водный алюмосиликат железа, кремнезема и оксида калия непостоянного состава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Фосфориты</a:t>
            </a:r>
          </a:p>
          <a:p>
            <a:pPr marL="457200" indent="-457200" eaLnBrk="1" hangingPunct="1">
              <a:buFont typeface="+mj-lt"/>
              <a:buAutoNum type="arabicPeriod"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Глинистые минералы (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галлуазит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каолинит образуются во влажном тропическом климате при обилии растительности, монтмориллонит – при аридном климате)</a:t>
            </a:r>
          </a:p>
        </p:txBody>
      </p:sp>
      <p:pic>
        <p:nvPicPr>
          <p:cNvPr id="1026" name="Picture 2" descr="Карбонатные породы купить в Челябинске | ООО Ухановский карье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40619"/>
            <a:ext cx="2808312" cy="157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ипс: описание и изображение минерал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65" y="3386892"/>
            <a:ext cx="2376264" cy="160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Глауконит Артикул 1388 Размер 67*44*33мм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3357669"/>
            <a:ext cx="2304254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Фосфорит — Википеди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5157190"/>
            <a:ext cx="2302949" cy="155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Каолинит: химический состав минерала, формула и плотность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41" y="5084637"/>
            <a:ext cx="2513459" cy="163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244724" y="33111"/>
            <a:ext cx="4565885" cy="528290"/>
          </a:xfrm>
        </p:spPr>
        <p:txBody>
          <a:bodyPr/>
          <a:lstStyle/>
          <a:p>
            <a:pPr algn="ctr"/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Известняки </a:t>
            </a:r>
            <a:r>
              <a:rPr lang="ru-RU" altLang="ru-RU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ордовика</a:t>
            </a: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Река </a:t>
            </a:r>
            <a:r>
              <a:rPr lang="ru-RU" altLang="ru-RU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Саблинка</a:t>
            </a:r>
            <a:endParaRPr lang="ru-RU" altLang="ru-RU" sz="22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Содержимое 3" descr="sa1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65" y="908720"/>
            <a:ext cx="4212180" cy="2651506"/>
          </a:xfr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91113"/>
            <a:ext cx="4248472" cy="273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3560226"/>
            <a:ext cx="32013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Соленое озеро Баскунчак</a:t>
            </a:r>
            <a:endParaRPr lang="ru-RU" sz="2200" i="1" dirty="0">
              <a:solidFill>
                <a:srgbClr val="00B0F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Содержимое 3" descr="IMG_940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193" y="1628800"/>
            <a:ext cx="3678717" cy="5098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10609" y="38245"/>
            <a:ext cx="42258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Горизонт конкреций фосфоритов и глауконитовый песчаник в пограничных отложениях юры и мела. Русская </a:t>
            </a: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плита</a:t>
            </a:r>
            <a:endParaRPr lang="ru-RU" sz="2200" i="1" dirty="0">
              <a:solidFill>
                <a:srgbClr val="00B0F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5219"/>
            <a:ext cx="784887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обломочных пород</a:t>
            </a:r>
          </a:p>
          <a:p>
            <a:pPr indent="4572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Осадочные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 можно определить как геологические тела, возникающие на поверхности Земли, при небольших температурах и давлении, путем преобразования отложений, возникших за счет продуктов выветривания, жизнедеятельности организмов и иногда за счет материала вулканического происхождения. Под осадком понимается продукт, отложившийся в результате физических, химических, биологических процессов, еще не превращенный дальнейшими процессами в горную породу и лежащий на поверхности в зоне современного осадконакопления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eaLnBrk="1" hangingPunct="1">
              <a:buNone/>
            </a:pPr>
            <a:endParaRPr lang="ru-RU" alt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 eaLnBrk="1" hangingPunct="1">
              <a:buNone/>
            </a:pP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обломочного материала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обломочного материала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Сортировка обломочного материала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обломков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alt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окатанности</a:t>
            </a: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обломков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обломочного материала</a:t>
            </a:r>
          </a:p>
          <a:p>
            <a:pPr indent="457200" eaLnBrk="1" hangingPunct="1"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цементирующей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массы</a:t>
            </a:r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Содержимое 3" descr="2_5_2_1=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4514" y="3955679"/>
            <a:ext cx="3541902" cy="2656093"/>
          </a:xfrm>
        </p:spPr>
      </p:pic>
      <p:sp>
        <p:nvSpPr>
          <p:cNvPr id="3" name="Прямоугольник 2"/>
          <p:cNvSpPr/>
          <p:nvPr/>
        </p:nvSpPr>
        <p:spPr>
          <a:xfrm>
            <a:off x="419807" y="188640"/>
            <a:ext cx="8352928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выделяют два основных типа обломков — 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угловатые и округлые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также существует несколько переходных типов между ними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распространенную морену принято называть щеб­нистым суглинком, в то время как имеющиеся в ней каменные включения скорее ближе к округлой гальке, чем к угловатому щебню.</a:t>
            </a:r>
          </a:p>
          <a:p>
            <a:pPr indent="457200" algn="just"/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Обломки угловатой 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Они образуются при выветри­вании и отламывании кусков от коренной монолитной породы. В природе данный процесс интенсивнее всего развит на склонах; образующиеся в результате него обломки скапливаются у подножья склонов, образуя каменные осыпи. При горизонтальном рельефе угловатые обломки остаются на своем месте, и процесс выветри­вания быстро затухает с глубиной. Так образуются коры выветри­вания.</a:t>
            </a:r>
          </a:p>
          <a:p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26950"/>
            <a:ext cx="3480091" cy="260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Объект 3"/>
          <p:cNvPicPr>
            <a:picLocks noChangeAspect="1" noGrp="1"/>
          </p:cNvPicPr>
          <p:nvPr>
            <p:ph idx="1"/>
          </p:nvPr>
        </p:nvPicPr>
        <p:blipFill rotWithShape="1"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/>
          <a:stretch/>
        </p:blipFill>
        <p:spPr>
          <a:xfrm>
            <a:off x="2195736" y="836712"/>
            <a:ext cx="4752528" cy="5761432"/>
          </a:xfrm>
        </p:spPr>
      </p:pic>
      <p:sp>
        <p:nvSpPr>
          <p:cNvPr id="2" name="Прямоугольник 1"/>
          <p:cNvSpPr/>
          <p:nvPr/>
        </p:nvSpPr>
        <p:spPr>
          <a:xfrm>
            <a:off x="2252043" y="198314"/>
            <a:ext cx="46399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altLang="ru-RU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Классификация обломочных зерен</a:t>
            </a:r>
            <a:endParaRPr altLang="ru-RU" dirty="0" i="1" lang="ru-RU" sz="24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Объект 3"/>
          <p:cNvPicPr>
            <a:picLocks noChangeAspect="1"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548680"/>
            <a:ext cx="8328025" cy="2230884"/>
          </a:xfrm>
        </p:spPr>
      </p:pic>
      <p:sp>
        <p:nvSpPr>
          <p:cNvPr id="2" name="Прямоугольник 1"/>
          <p:cNvSpPr/>
          <p:nvPr/>
        </p:nvSpPr>
        <p:spPr>
          <a:xfrm>
            <a:off x="420247" y="2780928"/>
            <a:ext cx="820891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altLang="ru-RU" dirty="0" err="1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Пятибальная</a:t>
            </a:r>
            <a:r>
              <a:rPr altLang="ru-RU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шкала для определения </a:t>
            </a:r>
            <a:r>
              <a:rPr altLang="ru-RU" dirty="0" err="1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окатанности</a:t>
            </a:r>
            <a:r>
              <a:rPr altLang="ru-RU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altLang="ru-RU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обломков</a:t>
            </a:r>
          </a:p>
          <a:p>
            <a:pPr algn="ctr"/>
            <a:endParaRPr altLang="ru-RU" dirty="0" lang="ru-RU" smtClean="0" sz="1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/>
            <a:r>
              <a:rPr altLang="ru-RU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0 </a:t>
            </a:r>
            <a:r>
              <a:rPr altLang="ru-RU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 </a:t>
            </a:r>
            <a:r>
              <a:rPr altLang="ru-RU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неокатанные</a:t>
            </a:r>
            <a:r>
              <a:rPr altLang="ru-RU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1 – угловатые, 2 – </a:t>
            </a:r>
            <a:r>
              <a:rPr altLang="ru-RU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полуугловатые</a:t>
            </a:r>
            <a:r>
              <a:rPr altLang="ru-RU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,</a:t>
            </a:r>
          </a:p>
          <a:p>
            <a:pPr algn="ctr"/>
            <a:r>
              <a:rPr altLang="ru-RU"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3 </a:t>
            </a:r>
            <a:r>
              <a:rPr altLang="ru-RU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– </a:t>
            </a:r>
            <a:r>
              <a:rPr altLang="ru-RU"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полуокатанные</a:t>
            </a:r>
            <a:r>
              <a:rPr altLang="ru-RU"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4 – окатанные</a:t>
            </a:r>
            <a:endParaRPr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4099" name="Picture 3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7"/>
            <a:ext cx="2461045" cy="201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" l="18" r="11" t="192"/>
          <a:stretch/>
        </p:blipFill>
        <p:spPr bwMode="auto">
          <a:xfrm>
            <a:off x="2649503" y="4308604"/>
            <a:ext cx="2081049" cy="201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rrowheads="1" noChangeAspect="1"/>
          </p:cNvPicPr>
          <p:nvPr/>
        </p:nvPicPr>
        <p:blipFill>
          <a:blip cstate="print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239" y="4308604"/>
            <a:ext cx="2030983" cy="203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rrowheads="1" noChangeAspect="1"/>
          </p:cNvPicPr>
          <p:nvPr/>
        </p:nvPicPr>
        <p:blipFill>
          <a:blip cstate="print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222" y="4279640"/>
            <a:ext cx="2189266" cy="205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7562" y="260648"/>
            <a:ext cx="8188894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457200" algn="ctr" eaLnBrk="1" hangingPunct="1">
              <a:buNone/>
            </a:pP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 </a:t>
            </a: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породы</a:t>
            </a:r>
          </a:p>
          <a:p>
            <a:pPr marL="0" indent="457200" algn="ctr" eaLnBrk="1" hangingPunct="1">
              <a:buNone/>
            </a:pPr>
            <a:endParaRPr lang="ru-RU" altLang="ru-RU" sz="10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первичную (сингенетическая) и вторичную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окраску породы.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 окраска осадочных толщ,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отражая особенности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вещественного состава пород и физико-химические условия осадконакопления, является одной из самых наглядных их особенностей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457200" algn="just" eaLnBrk="1" hangingPunct="1">
              <a:buFont typeface="Arial" charset="0"/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 первичность окраски однозначно указывают окраска обломков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аутигенных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брекчиях, пересечение поверхностью размыва разноокрашенных слойков и др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вторичной окраски: ее связь с трещинами, пятнистость и несогласованность со слоистостью.</a:t>
            </a: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Красноцветность</a:t>
            </a: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характерна для переменно-влажного жаркого климата</a:t>
            </a: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Черная и темно-серая окраска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характерна для удаленных от берега зон бассейна, часто с восстановительной обстановкой.</a:t>
            </a: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Светлая, серая, желтая, коричневая окраска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характерна для континентальных отложений в условиях жаркого и сухого климата.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332" y="260648"/>
            <a:ext cx="4329289" cy="2951609"/>
          </a:xfrm>
        </p:spPr>
      </p:pic>
      <p:sp>
        <p:nvSpPr>
          <p:cNvPr id="3" name="Прямоугольник 2"/>
          <p:cNvSpPr/>
          <p:nvPr/>
        </p:nvSpPr>
        <p:spPr>
          <a:xfrm>
            <a:off x="360040" y="31927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Континентальные красноцветные отложения мезозоя  </a:t>
            </a:r>
            <a:r>
              <a:rPr lang="ru-RU" alt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штате Юта (США)</a:t>
            </a:r>
            <a:endParaRPr 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39752" y="6441792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Желтые горы утеса и долина горной породы</a:t>
            </a:r>
            <a:endParaRPr 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894804" cy="2921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040" y="3839096"/>
            <a:ext cx="3888432" cy="2595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344580" y="3345165"/>
            <a:ext cx="1440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Базальт</a:t>
            </a:r>
            <a:endParaRPr 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064896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</a:t>
            </a:r>
          </a:p>
          <a:p>
            <a:pPr marL="0" indent="0" algn="ctr" eaLnBrk="1" hangingPunct="1">
              <a:buNone/>
            </a:pPr>
            <a:endParaRPr lang="ru-RU" altLang="ru-RU" sz="15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hangingPunct="1">
              <a:spcAft>
                <a:spcPts val="0"/>
              </a:spcAft>
              <a:buFont typeface="Arial" charset="0"/>
              <a:buNone/>
            </a:pPr>
            <a:r>
              <a:rPr lang="ru-RU" alt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 – одно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важнейших свойств осадочных горных пород.</a:t>
            </a:r>
          </a:p>
          <a:p>
            <a:pPr indent="457200" algn="just" eaLnBrk="1" hangingPunct="1">
              <a:spcAft>
                <a:spcPts val="0"/>
              </a:spcAft>
              <a:buFont typeface="Arial" charset="0"/>
              <a:buNone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отложения подразделяются на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слоистые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массивные (неслоистые)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Горизонтальная слоистость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чередование слоев с параллельными друг другу поверхностями напластования. </a:t>
            </a:r>
          </a:p>
          <a:p>
            <a:pPr indent="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Горизонтальная слоистость формируется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выпадении осадка в неподвижной или слабо подвижной водной и наземной среде.</a:t>
            </a:r>
          </a:p>
          <a:p>
            <a:pPr indent="45720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следующие виды слоистости:</a:t>
            </a:r>
            <a:endParaRPr lang="ru-RU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Равномерная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Неравномерная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Прерывистая (пунктирная)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Ритмичная</a:t>
            </a:r>
          </a:p>
          <a:p>
            <a:pPr marL="457200" indent="-457200" algn="just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Градационная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0318" y="740497"/>
            <a:ext cx="3216292" cy="1800200"/>
          </a:xfrm>
        </p:spPr>
      </p:pic>
      <p:pic>
        <p:nvPicPr>
          <p:cNvPr id="15364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720" y="740497"/>
            <a:ext cx="3116257" cy="171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71" y="3571275"/>
            <a:ext cx="320380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1023571" y="302047"/>
            <a:ext cx="27106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Равномерная слоистость</a:t>
            </a:r>
          </a:p>
        </p:txBody>
      </p:sp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4711701" y="316332"/>
            <a:ext cx="29631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Неравномерная слоистость</a:t>
            </a:r>
          </a:p>
        </p:txBody>
      </p:sp>
      <p:sp>
        <p:nvSpPr>
          <p:cNvPr id="15368" name="TextBox 8"/>
          <p:cNvSpPr txBox="1">
            <a:spLocks noChangeArrowheads="1"/>
          </p:cNvSpPr>
          <p:nvPr/>
        </p:nvSpPr>
        <p:spPr bwMode="auto">
          <a:xfrm>
            <a:off x="1023571" y="2924944"/>
            <a:ext cx="29929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Пунктирная (прерывистая)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30576" y="264794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Ритмичная слоистость – характерна для </a:t>
            </a:r>
            <a:r>
              <a:rPr lang="ru-RU" altLang="ru-RU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флишевых</a:t>
            </a: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толщ.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Градационная слоистость – связана с деятельностью </a:t>
            </a:r>
            <a:r>
              <a:rPr lang="ru-RU" alt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мутьевых</a:t>
            </a:r>
            <a:r>
              <a:rPr lang="ru-RU" alt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потоков</a:t>
            </a:r>
            <a:endParaRPr 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315" y="3848273"/>
            <a:ext cx="2120960" cy="2036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7462" y="5893078"/>
            <a:ext cx="78790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из взвеси выпадают грубые компоненты (песок), а в последнюю очередь –  наиболее тонкие (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пелитовая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оставляющая).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0193" y="3666515"/>
            <a:ext cx="4068452" cy="3029160"/>
          </a:xfrm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3529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Параллельная </a:t>
            </a:r>
            <a:r>
              <a:rPr 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наблюдается,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когда поверхности наслоения параллельны, свидетельствует об относительной неподвижной среде, в которой накапливался осадок. Такие условия возникают 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озерах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морских бассейнах ниже уровня действия волн и течений.</a:t>
            </a:r>
            <a:endParaRPr lang="ru-RU" alt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Волнистая слоистость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характеризуется криволинейной формой слойков, дающих в разрезе рисунок волн, то более, то менее симметричных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тип слоистости связан преимущественно с волновым колебанием (прибрежно-морские отложения), реже с поступательным движением среды осаждения.</a:t>
            </a:r>
          </a:p>
        </p:txBody>
      </p:sp>
      <p:pic>
        <p:nvPicPr>
          <p:cNvPr id="6146" name="Picture 2" descr="Слои горных пород (66 фото) 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666515"/>
            <a:ext cx="403244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24000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Косая слоистость</a:t>
            </a:r>
          </a:p>
          <a:p>
            <a:pPr indent="45720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Косая слоистость характеризуется сериями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слойков, расположенных косо по отношению к границам подошвы и кровли слоев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Свидетельствует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образовании осадка при движении воды или ветра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Возникает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руслах рек и временных потоков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дельтах рек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зонах подводных течений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прибрежной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водных бассейнов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в наземных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 (например, в пустынях).</a:t>
            </a:r>
          </a:p>
        </p:txBody>
      </p:sp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952" y="2993015"/>
            <a:ext cx="3018142" cy="3486860"/>
          </a:xfrm>
        </p:spPr>
      </p:pic>
      <p:sp>
        <p:nvSpPr>
          <p:cNvPr id="4" name="Прямоугольник 3"/>
          <p:cNvSpPr/>
          <p:nvPr/>
        </p:nvSpPr>
        <p:spPr>
          <a:xfrm>
            <a:off x="3462100" y="2993015"/>
            <a:ext cx="20882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Разнонаправленная косая </a:t>
            </a:r>
            <a:r>
              <a:rPr 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</a:t>
            </a:r>
            <a:endParaRPr lang="ru-RU" i="1" dirty="0">
              <a:solidFill>
                <a:srgbClr val="00B0F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5978" y="4888004"/>
            <a:ext cx="2086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Однонаправленная косая </a:t>
            </a:r>
            <a:r>
              <a:rPr lang="ru-RU" altLang="ru-RU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слоистость</a:t>
            </a:r>
            <a:endParaRPr lang="ru-RU" altLang="ru-RU" dirty="0">
              <a:latin typeface="Arial" charset="0"/>
            </a:endParaRPr>
          </a:p>
        </p:txBody>
      </p:sp>
      <p:pic>
        <p:nvPicPr>
          <p:cNvPr id="8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2681631"/>
            <a:ext cx="2520007" cy="171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4588795"/>
            <a:ext cx="2520007" cy="189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3668" y="3933056"/>
            <a:ext cx="5976664" cy="2661510"/>
          </a:xfrm>
        </p:spPr>
      </p:pic>
      <p:sp>
        <p:nvSpPr>
          <p:cNvPr id="6" name="Прямоугольник 5"/>
          <p:cNvSpPr/>
          <p:nvPr/>
        </p:nvSpPr>
        <p:spPr>
          <a:xfrm>
            <a:off x="395536" y="260648"/>
            <a:ext cx="8352928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Конволютная</a:t>
            </a:r>
            <a:r>
              <a:rPr 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слоистость</a:t>
            </a:r>
          </a:p>
          <a:p>
            <a:pPr algn="ctr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нарушенной, деформированной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слойчатости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когда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пластичные слойки внутри одного слоя волнообразно изгибаются вверх и вниз, образуя неправильной формы неровные волнистые линии. Эта изогнутость слойков затухает вверх и вниз к границам слоя. Характерна для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отложений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мутьевых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потоков. Иногда этим термином неправильно называют любую изогнутую слоистость.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так называют слоистость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образовавшуюся в результате явлений волочения, возникающих при течениях. Близкое понятие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слойчатость</a:t>
            </a:r>
            <a:r>
              <a:rPr lang="ru-RU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завихрения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33662"/>
            <a:ext cx="4043640" cy="366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5148064" y="3284984"/>
            <a:ext cx="24913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Асимметричная рябь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5109273" y="4869160"/>
            <a:ext cx="24124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Симметричная рябь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3899" y="436805"/>
            <a:ext cx="79928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ru-RU" alt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Текстуры поверхностей </a:t>
            </a:r>
            <a:r>
              <a:rPr lang="ru-RU" alt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напластования</a:t>
            </a:r>
          </a:p>
          <a:p>
            <a:pPr marL="0" indent="0" algn="ctr" eaLnBrk="1" hangingPunct="1">
              <a:buNone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hangingPunct="1">
              <a:buFont typeface="Arial" charset="0"/>
              <a:buNone/>
            </a:pPr>
            <a:r>
              <a:rPr lang="ru-RU" alt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Знаки ряби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образуются в результате взаимодействия волн или течения с поверхностью рыхлого осадка, а также ветра (в пустынях). Обычно формируются на песчаных, но иногда и на илистых осадках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Различают симметричную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асимметричную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рябь.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Объект 3"/>
          <p:cNvPicPr>
            <a:picLocks noChangeAspect="1"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930" y="1124744"/>
            <a:ext cx="3960440" cy="5277391"/>
          </a:xfrm>
        </p:spPr>
      </p:pic>
      <p:sp>
        <p:nvSpPr>
          <p:cNvPr id="2" name="Прямоугольник 1"/>
          <p:cNvSpPr/>
          <p:nvPr/>
        </p:nvSpPr>
        <p:spPr>
          <a:xfrm>
            <a:off x="305119" y="2606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altLang="ru-RU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Знаки ряби в устье небольшой речки, впадающей в Финский </a:t>
            </a:r>
            <a:r>
              <a:rPr altLang="ru-RU" dirty="0" i="1" lang="ru-RU" smtClean="0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залив</a:t>
            </a:r>
            <a:endParaRPr dirty="0" lang="ru-RU"/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r="92"/>
          <a:stretch/>
        </p:blipFill>
        <p:spPr bwMode="auto">
          <a:xfrm>
            <a:off x="4860032" y="1124744"/>
            <a:ext cx="3835565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1814" y="26064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altLang="ru-RU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Знаки ветровой ряби на поверхности песчаных барханов. </a:t>
            </a:r>
            <a:r>
              <a:rPr altLang="ru-RU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Мангышлак</a:t>
            </a:r>
            <a:endParaRPr dirty="0" i="1" lang="ru-RU" sz="20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64095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Грязевые трещины </a:t>
            </a:r>
            <a:r>
              <a:rPr lang="ru-RU" sz="21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(трещины </a:t>
            </a:r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высыхания или усыхания)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поверхности, которая образуется при высыхании и, вследствие этого, сжатии илистых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отложений.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Подобное растрескивание происходит и в глинистых почвах в результате уменьшения содержания воды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Грязевые трещины начинают формироваться, когда влажные илистые отложения высыхают и сжимаются. Растягивающие напряжения возникают на поверхности отложений и сразу под ними, потому что потеря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 наибольшая, в то время как материал ниже высыхает и сжимается медленнее. Когда эта деформация превышает критическое значение, на поверхности осадка развиваются </a:t>
            </a:r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</a:t>
            </a:r>
            <a:r>
              <a:rPr lang="ru-RU" sz="21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напряжения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изначально изолированные трещины становятся все больше и длиннее и соединяются, образуя полигональную сеть. Вследствие неоднородности высыхания по глубине осадка вышележащие слои быстрее теряют воду, сильнее сжимаются и дополнительно отрываются от нижележащей поверхности и края самого верхнего слоя отдельных уже изолированных сегментов такой полигональной сети начинает скручиваться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вверх.</a:t>
            </a:r>
          </a:p>
          <a:p>
            <a:pPr indent="457200"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Эту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характеристику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 первоначальную ориентацию горной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впоследствии могут быть заполнены осадком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311" y="3836989"/>
            <a:ext cx="3744416" cy="2808312"/>
          </a:xfrm>
        </p:spPr>
      </p:pic>
      <p:pic>
        <p:nvPicPr>
          <p:cNvPr id="2662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249" y="3859544"/>
            <a:ext cx="3699106" cy="277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6902" y="3352007"/>
            <a:ext cx="80208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Многоугольники высыхания (трещины усыхания)</a:t>
            </a:r>
            <a:endParaRPr lang="ru-RU" sz="20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72561"/>
            <a:ext cx="2261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sz="20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усыхания</a:t>
            </a:r>
            <a:endParaRPr lang="ru-RU" dirty="0"/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12" y="639775"/>
            <a:ext cx="4132398" cy="252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7368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Усадочные трещины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развиваются и в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мерзлых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грунтах. Усадочные трещины («базальтовые колонны») образуются в застывающих потоках лавы, а также в магматических дайках и 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силлах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Усадочные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в магматических породах являются результатом не потери воды, 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объемной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усадки, вызванной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охлаждением.</a:t>
            </a:r>
          </a:p>
          <a:p>
            <a:pPr indent="457200" algn="just"/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Трещины </a:t>
            </a:r>
            <a:r>
              <a:rPr lang="ru-RU" sz="21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синерезиса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выглядят очень похоже, но образуются в результате подводной усадки илистых отложений из-за разной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солености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разных химических условий воды в отложениях и в толще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воды,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не воздействием воздуха и высыханием. Они отличаются от трещин усыхания тем, что обычно не представляют собой сплошную сеть, прерывистые, синусоидально извилистые,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трехлопастные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веретенообразные.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Дорога Гигантов, Северная Ирландия » Геолог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93380"/>
            <a:ext cx="3552329" cy="236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816" y="3850381"/>
            <a:ext cx="489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Гигантов, Северная </a:t>
            </a:r>
            <a:r>
              <a:rPr lang="ru-RU" sz="20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Ирландия</a:t>
            </a:r>
            <a:endParaRPr lang="ru-RU" sz="20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Дорога Гигантов, Северная Ирландия » Геолог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393380"/>
            <a:ext cx="3690854" cy="230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600" y="3933056"/>
            <a:ext cx="3816424" cy="2523332"/>
          </a:xfrm>
        </p:spPr>
      </p:pic>
      <p:sp>
        <p:nvSpPr>
          <p:cNvPr id="3" name="Прямоугольник 2"/>
          <p:cNvSpPr/>
          <p:nvPr/>
        </p:nvSpPr>
        <p:spPr>
          <a:xfrm>
            <a:off x="444518" y="260648"/>
            <a:ext cx="828092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Глиптоморфозы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рельефные отпечатки (слепки) кристаллов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образом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каменной соли на поверхностях наслоения карбонатно-глинистых или песчаных, часто красноцветных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отложений,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веществом вмещающей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породы. Их возникновение связывают с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диагенетическими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преобразованиями и уплотнением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отложений).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образование с временным осушением данного участка, кристаллизацией при этом на нем солей, а затем при отложении следующего слоя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их растворением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заполнением оставшихся отпечатков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осадками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слоя.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КАЗАНСКИЙ ФЕДЕРАЛЬНЫЙ УНИВЕРСИТЕТ Морозов Владимир Петрович УЧЕБНО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914465"/>
            <a:ext cx="331087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Объект 3"/>
          <p:cNvPicPr>
            <a:picLocks noChangeAspect="1"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" r="132" t="4"/>
          <a:stretch/>
        </p:blipFill>
        <p:spPr>
          <a:xfrm>
            <a:off x="251520" y="3861048"/>
            <a:ext cx="2736304" cy="2511544"/>
          </a:xfrm>
        </p:spPr>
      </p:pic>
      <p:pic>
        <p:nvPicPr>
          <p:cNvPr descr="712.jpg" id="5122" name="Picture 2"/>
          <p:cNvPicPr>
            <a:picLocks noChangeArrowheads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070" y="3861047"/>
            <a:ext cx="281586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711.jpg" id="5124" name="Picture 4"/>
          <p:cNvPicPr>
            <a:picLocks noChangeArrowheads="1"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" r="174"/>
          <a:stretch/>
        </p:blipFill>
        <p:spPr bwMode="auto">
          <a:xfrm>
            <a:off x="6156176" y="3913329"/>
            <a:ext cx="2776686" cy="241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7612"/>
            <a:ext cx="828092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altLang="ru-RU"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Отпечатки капель </a:t>
            </a:r>
            <a:r>
              <a:rPr altLang="ru-RU" dirty="0" i="1" lang="ru-RU" smtClean="0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дождя</a:t>
            </a:r>
          </a:p>
          <a:p>
            <a:pPr algn="ctr"/>
            <a:endParaRPr altLang="ru-RU" dirty="0" lang="ru-RU" smtClean="0" sz="24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/>
            <a:r>
              <a:rPr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Отпечатки </a:t>
            </a:r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дождевых капель на породах, возраст которых оценивается в 2,7 млрд лет, </a:t>
            </a:r>
            <a:r>
              <a:rPr dirty="0" lang="ru-RU" smtClean="0" sz="2200">
                <a:latin charset="0" panose="02020603050405020304" pitchFamily="18" typeface="Times New Roman"/>
                <a:cs charset="0" panose="02020603050405020304" pitchFamily="18" typeface="Times New Roman"/>
              </a:rPr>
              <a:t>помогают </a:t>
            </a:r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определить состав и характер атмосферы на ранних этапах истории Земли.</a:t>
            </a:r>
          </a:p>
          <a:p>
            <a:pPr algn="just" indent="457200"/>
            <a:endParaRPr dirty="0" lang="ru-RU" sz="22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457200"/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Глубина впадин, которые дождевые капли оставляли в древнем песке, свидетельствует о скорости их падения, а это позволяет определить плотность воздуха в тот период.</a:t>
            </a:r>
          </a:p>
        </p:txBody>
      </p:sp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188640"/>
            <a:ext cx="849694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(иероглифы) в геологии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(иероглифы)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геологии – это прихотливо изогнутые валики, борозды и другие формы отпечатков на поверхностях напластования некоторых, обычно тонкозернистых, пород (например, во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представляют собой слепки с неровностей поверхности того слоя, на котором отлагался последующий, более молодой пласт (негативные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Подобные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могут возникать путем заполнения мелких впадин (борозд), образованных при размыве течением (натечные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или при волочении водой по дну различных предметов.</a:t>
            </a:r>
          </a:p>
          <a:p>
            <a:pPr indent="457200" algn="just"/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(иероглифы) разделяются на </a:t>
            </a:r>
            <a:r>
              <a:rPr lang="ru-RU" alt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механоглифы</a:t>
            </a:r>
            <a:r>
              <a:rPr lang="ru-RU" altLang="ru-RU" sz="20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(следы волочения предмета по дну водоема)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биоглифы</a:t>
            </a:r>
            <a:r>
              <a:rPr lang="ru-RU" alt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095770"/>
            <a:ext cx="9036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0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Биоглифы.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любых проявлений жизнедеятельности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вымерших</a:t>
            </a: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поверхности (</a:t>
            </a:r>
            <a:r>
              <a:rPr lang="ru-RU" sz="20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экзоглифы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или внутри осадочных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</a:t>
            </a: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эндоглифы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 следы хождения (отпечатки следов ног), ползания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зарывания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валиковидные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образования), питания (остатки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поврежденных</a:t>
            </a: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насекомых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 янтаре, содержимое желудка  –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гастролиты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экскременты 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копролиты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следы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сверления),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жилых построек (ходы и норы,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оставленные</a:t>
            </a: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беспозвоночными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сверления в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породах и в скелетах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животных), размножения (яйца пресмыкающихся и птиц, икра рыб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625235" y="1580"/>
            <a:ext cx="4200896" cy="1068864"/>
          </a:xfrm>
        </p:spPr>
        <p:txBody>
          <a:bodyPr/>
          <a:lstStyle/>
          <a:p>
            <a:pPr algn="ctr" eaLnBrk="1" hangingPunct="1"/>
            <a:r>
              <a:rPr lang="ru-RU" altLang="ru-RU" sz="1800" i="1" dirty="0" err="1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Гиероглифы</a:t>
            </a: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нижней поверхности </a:t>
            </a:r>
            <a:b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песчаников </a:t>
            </a:r>
            <a:r>
              <a:rPr lang="ru-RU" altLang="ru-RU" sz="1800" i="1" dirty="0" err="1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таврической</a:t>
            </a: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серии </a:t>
            </a:r>
            <a:r>
              <a:rPr lang="ru-RU" alt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1800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Горного </a:t>
            </a:r>
            <a:r>
              <a:rPr lang="ru-RU" altLang="ru-RU" sz="18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Крыма</a:t>
            </a:r>
          </a:p>
        </p:txBody>
      </p:sp>
      <p:pic>
        <p:nvPicPr>
          <p:cNvPr id="31747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84898"/>
            <a:ext cx="3096344" cy="2739162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69" y="1210674"/>
            <a:ext cx="3589405" cy="269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0388" y="30985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встречаются на нижней поверхности песчаников во </a:t>
            </a:r>
            <a:r>
              <a:rPr lang="ru-RU" altLang="ru-RU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флишевых</a:t>
            </a: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отложениях, например в мезозойском </a:t>
            </a:r>
            <a:r>
              <a:rPr lang="ru-RU" altLang="ru-RU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флише</a:t>
            </a:r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Горного Крыма</a:t>
            </a:r>
            <a:endParaRPr lang="ru-RU" alt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151" y="4365104"/>
            <a:ext cx="3084459" cy="2313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94085" y="3976644"/>
            <a:ext cx="33205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Загадочные знаки </a:t>
            </a:r>
            <a:r>
              <a:rPr lang="en-US" altLang="ru-RU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Palaeodictyon</a:t>
            </a:r>
            <a:endParaRPr lang="ru-RU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643779" y="260648"/>
            <a:ext cx="7056437" cy="570338"/>
          </a:xfrm>
        </p:spPr>
        <p:txBody>
          <a:bodyPr/>
          <a:lstStyle/>
          <a:p>
            <a:pPr algn="ctr" eaLnBrk="1" hangingPunct="1"/>
            <a:r>
              <a:rPr dirty="0" err="1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Биоглифы</a:t>
            </a:r>
            <a:endParaRPr altLang="ru-RU" dirty="0" lang="ru-RU" smtClean="0" sz="2400">
              <a:latin charset="0" typeface="Arial"/>
              <a:cs charset="0" typeface="Arial"/>
            </a:endParaRPr>
          </a:p>
        </p:txBody>
      </p:sp>
      <p:pic>
        <p:nvPicPr>
          <p:cNvPr descr="ИНТЕРЕСНЫЕ ФАКТЫ О КАМНЯХ: БИОГЛИФЫ Простыми словами БИОГЛИФЫ - это следы  жизнедеятельности древних организмов.. | ВКонтакте" id="6146" name="Picture 2"/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r="122"/>
          <a:stretch/>
        </p:blipFill>
        <p:spPr bwMode="auto">
          <a:xfrm>
            <a:off x="1265552" y="980728"/>
            <a:ext cx="290644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биоглифы, paleontology" id="6148" name="Picture 4"/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" r="323"/>
          <a:stretch/>
        </p:blipFill>
        <p:spPr bwMode="auto">
          <a:xfrm>
            <a:off x="4987378" y="1022776"/>
            <a:ext cx="2928732" cy="263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Stock fotografie Zkamenělí Červi Ve Skále – stáhnout obrázek nyní -  Archeologie, Detailní záběr, Evoluce - Biologie - iStock" id="6150" name="Picture 6"/>
          <p:cNvPicPr>
            <a:picLocks noChangeArrowheads="1"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5"/>
          <a:stretch/>
        </p:blipFill>
        <p:spPr bwMode="auto">
          <a:xfrm>
            <a:off x="1381924" y="4077073"/>
            <a:ext cx="280831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rrowheads="1"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644" y="4030581"/>
            <a:ext cx="3250104" cy="27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  <p:timing>
    <p:tnLst>
      <p:par>
        <p:cTn dur="indefinite" id="1" nodeType="tmRoot" restart="never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/>
            </a:extLst>
          </p:cNvPr>
          <p:cNvSpPr txBox="1"/>
          <p:nvPr/>
        </p:nvSpPr>
        <p:spPr>
          <a:xfrm>
            <a:off x="665163" y="476250"/>
            <a:ext cx="7939087" cy="58477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0000" algn="just">
              <a:defRPr/>
            </a:pP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>
              <a:defRPr/>
            </a:pP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alt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изучены принципы, способы и методики </a:t>
            </a:r>
            <a:r>
              <a:rPr lang="ru-RU" altLang="ru-RU" sz="22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литофациального</a:t>
            </a:r>
            <a:r>
              <a:rPr lang="ru-RU" altLang="ru-RU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</a:t>
            </a:r>
            <a:r>
              <a:rPr lang="ru-RU" altLang="x-none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слоистость и текстура пород, </a:t>
            </a:r>
            <a:r>
              <a:rPr lang="ru-RU" altLang="x-none" sz="22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гиероглифы</a:t>
            </a:r>
            <a:r>
              <a:rPr lang="ru-RU" altLang="x-none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>
              <a:defRPr/>
            </a:pP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  <a:p>
            <a:pPr indent="360000" algn="just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итофациальный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анализ?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чем заключается а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нализ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состава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породы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Какой бывает с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остав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обломочного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материала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Какие основные типы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обломков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5. Что такое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слоистость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6. Какие бывают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текстуры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поверхностей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напластования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Что такое грязевые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трещины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8. Что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такое трещины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синерезиса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гиероглифы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(иероглифы)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10. Какие бывают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биоглифы</a:t>
            </a:r>
            <a:r>
              <a:rPr lang="ru-RU" altLang="x-none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26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 rtlCol="0">
            <a:noAutofit/>
          </a:bodyPr>
          <a:lstStyle/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 defTabSz="457207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marL="342906" indent="-342906" algn="just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3577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1044</TotalTime>
  <Words>1627</Words>
  <Application>Microsoft Office PowerPoint</Application>
  <PresentationFormat>Экран (4:3)</PresentationFormat>
  <Paragraphs>178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Известняки ордовика. Река Саблинка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Гиероглифы на нижней поверхности  песчаников таврической серии  Горного Крыма</vt:lpstr>
      <vt:lpstr>Биоглифы</vt:lpstr>
      <vt:lpstr>Презентация PowerPoint</vt:lpstr>
      <vt:lpstr>Презентация PowerPoint</vt:lpstr>
    </vt:vector>
  </TitlesOfParts>
  <Company>СПбГУ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ИСТОРИЧЕСКАЯ   ГЕОЛОГИЯ</dc:title>
  <dc:creator>Vladimir V. Arkadiev</dc:creator>
  <cp:lastModifiedBy>Марина Пономарева</cp:lastModifiedBy>
  <cp:revision>193</cp:revision>
  <dcterms:created xsi:type="dcterms:W3CDTF">2013-08-20T11:28:59Z</dcterms:created>
  <dcterms:modified xsi:type="dcterms:W3CDTF">2024-11-03T07:33:12Z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2015259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