
<file path=[Content_Types].xml><?xml version="1.0" encoding="utf-8"?>
<Types xmlns="http://schemas.openxmlformats.org/package/2006/content-types">
  <Default ContentType="image/png" Extension="png"/>
  <Default ContentType="image/jpeg" Extension="jpeg"/>
  <Default ContentType="application/vnd.openxmlformats-package.relationships+xml" Extension="rels"/>
  <Default ContentType="application/xml" Extension="xml"/>
  <Override ContentType="application/vnd.openxmlformats-officedocument.presentationml.presentation.main+xml" PartName="/ppt/presentation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slide+xml" PartName="/ppt/slides/slide18.xml"/>
  <Override ContentType="application/vnd.openxmlformats-officedocument.presentationml.slide+xml" PartName="/ppt/slides/slide19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22.xml"/>
  <Override ContentType="application/vnd.openxmlformats-officedocument.presentationml.slide+xml" PartName="/ppt/slides/slide23.xml"/>
  <Override ContentType="application/vnd.openxmlformats-officedocument.presentationml.slide+xml" PartName="/ppt/slides/slide24.xml"/>
  <Override ContentType="application/vnd.openxmlformats-officedocument.presentationml.slide+xml" PartName="/ppt/slides/slide25.xml"/>
  <Override ContentType="application/vnd.openxmlformats-officedocument.presentationml.slide+xml" PartName="/ppt/slides/slide26.xml"/>
  <Override ContentType="application/vnd.openxmlformats-officedocument.presentationml.slide+xml" PartName="/ppt/slides/slide27.xml"/>
  <Override ContentType="application/vnd.openxmlformats-officedocument.presentationml.slide+xml" PartName="/ppt/slides/slide28.xml"/>
  <Override ContentType="application/vnd.openxmlformats-officedocument.presentationml.slide+xml" PartName="/ppt/slides/slide29.xml"/>
  <Override ContentType="application/vnd.openxmlformats-officedocument.presentationml.slide+xml" PartName="/ppt/slides/slide30.xml"/>
  <Override ContentType="application/vnd.openxmlformats-officedocument.presentationml.slide+xml" PartName="/ppt/slides/slide31.xml"/>
  <Override ContentType="application/vnd.openxmlformats-officedocument.presentationml.slide+xml" PartName="/ppt/slides/slide32.xml"/>
  <Override ContentType="application/vnd.openxmlformats-officedocument.presentationml.slide+xml" PartName="/ppt/slides/slide33.xml"/>
  <Override ContentType="application/vnd.openxmlformats-officedocument.presentationml.notesMaster+xml" PartName="/ppt/notesMasters/notesMaster1.xml"/>
  <Override ContentType="application/vnd.openxmlformats-officedocument.presentationml.presProps+xml" PartName="/ppt/presProps.xml"/>
  <Override ContentType="application/vnd.openxmlformats-officedocument.presentationml.viewProps+xml" PartName="/ppt/viewProps.xml"/>
  <Override ContentType="application/vnd.openxmlformats-officedocument.theme+xml" PartName="/ppt/theme/theme1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8.xml"/>
  <Override ContentType="application/vnd.openxmlformats-officedocument.theme+xml" PartName="/ppt/theme/theme2.xml"/>
  <Override ContentType="application/vnd.openxmlformats-officedocument.themeOverride+xml" PartName="/ppt/theme/themeOverride1.xml"/>
  <Override ContentType="application/vnd.openxmlformats-officedocument.themeOverride+xml" PartName="/ppt/theme/themeOverride2.xml"/>
  <Override ContentType="application/vnd.openxmlformats-officedocument.themeOverride+xml" PartName="/ppt/theme/themeOverride3.xml"/>
  <Override ContentType="application/vnd.openxmlformats-officedocument.themeOverride+xml" PartName="/ppt/theme/themeOverride4.xml"/>
  <Override ContentType="application/vnd.openxmlformats-officedocument.themeOverride+xml" PartName="/ppt/theme/themeOverride5.xml"/>
  <Override ContentType="application/vnd.openxmlformats-officedocument.themeOverride+xml" PartName="/ppt/theme/themeOverride6.xml"/>
  <Override ContentType="application/vnd.openxmlformats-officedocument.themeOverride+xml" PartName="/ppt/theme/themeOverride7.xml"/>
  <Override ContentType="application/vnd.openxmlformats-officedocument.themeOverride+xml" PartName="/ppt/theme/themeOverride8.xml"/>
  <Override ContentType="application/vnd.openxmlformats-officedocument.themeOverride+xml" PartName="/ppt/theme/themeOverride9.xml"/>
  <Override ContentType="application/vnd.openxmlformats-officedocument.presentationml.notesSlide+xml" PartName="/ppt/notesSlides/notesSlide1.xml"/>
  <Override ContentType="application/vnd.openxmlformats-package.core-properties+xml" PartName="/docProps/core.xml"/>
  <Override ContentType="application/vnd.openxmlformats-officedocument.extended-properties+xml" PartName="/docProps/app.xml"/>
  <Override ContentType="application/vnd.openxmlformats-officedocument.custom-properties+xml" PartName="/docProps/custom.xml"/>
</Types>
</file>

<file path=_rels/.rels><?xml version="1.0" encoding="UTF-8" standalone="yes" ?><Relationships xmlns="http://schemas.openxmlformats.org/package/2006/relationships"><Relationship Id="rId3" Target="docProps/core.xml" Type="http://schemas.openxmlformats.org/package/2006/relationships/metadata/core-properties"/><Relationship Id="rId2" Target="docProps/thumbnail.jpeg" Type="http://schemas.openxmlformats.org/package/2006/relationships/metadata/thumbnail"/><Relationship Id="rId1" Target="ppt/presentation.xml" Type="http://schemas.openxmlformats.org/officeDocument/2006/relationships/officeDocument"/><Relationship Id="rId4" Target="docProps/app.xml" Type="http://schemas.openxmlformats.org/officeDocument/2006/relationships/extended-properties"/><Relationship Id="rId5" Target="docProps/custom.xml" Type="http://schemas.openxmlformats.org/officeDocument/2006/relationships/custom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2" r:id="rId1"/>
  </p:sldMasterIdLst>
  <p:notesMasterIdLst>
    <p:notesMasterId r:id="rId35"/>
  </p:notesMasterIdLst>
  <p:sldIdLst>
    <p:sldId id="390" r:id="rId2"/>
    <p:sldId id="270" r:id="rId3"/>
    <p:sldId id="557" r:id="rId4"/>
    <p:sldId id="558" r:id="rId5"/>
    <p:sldId id="378" r:id="rId6"/>
    <p:sldId id="508" r:id="rId7"/>
    <p:sldId id="498" r:id="rId8"/>
    <p:sldId id="499" r:id="rId9"/>
    <p:sldId id="501" r:id="rId10"/>
    <p:sldId id="504" r:id="rId11"/>
    <p:sldId id="507" r:id="rId12"/>
    <p:sldId id="509" r:id="rId13"/>
    <p:sldId id="443" r:id="rId14"/>
    <p:sldId id="517" r:id="rId15"/>
    <p:sldId id="446" r:id="rId16"/>
    <p:sldId id="444" r:id="rId17"/>
    <p:sldId id="555" r:id="rId18"/>
    <p:sldId id="445" r:id="rId19"/>
    <p:sldId id="556" r:id="rId20"/>
    <p:sldId id="441" r:id="rId21"/>
    <p:sldId id="512" r:id="rId22"/>
    <p:sldId id="447" r:id="rId23"/>
    <p:sldId id="442" r:id="rId24"/>
    <p:sldId id="514" r:id="rId25"/>
    <p:sldId id="448" r:id="rId26"/>
    <p:sldId id="449" r:id="rId27"/>
    <p:sldId id="515" r:id="rId28"/>
    <p:sldId id="513" r:id="rId29"/>
    <p:sldId id="451" r:id="rId30"/>
    <p:sldId id="520" r:id="rId31"/>
    <p:sldId id="521" r:id="rId32"/>
    <p:sldId id="559" r:id="rId33"/>
    <p:sldId id="560" r:id="rId3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1" d="100"/>
          <a:sy n="61" d="100"/>
        </p:scale>
        <p:origin x="-161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8532247-F08C-468E-8D61-D05B68313B26}" type="datetimeFigureOut">
              <a:rPr lang="ru-RU" smtClean="0"/>
              <a:t>31.10.2024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A25F67-B4F1-4C78-9D87-826CA259597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87053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none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43DEFF-1A5A-4104-AD5C-527CB6FBFE99}" type="slidenum">
              <a:rPr lang="x-none" smtClean="0"/>
              <a:t>20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3884301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66442" y="1447801"/>
            <a:ext cx="662096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6442" y="4777380"/>
            <a:ext cx="662096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AD2ACE-8F98-4CB3-97CF-600EF580DDFF}" type="datetime1">
              <a:rPr lang="ru-RU" smtClean="0"/>
              <a:t>31.10.2024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5977E-FF47-4BDE-83A9-DD522C6AFC1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88841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C4322-2A8C-4B48-872F-CC9103FA84F8}" type="datetime1">
              <a:rPr lang="ru-RU" smtClean="0"/>
              <a:t>31.10.2024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5977E-FF47-4BDE-83A9-DD522C6AFC1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75839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3" y="2861734"/>
            <a:ext cx="662096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2" y="4777381"/>
            <a:ext cx="662096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765AD7-8EEA-43CA-ADF9-935A9B73C426}" type="datetime1">
              <a:rPr lang="ru-RU" smtClean="0"/>
              <a:t>31.10.2024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5977E-FF47-4BDE-83A9-DD522C6AFC1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41114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7700" y="2060576"/>
            <a:ext cx="3298113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41975" y="2056093"/>
            <a:ext cx="3298115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E6456B-8053-4888-A62A-36AB3B1D18E3}" type="datetime1">
              <a:rPr lang="ru-RU" smtClean="0"/>
              <a:t>31.10.2024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5977E-FF47-4BDE-83A9-DD522C6AFC1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23447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7700" y="1905000"/>
            <a:ext cx="329811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7700" y="2514600"/>
            <a:ext cx="3298113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41976" y="1905000"/>
            <a:ext cx="3298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241976" y="2514600"/>
            <a:ext cx="3298113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056414-E790-4D29-8DE1-F5E570A4A885}" type="datetime1">
              <a:rPr lang="ru-RU" smtClean="0"/>
              <a:t>31.10.2024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5977E-FF47-4BDE-83A9-DD522C6AFC1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99188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BA61F5-22DC-4A84-AD96-318D9D53B3D6}" type="datetime1">
              <a:rPr lang="ru-RU" smtClean="0"/>
              <a:t>31.10.2024</a:t>
            </a:fld>
            <a:endParaRPr lang="ru-RU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5977E-FF47-4BDE-83A9-DD522C6AFC1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56805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F1B0FD-E774-4622-A092-D94484F11467}" type="datetime1">
              <a:rPr lang="ru-RU" smtClean="0"/>
              <a:t>31.10.2024</a:t>
            </a:fld>
            <a:endParaRPr lang="ru-RU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5977E-FF47-4BDE-83A9-DD522C6AFC1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5639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1447800"/>
            <a:ext cx="2551462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89397" y="1447800"/>
            <a:ext cx="3898013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1" y="3129281"/>
            <a:ext cx="2551462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143470-D829-4447-A585-282D04E70050}" type="datetime1">
              <a:rPr lang="ru-RU" smtClean="0"/>
              <a:t>31.10.2024</a:t>
            </a:fld>
            <a:endParaRPr lang="ru-RU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5977E-FF47-4BDE-83A9-DD522C6AFC1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82481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5656" y="1854192"/>
            <a:ext cx="3820674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213517" y="1143000"/>
            <a:ext cx="2400925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1" y="3657600"/>
            <a:ext cx="3814728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D9404E-8C19-46D4-BE20-517BFCCB5506}" type="datetime1">
              <a:rPr lang="ru-RU" smtClean="0"/>
              <a:t>31.10.2024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5977E-FF47-4BDE-83A9-DD522C6AFC1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63788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3" y="4800587"/>
            <a:ext cx="66209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66442" y="685800"/>
            <a:ext cx="662096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3" y="5367325"/>
            <a:ext cx="662096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114904-A11B-47EB-A54A-A8377C8C9063}" type="datetime1">
              <a:rPr lang="ru-RU" smtClean="0"/>
              <a:t>31.10.2024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5977E-FF47-4BDE-83A9-DD522C6AFC1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4558963"/>
      </p:ext>
    </p:extLst>
  </p:cSld>
  <p:clrMapOvr>
    <a:masterClrMapping/>
  </p:clrMapOvr>
  <p:hf hd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2" y="1447800"/>
            <a:ext cx="6620968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2" y="3657600"/>
            <a:ext cx="6620968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114904-A11B-47EB-A54A-A8377C8C9063}" type="datetime1">
              <a:rPr lang="ru-RU" smtClean="0"/>
              <a:t>31.10.2024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5977E-FF47-4BDE-83A9-DD522C6AFC1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2452389"/>
      </p:ext>
    </p:extLst>
  </p:cSld>
  <p:clrMapOvr>
    <a:masterClrMapping/>
  </p:clrMapOvr>
  <p:hf hd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81409" y="1447800"/>
            <a:ext cx="6001049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448177" y="3771174"/>
            <a:ext cx="546115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2" y="4350657"/>
            <a:ext cx="6620968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114904-A11B-47EB-A54A-A8377C8C9063}" type="datetime1">
              <a:rPr lang="ru-RU" smtClean="0"/>
              <a:t>31.10.2024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5977E-FF47-4BDE-83A9-DD522C6AFC1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673897" y="971253"/>
            <a:ext cx="601591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sz="12200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999690" y="2613787"/>
            <a:ext cx="601591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sz="12200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851745775"/>
      </p:ext>
    </p:extLst>
  </p:cSld>
  <p:clrMapOvr>
    <a:masterClrMapping/>
  </p:clrMapOvr>
  <p:hf hd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3124201"/>
            <a:ext cx="6620969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2" y="4777381"/>
            <a:ext cx="6620968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114904-A11B-47EB-A54A-A8377C8C9063}" type="datetime1">
              <a:rPr lang="ru-RU" smtClean="0"/>
              <a:t>31.10.2024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5977E-FF47-4BDE-83A9-DD522C6AFC1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6057151"/>
      </p:ext>
    </p:extLst>
  </p:cSld>
  <p:clrMapOvr>
    <a:masterClrMapping/>
  </p:clrMapOvr>
  <p:hf hd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4834" y="1981200"/>
            <a:ext cx="22107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489475" y="2667000"/>
            <a:ext cx="219608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13504" y="1981200"/>
            <a:ext cx="220275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2905586" y="2667000"/>
            <a:ext cx="2210671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344917" y="1981200"/>
            <a:ext cx="219965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5344917" y="2667000"/>
            <a:ext cx="2199658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2795334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5223030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114904-A11B-47EB-A54A-A8377C8C9063}" type="datetime1">
              <a:rPr lang="ru-RU" smtClean="0"/>
              <a:t>31.10.2024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5977E-FF47-4BDE-83A9-DD522C6AFC1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7704578"/>
      </p:ext>
    </p:extLst>
  </p:cSld>
  <p:clrMapOvr>
    <a:masterClrMapping/>
  </p:clrMapOvr>
  <p:hf hd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9475" y="4250949"/>
            <a:ext cx="220561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489475" y="2209800"/>
            <a:ext cx="2205612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489475" y="4827212"/>
            <a:ext cx="2205612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17792" y="4250949"/>
            <a:ext cx="21984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2917791" y="2209800"/>
            <a:ext cx="2198466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2916776" y="4827211"/>
            <a:ext cx="2201378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344917" y="4250949"/>
            <a:ext cx="219965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344916" y="2209800"/>
            <a:ext cx="2199658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5344824" y="4827209"/>
            <a:ext cx="2202571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2795334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5223030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114904-A11B-47EB-A54A-A8377C8C9063}" type="datetime1">
              <a:rPr lang="ru-RU" smtClean="0"/>
              <a:t>31.10.2024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5977E-FF47-4BDE-83A9-DD522C6AFC1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8080985"/>
      </p:ext>
    </p:extLst>
  </p:cSld>
  <p:clrMapOvr>
    <a:masterClrMapping/>
  </p:clrMapOvr>
  <p:hf hd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12A89-9175-46FE-B6A5-882B05B0CAD7}" type="datetime1">
              <a:rPr lang="ru-RU" smtClean="0"/>
              <a:t>31.10.2024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5977E-FF47-4BDE-83A9-DD522C6AFC1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114329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229782" y="430214"/>
            <a:ext cx="1314793" cy="5826125"/>
          </a:xfrm>
        </p:spPr>
        <p:txBody>
          <a:bodyPr vert="eaVert" anchor="b" anchorCtr="0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89475" y="773205"/>
            <a:ext cx="5568812" cy="5483134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F62E3-C077-4924-AF20-B0185F41D62D}" type="datetime1">
              <a:rPr lang="ru-RU" smtClean="0"/>
              <a:t>31.10.2024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5977E-FF47-4BDE-83A9-DD522C6AFC1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354907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4958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4958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Rectangle 25">
            <a:extLst>
              <a:ext uri="{FF2B5EF4-FFF2-40B4-BE49-F238E27FC236}">
                <a16:creationId xmlns="" xmlns:a16="http://schemas.microsoft.com/office/drawing/2014/main" id="{6E300C8C-8C54-4057-B6D4-483C0F6ABEA1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Rectangle 26">
            <a:extLst>
              <a:ext uri="{FF2B5EF4-FFF2-40B4-BE49-F238E27FC236}">
                <a16:creationId xmlns="" xmlns:a16="http://schemas.microsoft.com/office/drawing/2014/main" id="{CCE6E373-BC13-4E90-B754-40B830959A17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AD75977E-FF47-4BDE-83A9-DD522C6AFC1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1961335"/>
      </p:ext>
    </p:extLst>
  </p:cSld>
  <p:clrMapOvr>
    <a:masterClrMapping/>
  </p:clrMapOvr>
  <p:hf hd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Oval 21"/>
          <p:cNvSpPr/>
          <p:nvPr/>
        </p:nvSpPr>
        <p:spPr>
          <a:xfrm>
            <a:off x="629943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3" name="Oval 22"/>
          <p:cNvSpPr/>
          <p:nvPr/>
        </p:nvSpPr>
        <p:spPr>
          <a:xfrm>
            <a:off x="5689832" y="-457200"/>
            <a:ext cx="1600200" cy="16002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14000"/>
                </a:schemeClr>
              </a:gs>
              <a:gs pos="73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7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4" name="Oval 23"/>
          <p:cNvSpPr/>
          <p:nvPr/>
        </p:nvSpPr>
        <p:spPr>
          <a:xfrm>
            <a:off x="6299432" y="6096000"/>
            <a:ext cx="990600" cy="9906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9000"/>
                </a:schemeClr>
              </a:gs>
              <a:gs pos="66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0" name="Oval 19"/>
          <p:cNvSpPr/>
          <p:nvPr/>
        </p:nvSpPr>
        <p:spPr>
          <a:xfrm>
            <a:off x="-153988" y="2667000"/>
            <a:ext cx="4191000" cy="41910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11000"/>
                </a:schemeClr>
              </a:gs>
              <a:gs pos="75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1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1" name="Oval 20"/>
          <p:cNvSpPr/>
          <p:nvPr/>
        </p:nvSpPr>
        <p:spPr>
          <a:xfrm>
            <a:off x="-839788" y="2895600"/>
            <a:ext cx="2362200" cy="23622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8000"/>
                </a:schemeClr>
              </a:gs>
              <a:gs pos="72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8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9" name="Rectangle 18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84710" y="452718"/>
            <a:ext cx="7055380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7700" y="2052925"/>
            <a:ext cx="6711654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7494989" y="1828771"/>
            <a:ext cx="990599" cy="22865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F3114904-A11B-47EB-A54A-A8377C8C9063}" type="datetime1">
              <a:rPr lang="ru-RU" smtClean="0"/>
              <a:t>31.10.2024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6233335" y="3263371"/>
            <a:ext cx="3859795" cy="2286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7766431" y="295736"/>
            <a:ext cx="628813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1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75977E-FF47-4BDE-83A9-DD522C6AFC1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892527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  <p:sldLayoutId id="2147483690" r:id="rId18"/>
  </p:sldLayoutIdLst>
  <p:hf hdr="0" dt="0"/>
  <p:txStyles>
    <p:titleStyle>
      <a:lvl1pPr algn="l" defTabSz="457207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6" indent="-342906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62" indent="-285755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20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27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34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42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49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57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64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7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15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22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31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38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46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53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61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9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 ?><Relationships xmlns="http://schemas.openxmlformats.org/package/2006/relationships"><Relationship Id="rId2" Target="../media/image5.jpeg" Type="http://schemas.openxmlformats.org/officeDocument/2006/relationships/image"/><Relationship Id="rId1" Target="../slideLayouts/slideLayout7.xml" Type="http://schemas.openxmlformats.org/officeDocument/2006/relationships/slideLayout"/></Relationships>
</file>

<file path=ppt/slides/_rels/slide15.xml.rels><?xml version="1.0" encoding="UTF-8" standalone="yes" ?><Relationships xmlns="http://schemas.openxmlformats.org/package/2006/relationships"><Relationship Id="rId2" Target="../media/image6.jpeg" Type="http://schemas.openxmlformats.org/officeDocument/2006/relationships/image"/><Relationship Id="rId1" Target="../slideLayouts/slideLayout7.xml" Type="http://schemas.openxmlformats.org/officeDocument/2006/relationships/slideLayout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 ?><Relationships xmlns="http://schemas.openxmlformats.org/package/2006/relationships"><Relationship Id="rId2" Target="../media/image8.jpeg" Type="http://schemas.openxmlformats.org/officeDocument/2006/relationships/image"/><Relationship Id="rId1" Target="../slideLayouts/slideLayout7.xml" Type="http://schemas.openxmlformats.org/officeDocument/2006/relationships/slideLayout"/></Relationships>
</file>

<file path=ppt/slides/_rels/slide19.xml.rels><?xml version="1.0" encoding="UTF-8" standalone="yes" ?><Relationships xmlns="http://schemas.openxmlformats.org/package/2006/relationships"><Relationship Id="rId2" Target="../media/image9.jpeg" Type="http://schemas.openxmlformats.org/officeDocument/2006/relationships/image"/><Relationship Id="rId1" Target="../slideLayouts/slideLayout7.xml" Type="http://schemas.openxmlformats.org/officeDocument/2006/relationships/slideLayout"/></Relationships>
</file>

<file path=ppt/slides/_rels/slide20.xml.rels><?xml version="1.0" encoding="UTF-8" standalone="yes" ?><Relationships xmlns="http://schemas.openxmlformats.org/package/2006/relationships"><Relationship Id="rId3" Target="../media/image10.jpeg" Type="http://schemas.openxmlformats.org/officeDocument/2006/relationships/image"/><Relationship Id="rId2" Target="../notesSlides/notesSlide1.xml" Type="http://schemas.openxmlformats.org/officeDocument/2006/relationships/notesSlide"/><Relationship Id="rId1" Target="../slideLayouts/slideLayout7.xml" Type="http://schemas.openxmlformats.org/officeDocument/2006/relationships/slideLayout"/></Relationships>
</file>

<file path=ppt/slides/_rels/slide21.xml.rels><?xml version="1.0" encoding="UTF-8" standalone="yes" ?><Relationships xmlns="http://schemas.openxmlformats.org/package/2006/relationships"><Relationship Id="rId2" Target="../media/image11.jpeg" Type="http://schemas.openxmlformats.org/officeDocument/2006/relationships/image"/><Relationship Id="rId1" Target="../slideLayouts/slideLayout7.xml" Type="http://schemas.openxmlformats.org/officeDocument/2006/relationships/slideLayout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 ?><Relationships xmlns="http://schemas.openxmlformats.org/package/2006/relationships"><Relationship Id="rId2" Target="../media/image13.jpeg" Type="http://schemas.openxmlformats.org/officeDocument/2006/relationships/image"/><Relationship Id="rId1" Target="../slideLayouts/slideLayout7.xml" Type="http://schemas.openxmlformats.org/officeDocument/2006/relationships/slideLayout"/></Relationships>
</file>

<file path=ppt/slides/_rels/slide25.xml.rels><?xml version="1.0" encoding="UTF-8" standalone="yes" ?><Relationships xmlns="http://schemas.openxmlformats.org/package/2006/relationships"><Relationship Id="rId2" Target="../media/image14.jpeg" Type="http://schemas.openxmlformats.org/officeDocument/2006/relationships/image"/><Relationship Id="rId1" Target="../slideLayouts/slideLayout7.xml" Type="http://schemas.openxmlformats.org/officeDocument/2006/relationships/slideLayout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 ?><Relationships xmlns="http://schemas.openxmlformats.org/package/2006/relationships"><Relationship Id="rId2" Target="../media/image16.jpeg" Type="http://schemas.openxmlformats.org/officeDocument/2006/relationships/image"/><Relationship Id="rId1" Target="../slideLayouts/slideLayout7.xml" Type="http://schemas.openxmlformats.org/officeDocument/2006/relationships/slideLayout"/></Relationships>
</file>

<file path=ppt/slides/_rels/slide28.xml.rels><?xml version="1.0" encoding="UTF-8" standalone="yes" ?><Relationships xmlns="http://schemas.openxmlformats.org/package/2006/relationships"><Relationship Id="rId2" Target="../media/image17.jpeg" Type="http://schemas.openxmlformats.org/officeDocument/2006/relationships/image"/><Relationship Id="rId1" Target="../slideLayouts/slideLayout7.xml" Type="http://schemas.openxmlformats.org/officeDocument/2006/relationships/slideLayout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 ?><Relationships xmlns="http://schemas.openxmlformats.org/package/2006/relationships"><Relationship Id="rId2" Target="../media/image19.jpeg" Type="http://schemas.openxmlformats.org/officeDocument/2006/relationships/image"/><Relationship Id="rId1" Target="../slideLayouts/slideLayout7.xml" Type="http://schemas.openxmlformats.org/officeDocument/2006/relationships/slideLayout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Rectangle 1"/>
          <p:cNvSpPr>
            <a:spLocks noChangeArrowheads="1"/>
          </p:cNvSpPr>
          <p:nvPr/>
        </p:nvSpPr>
        <p:spPr bwMode="auto">
          <a:xfrm>
            <a:off x="138520" y="571068"/>
            <a:ext cx="8866960" cy="628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 anchorCtr="0" bIns="45720" compatLnSpc="1" lIns="91440" numCol="1" rIns="91440" tIns="45720" vert="horz" wrap="square">
            <a:prstTxWarp prst="textNoShape">
              <a:avLst/>
            </a:prstTxWarp>
            <a:spAutoFit/>
          </a:bodyPr>
          <a:lstStyle/>
          <a:p>
            <a:pPr algn="ctr" fontAlgn="base" indent="450850">
              <a:spcBef>
                <a:spcPct val="0"/>
              </a:spcBef>
              <a:spcAft>
                <a:spcPct val="0"/>
              </a:spcAft>
            </a:pPr>
            <a:endParaRPr b="1" dirty="0" lang="en-US" sz="3000">
              <a:latin charset="0" panose="02020603050405020304" pitchFamily="18" typeface="Times New Roman"/>
              <a:cs charset="0" panose="02020603050405020304" pitchFamily="18" typeface="Times New Roman"/>
            </a:endParaRPr>
          </a:p>
          <a:p>
            <a:pPr algn="ctr" fontAlgn="base" indent="450850">
              <a:spcBef>
                <a:spcPct val="0"/>
              </a:spcBef>
              <a:spcAft>
                <a:spcPct val="0"/>
              </a:spcAft>
            </a:pPr>
            <a:endParaRPr altLang="ru-RU" b="1" dirty="0" i="1" lang="ru-RU" sz="3200">
              <a:latin charset="0" panose="020B0604020202020204" pitchFamily="34" typeface="Arial"/>
              <a:cs charset="0" panose="020B0604020202020204" pitchFamily="34" typeface="Arial"/>
            </a:endParaRPr>
          </a:p>
          <a:p>
            <a:pPr algn="ctr" fontAlgn="base" indent="450850">
              <a:spcBef>
                <a:spcPct val="0"/>
              </a:spcBef>
              <a:spcAft>
                <a:spcPct val="0"/>
              </a:spcAft>
            </a:pPr>
            <a:r>
              <a:rPr altLang="ru-RU" b="1" dirty="0" i="1" lang="ru-RU" sz="3200">
                <a:latin charset="0" panose="020B0604020202020204" pitchFamily="34" typeface="Arial"/>
                <a:cs charset="0" panose="020B0604020202020204" pitchFamily="34" typeface="Arial"/>
              </a:rPr>
              <a:t>ЛЕКЦИЯ №4</a:t>
            </a:r>
          </a:p>
          <a:p>
            <a:pPr algn="ctr" fontAlgn="base" indent="450850">
              <a:spcBef>
                <a:spcPct val="0"/>
              </a:spcBef>
              <a:spcAft>
                <a:spcPct val="0"/>
              </a:spcAft>
            </a:pPr>
            <a:endParaRPr b="1" dirty="0" lang="ru-RU" sz="1500">
              <a:latin charset="0" panose="02020603050405020304" pitchFamily="18" typeface="Times New Roman"/>
              <a:cs charset="0" panose="02020603050405020304" pitchFamily="18" typeface="Times New Roman"/>
            </a:endParaRPr>
          </a:p>
          <a:p>
            <a:pPr algn="ctr" fontAlgn="base" indent="450850">
              <a:spcBef>
                <a:spcPct val="0"/>
              </a:spcBef>
              <a:spcAft>
                <a:spcPct val="0"/>
              </a:spcAft>
            </a:pPr>
            <a:endParaRPr b="1" dirty="0" lang="en-US" sz="1500">
              <a:latin charset="0" panose="02020603050405020304" pitchFamily="18" typeface="Times New Roman"/>
              <a:cs charset="0" panose="02020603050405020304" pitchFamily="18" typeface="Times New Roman"/>
            </a:endParaRPr>
          </a:p>
          <a:p>
            <a:pPr algn="just" fontAlgn="base" indent="2962275">
              <a:spcBef>
                <a:spcPct val="0"/>
              </a:spcBef>
              <a:spcAft>
                <a:spcPct val="0"/>
              </a:spcAft>
            </a:pPr>
            <a:r>
              <a:rPr b="1" dirty="0" i="1" lang="ru-RU" sz="2400">
                <a:latin charset="0" panose="020B0604020202020204" pitchFamily="34" typeface="Arial"/>
                <a:cs charset="0" panose="020B0604020202020204" pitchFamily="34" typeface="Arial"/>
              </a:rPr>
              <a:t>Тема: </a:t>
            </a:r>
            <a:r>
              <a:rPr dirty="0" i="1" lang="ru-RU" sz="2000">
                <a:latin charset="0" panose="020B0604020202020204" pitchFamily="34" typeface="Arial"/>
                <a:cs charset="0" panose="020B0604020202020204" pitchFamily="34" typeface="Arial"/>
              </a:rPr>
              <a:t>Геологическая </a:t>
            </a:r>
            <a:r>
              <a:rPr dirty="0" i="1" lang="ru-RU" smtClean="0" sz="2000">
                <a:latin charset="0" panose="020B0604020202020204" pitchFamily="34" typeface="Arial"/>
                <a:cs charset="0" panose="020B0604020202020204" pitchFamily="34" typeface="Arial"/>
              </a:rPr>
              <a:t>деятельность</a:t>
            </a:r>
          </a:p>
          <a:p>
            <a:pPr algn="just" fontAlgn="base" indent="2962275">
              <a:spcBef>
                <a:spcPct val="0"/>
              </a:spcBef>
              <a:spcAft>
                <a:spcPct val="0"/>
              </a:spcAft>
            </a:pPr>
            <a:r>
              <a:rPr dirty="0" i="1" lang="ru-RU" smtClean="0" sz="2000">
                <a:latin charset="0" panose="020B0604020202020204" pitchFamily="34" typeface="Arial"/>
                <a:cs charset="0" panose="020B0604020202020204" pitchFamily="34" typeface="Arial"/>
              </a:rPr>
              <a:t>подземных </a:t>
            </a:r>
            <a:r>
              <a:rPr dirty="0" i="1" lang="ru-RU" sz="2000">
                <a:latin charset="0" panose="020B0604020202020204" pitchFamily="34" typeface="Arial"/>
                <a:cs charset="0" panose="020B0604020202020204" pitchFamily="34" typeface="Arial"/>
              </a:rPr>
              <a:t>вод </a:t>
            </a:r>
            <a:r>
              <a:rPr dirty="0" i="1" lang="ru-RU" smtClean="0" sz="2000">
                <a:latin charset="0" panose="020B0604020202020204" pitchFamily="34" typeface="Arial"/>
                <a:cs charset="0" panose="020B0604020202020204" pitchFamily="34" typeface="Arial"/>
              </a:rPr>
              <a:t>и льда</a:t>
            </a:r>
            <a:endParaRPr dirty="0" i="1" lang="ru-RU" sz="2000">
              <a:latin charset="0" panose="020B0604020202020204" pitchFamily="34" typeface="Arial"/>
              <a:cs charset="0" panose="020B0604020202020204" pitchFamily="34" typeface="Arial"/>
            </a:endParaRPr>
          </a:p>
          <a:p>
            <a:pPr algn="just" fontAlgn="base" indent="2962275">
              <a:spcBef>
                <a:spcPct val="0"/>
              </a:spcBef>
              <a:spcAft>
                <a:spcPct val="0"/>
              </a:spcAft>
            </a:pPr>
            <a:r>
              <a:rPr dirty="0" i="1" lang="ru-RU" sz="2000">
                <a:latin charset="0" panose="020B0604020202020204" pitchFamily="34" typeface="Arial"/>
                <a:cs charset="0" panose="020B0604020202020204" pitchFamily="34" typeface="Arial"/>
              </a:rPr>
              <a:t>             </a:t>
            </a:r>
            <a:endParaRPr altLang="ru-RU" b="1" dirty="0" i="1" lang="ru-RU" sz="2000">
              <a:latin charset="0" panose="020B0604020202020204" pitchFamily="34" typeface="Arial"/>
              <a:cs charset="0" panose="020B0604020202020204" pitchFamily="34" typeface="Arial"/>
            </a:endParaRPr>
          </a:p>
          <a:p>
            <a:pPr algn="just" fontAlgn="base" indent="2962275">
              <a:spcBef>
                <a:spcPct val="0"/>
              </a:spcBef>
              <a:spcAft>
                <a:spcPct val="0"/>
              </a:spcAft>
            </a:pPr>
            <a:endParaRPr altLang="ru-RU" b="1" dirty="0" i="1" lang="ru-RU" sz="2000">
              <a:latin charset="0" panose="020B0604020202020204" pitchFamily="34" typeface="Arial"/>
              <a:cs charset="0" panose="020B0604020202020204" pitchFamily="34" typeface="Arial"/>
            </a:endParaRPr>
          </a:p>
          <a:p>
            <a:pPr algn="just" fontAlgn="base" indent="2962275">
              <a:spcBef>
                <a:spcPct val="0"/>
              </a:spcBef>
              <a:spcAft>
                <a:spcPct val="0"/>
              </a:spcAft>
            </a:pPr>
            <a:r>
              <a:rPr altLang="ru-RU" b="1" dirty="0" i="1" lang="ru-RU" sz="2000">
                <a:latin charset="0" panose="020B0604020202020204" pitchFamily="34" typeface="Arial"/>
                <a:cs charset="0" panose="020B0604020202020204" pitchFamily="34" typeface="Arial"/>
              </a:rPr>
              <a:t>Дисциплина: </a:t>
            </a:r>
            <a:r>
              <a:rPr altLang="ru-RU" b="0" dirty="0" i="1" lang="ru-RU" sz="2000">
                <a:latin charset="0" panose="020B0604020202020204" pitchFamily="34" typeface="Arial"/>
                <a:cs charset="0" panose="020B0604020202020204" pitchFamily="34" typeface="Arial"/>
              </a:rPr>
              <a:t>Общая и историческая геология</a:t>
            </a:r>
            <a:endParaRPr b="0" dirty="0" lang="en-US" sz="2000">
              <a:latin charset="0" panose="020B0604020202020204" pitchFamily="34" typeface="Arial"/>
              <a:cs charset="0" panose="020B0604020202020204" pitchFamily="34" typeface="Arial"/>
            </a:endParaRPr>
          </a:p>
          <a:p>
            <a:pPr algn="just" eaLnBrk="1" hangingPunct="1" indent="2962275">
              <a:lnSpc>
                <a:spcPct val="90000"/>
              </a:lnSpc>
              <a:buFontTx/>
              <a:buNone/>
            </a:pPr>
            <a:endParaRPr altLang="ru-RU" b="1" dirty="0" i="1" lang="ru-RU" sz="2000">
              <a:latin charset="0" panose="020B0604020202020204" pitchFamily="34" typeface="Arial"/>
              <a:cs charset="0" panose="020B0604020202020204" pitchFamily="34" typeface="Arial"/>
            </a:endParaRPr>
          </a:p>
          <a:p>
            <a:pPr algn="just" eaLnBrk="1" hangingPunct="1" indent="2962275">
              <a:lnSpc>
                <a:spcPct val="90000"/>
              </a:lnSpc>
              <a:buFontTx/>
              <a:buNone/>
            </a:pPr>
            <a:r>
              <a:rPr altLang="ru-RU" b="1" dirty="0" i="1" lang="ru-RU" sz="2000">
                <a:latin charset="0" panose="020B0604020202020204" pitchFamily="34" typeface="Arial"/>
                <a:cs charset="0" panose="020B0604020202020204" pitchFamily="34" typeface="Arial"/>
              </a:rPr>
              <a:t>Образовательная программа:</a:t>
            </a:r>
          </a:p>
          <a:p>
            <a:pPr algn="just" eaLnBrk="1" hangingPunct="1" indent="2962275">
              <a:lnSpc>
                <a:spcPct val="90000"/>
              </a:lnSpc>
              <a:buFontTx/>
              <a:buNone/>
              <a:tabLst>
                <a:tab algn="l" pos="3227388"/>
              </a:tabLst>
            </a:pPr>
            <a:r>
              <a:rPr altLang="ru-RU" b="1" dirty="0" i="1" lang="ru-RU" sz="2000">
                <a:latin charset="0" panose="020B0604020202020204" pitchFamily="34" typeface="Arial"/>
                <a:cs charset="0" panose="020B0604020202020204" pitchFamily="34" typeface="Arial"/>
              </a:rPr>
              <a:t> </a:t>
            </a:r>
            <a:r>
              <a:rPr altLang="ru-RU" b="0" dirty="0" i="1" lang="ru-RU" sz="2000">
                <a:latin charset="0" panose="020B0604020202020204" pitchFamily="34" typeface="Arial"/>
                <a:cs charset="0" panose="020B0604020202020204" pitchFamily="34" typeface="Arial"/>
              </a:rPr>
              <a:t>6В07201 «Геология и разведка</a:t>
            </a:r>
          </a:p>
          <a:p>
            <a:pPr algn="just" eaLnBrk="1" hangingPunct="1" indent="2962275">
              <a:lnSpc>
                <a:spcPct val="90000"/>
              </a:lnSpc>
              <a:buFontTx/>
              <a:buNone/>
              <a:tabLst>
                <a:tab algn="l" pos="3227388"/>
              </a:tabLst>
            </a:pPr>
            <a:r>
              <a:rPr altLang="ru-RU" b="0" dirty="0" i="1" lang="ru-RU" sz="2000">
                <a:latin charset="0" panose="020B0604020202020204" pitchFamily="34" typeface="Arial"/>
                <a:cs charset="0" panose="020B0604020202020204" pitchFamily="34" typeface="Arial"/>
              </a:rPr>
              <a:t> месторождений полезных ископаемых»</a:t>
            </a:r>
          </a:p>
          <a:p>
            <a:pPr algn="just" eaLnBrk="1" hangingPunct="1" indent="2422525">
              <a:lnSpc>
                <a:spcPct val="90000"/>
              </a:lnSpc>
              <a:buFontTx/>
              <a:buNone/>
              <a:tabLst>
                <a:tab algn="l" pos="3227388"/>
              </a:tabLst>
            </a:pPr>
            <a:endParaRPr altLang="ru-RU" dirty="0" i="1" lang="ru-RU" sz="2000">
              <a:latin charset="0" panose="020B0604020202020204" pitchFamily="34" typeface="Arial"/>
              <a:cs charset="0" panose="020B0604020202020204" pitchFamily="34" typeface="Arial"/>
            </a:endParaRPr>
          </a:p>
          <a:p>
            <a:pPr algn="just" eaLnBrk="1" hangingPunct="1">
              <a:lnSpc>
                <a:spcPct val="90000"/>
              </a:lnSpc>
              <a:buFontTx/>
              <a:buNone/>
              <a:tabLst>
                <a:tab algn="l" pos="3227388"/>
              </a:tabLst>
            </a:pPr>
            <a:endParaRPr b="1" dirty="0" lang="ru-RU" sz="2000">
              <a:cs charset="0" pitchFamily="34" typeface="Arial"/>
            </a:endParaRPr>
          </a:p>
          <a:p>
            <a:pPr algn="just" eaLnBrk="1" hangingPunct="1">
              <a:lnSpc>
                <a:spcPct val="90000"/>
              </a:lnSpc>
              <a:buFontTx/>
              <a:buNone/>
              <a:tabLst>
                <a:tab algn="l" pos="3227388"/>
              </a:tabLst>
            </a:pPr>
            <a:endParaRPr b="1" dirty="0" lang="ru-RU" sz="2000">
              <a:cs charset="0" pitchFamily="34" typeface="Arial"/>
            </a:endParaRPr>
          </a:p>
          <a:p>
            <a:pPr algn="just" eaLnBrk="1" hangingPunct="1">
              <a:lnSpc>
                <a:spcPct val="90000"/>
              </a:lnSpc>
              <a:buFontTx/>
              <a:buNone/>
              <a:tabLst>
                <a:tab algn="l" pos="3227388"/>
              </a:tabLst>
            </a:pPr>
            <a:r>
              <a:rPr b="1" dirty="0" i="1" lang="ru-RU">
                <a:latin charset="0" panose="020B0604020202020204" pitchFamily="34" typeface="Arial"/>
                <a:cs charset="0" panose="020B0604020202020204" pitchFamily="34" typeface="Arial"/>
              </a:rPr>
              <a:t>Автор:</a:t>
            </a:r>
          </a:p>
          <a:p>
            <a:pPr algn="just" eaLnBrk="1" hangingPunct="1">
              <a:lnSpc>
                <a:spcPct val="90000"/>
              </a:lnSpc>
              <a:buFontTx/>
              <a:buNone/>
              <a:tabLst>
                <a:tab algn="l" pos="3227388"/>
              </a:tabLst>
            </a:pPr>
            <a:r>
              <a:rPr b="0" dirty="0" err="1" i="1" lang="ru-RU">
                <a:latin charset="0" panose="020B0604020202020204" pitchFamily="34" typeface="Arial"/>
                <a:cs charset="0" panose="020B0604020202020204" pitchFamily="34" typeface="Arial"/>
              </a:rPr>
              <a:t>и.о</a:t>
            </a:r>
            <a:r>
              <a:rPr b="0" dirty="0" i="1" lang="ru-RU">
                <a:latin charset="0" panose="020B0604020202020204" pitchFamily="34" typeface="Arial"/>
                <a:cs charset="0" panose="020B0604020202020204" pitchFamily="34" typeface="Arial"/>
              </a:rPr>
              <a:t>. доцента кафедры ГРМПИ,</a:t>
            </a:r>
          </a:p>
          <a:p>
            <a:pPr algn="just" eaLnBrk="1" hangingPunct="1">
              <a:lnSpc>
                <a:spcPct val="90000"/>
              </a:lnSpc>
              <a:buFontTx/>
              <a:buNone/>
              <a:tabLst>
                <a:tab algn="l" pos="3227388"/>
              </a:tabLst>
            </a:pPr>
            <a:r>
              <a:rPr b="0" dirty="0" i="1" lang="en-US">
                <a:latin charset="0" panose="020B0604020202020204" pitchFamily="34" typeface="Arial"/>
                <a:cs charset="0" panose="020B0604020202020204" pitchFamily="34" typeface="Arial"/>
              </a:rPr>
              <a:t>PhD </a:t>
            </a:r>
            <a:r>
              <a:rPr b="0" dirty="0" i="1" lang="ru-RU">
                <a:latin charset="0" panose="020B0604020202020204" pitchFamily="34" typeface="Arial"/>
                <a:cs charset="0" panose="020B0604020202020204" pitchFamily="34" typeface="Arial"/>
              </a:rPr>
              <a:t>Пономарева Екатерина Вадимовна</a:t>
            </a:r>
            <a:endParaRPr b="0" baseline="0" cap="none" dirty="0" i="1" kumimoji="0" lang="ru-RU" normalizeH="0" strike="noStrike" u="none">
              <a:ln>
                <a:noFill/>
              </a:ln>
              <a:effectLst/>
              <a:latin charset="0" panose="020B0604020202020204" pitchFamily="34" typeface="Arial"/>
              <a:cs charset="0" panose="020B0604020202020204" pitchFamily="34" typeface="Arial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21DC314B-471F-49BF-A8BB-D45E900F7473}"/>
              </a:ext>
            </a:extLst>
          </p:cNvPr>
          <p:cNvSpPr txBox="1"/>
          <p:nvPr/>
        </p:nvSpPr>
        <p:spPr>
          <a:xfrm>
            <a:off x="1398584" y="116632"/>
            <a:ext cx="7493896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altLang="ru-RU" b="1" dirty="0" i="1" lang="ru-RU" sz="1800">
                <a:latin charset="0" panose="020B0604020202020204" pitchFamily="34" typeface="Arial"/>
                <a:cs charset="0" panose="020B0604020202020204" pitchFamily="34" typeface="Arial"/>
              </a:rPr>
              <a:t>НАО «КАРАГАНДИНСКИЙ ТЕХНИЧЕСКИЙ УНИВЕРСИТЕТ</a:t>
            </a:r>
            <a:br>
              <a:rPr altLang="ru-RU" b="1" dirty="0" i="1" lang="ru-RU" sz="1800">
                <a:latin charset="0" panose="020B0604020202020204" pitchFamily="34" typeface="Arial"/>
                <a:cs charset="0" panose="020B0604020202020204" pitchFamily="34" typeface="Arial"/>
              </a:rPr>
            </a:br>
            <a:r>
              <a:rPr altLang="ru-RU" b="1" dirty="0" i="1" lang="ru-RU" sz="1800">
                <a:latin charset="0" panose="020B0604020202020204" pitchFamily="34" typeface="Arial"/>
                <a:cs charset="0" panose="020B0604020202020204" pitchFamily="34" typeface="Arial"/>
              </a:rPr>
              <a:t>ИМЕНИ АБЫЛКАСА САГИНОВА»</a:t>
            </a:r>
            <a:br>
              <a:rPr altLang="ru-RU" b="1" dirty="0" i="1" lang="ru-RU" sz="1800">
                <a:latin charset="0" panose="020B0604020202020204" pitchFamily="34" typeface="Arial"/>
                <a:cs charset="0" panose="020B0604020202020204" pitchFamily="34" typeface="Arial"/>
              </a:rPr>
            </a:br>
            <a:r>
              <a:rPr altLang="ru-RU" b="1" dirty="0" i="1" lang="ru-RU" sz="1800">
                <a:latin charset="0" panose="020B0604020202020204" pitchFamily="34" typeface="Arial"/>
                <a:cs charset="0" panose="020B0604020202020204" pitchFamily="34" typeface="Arial"/>
              </a:rPr>
              <a:t>Кафедра «Геология и разведка месторождений полезных ископаемых»</a:t>
            </a:r>
            <a:r>
              <a:rPr altLang="ru-RU" b="1" dirty="0" i="1" lang="ru-RU" sz="2400">
                <a:latin charset="0" panose="020B0604020202020204" pitchFamily="34" typeface="Arial"/>
                <a:cs charset="0" panose="020B0604020202020204" pitchFamily="34" typeface="Arial"/>
              </a:rPr>
              <a:t/>
            </a:r>
            <a:br>
              <a:rPr altLang="ru-RU" b="1" dirty="0" i="1" lang="ru-RU" sz="2400">
                <a:latin charset="0" panose="020B0604020202020204" pitchFamily="34" typeface="Arial"/>
                <a:cs charset="0" panose="020B0604020202020204" pitchFamily="34" typeface="Arial"/>
              </a:rPr>
            </a:br>
            <a:endParaRPr dirty="0" lang="ru-RU">
              <a:latin charset="0" panose="020B0604020202020204" pitchFamily="34" typeface="Arial"/>
              <a:cs charset="0" panose="020B0604020202020204" pitchFamily="34" typeface="Arial"/>
            </a:endParaRPr>
          </a:p>
        </p:txBody>
      </p:sp>
      <p:pic>
        <p:nvPicPr>
          <p:cNvPr id="6" name="Picture 4">
            <a:extLst>
              <a:ext uri="{FF2B5EF4-FFF2-40B4-BE49-F238E27FC236}">
                <a16:creationId xmlns:a16="http://schemas.microsoft.com/office/drawing/2014/main" xmlns="" id="{04281A03-DBE8-4016-8CE9-3EFC1AA2F51B}"/>
              </a:ext>
            </a:extLst>
          </p:cNvPr>
          <p:cNvPicPr>
            <a:picLocks noChangeArrowheads="1" noChangeAspect="1"/>
          </p:cNvPicPr>
          <p:nvPr/>
        </p:nvPicPr>
        <p:blipFill>
          <a:blip cstate="print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519" y="68327"/>
            <a:ext cx="1193121" cy="11931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xmlns="" id="{2036DBDA-1CB9-4897-B672-6A119F290553}"/>
              </a:ext>
            </a:extLst>
          </p:cNvPr>
          <p:cNvPicPr>
            <a:picLocks noChangeArrowheads="1"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38" t="354"/>
          <a:stretch/>
        </p:blipFill>
        <p:spPr bwMode="auto">
          <a:xfrm>
            <a:off x="358114" y="4437113"/>
            <a:ext cx="1323975" cy="14915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descr="Геология и Земля: истории из жизни, советы, новости и юмор — Все посты,  страница 4 | Пикабу" id="1028" name="Picture 4">
            <a:extLst>
              <a:ext uri="{FF2B5EF4-FFF2-40B4-BE49-F238E27FC236}">
                <a16:creationId xmlns:a16="http://schemas.microsoft.com/office/drawing/2014/main" xmlns="" id="{9E8889AD-E0B6-4461-A307-88FD294E6F2E}"/>
              </a:ext>
            </a:extLst>
          </p:cNvPr>
          <p:cNvPicPr>
            <a:picLocks noChangeArrowheads="1" noChangeAspect="1"/>
          </p:cNvPicPr>
          <p:nvPr/>
        </p:nvPicPr>
        <p:blipFill rotWithShape="1">
          <a:blip cstate="print"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4"/>
          <a:stretch/>
        </p:blipFill>
        <p:spPr bwMode="auto">
          <a:xfrm>
            <a:off x="358114" y="1372663"/>
            <a:ext cx="2273142" cy="29784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overrideClrMapping accent1="accent1" accent2="accent2" accent3="accent3" accent4="accent4" accent5="accent5" accent6="accent6" bg1="dk1" bg2="dk2" folHlink="folHlink" hlink="hlink" tx1="lt1" tx2="lt2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1052736"/>
            <a:ext cx="7055380" cy="1400530"/>
          </a:xfrm>
        </p:spPr>
        <p:txBody>
          <a:bodyPr>
            <a:normAutofit/>
          </a:bodyPr>
          <a:lstStyle/>
          <a:p>
            <a:pPr algn="ctr"/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ПЛАН ЛЕКЦИИ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27700" y="2052925"/>
            <a:ext cx="7920764" cy="4195481"/>
          </a:xfrm>
        </p:spPr>
        <p:txBody>
          <a:bodyPr/>
          <a:lstStyle/>
          <a:p>
            <a:pPr marL="0" indent="457200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360000">
              <a:spcBef>
                <a:spcPts val="0"/>
              </a:spcBef>
              <a:buNone/>
            </a:pP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Подземные воды</a:t>
            </a:r>
          </a:p>
          <a:p>
            <a:pPr marL="0" indent="360000">
              <a:spcBef>
                <a:spcPts val="0"/>
              </a:spcBef>
              <a:buNone/>
            </a:pP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Условия залегания, питания и движения подземных вод </a:t>
            </a:r>
          </a:p>
          <a:p>
            <a:pPr marL="0" indent="360000">
              <a:spcBef>
                <a:spcPts val="0"/>
              </a:spcBef>
              <a:buNone/>
            </a:pP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Образование шахтных вод</a:t>
            </a:r>
          </a:p>
          <a:p>
            <a:pPr marL="0" indent="360000">
              <a:spcBef>
                <a:spcPts val="0"/>
              </a:spcBef>
              <a:buNone/>
            </a:pP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Геологическая деятельность льда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43000" y="1676400"/>
            <a:ext cx="7056668" cy="4195481"/>
          </a:xfrm>
        </p:spPr>
        <p:txBody>
          <a:bodyPr>
            <a:normAutofit/>
          </a:bodyPr>
          <a:lstStyle/>
          <a:p>
            <a:pPr marL="0" indent="360000" algn="just">
              <a:spcBef>
                <a:spcPts val="0"/>
              </a:spcBef>
              <a:buNone/>
            </a:pPr>
            <a:r>
              <a:rPr lang="ru-RU" sz="2400" b="1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 лекции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изучить </a:t>
            </a:r>
            <a:r>
              <a:rPr lang="ru-RU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геологическую деятельность подземных вод, условия их 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залегания, питания и </a:t>
            </a:r>
            <a:r>
              <a:rPr lang="ru-RU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движения, а так же геологическую деятельность льда.</a:t>
            </a:r>
            <a:endParaRPr lang="ru-RU" sz="2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69463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5976664"/>
          </a:xfrm>
        </p:spPr>
        <p:txBody>
          <a:bodyPr>
            <a:noAutofit/>
          </a:bodyPr>
          <a:lstStyle/>
          <a:p>
            <a:pPr marL="0" indent="360000" algn="ctr">
              <a:spcBef>
                <a:spcPts val="0"/>
              </a:spcBef>
              <a:buNone/>
            </a:pPr>
            <a:r>
              <a:rPr lang="ru-RU" altLang="ru-RU" sz="24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Роль и место темы лекции в дисциплине, связь с другими дисциплинами</a:t>
            </a:r>
            <a:endParaRPr lang="ru-RU" sz="2400" b="1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360000" algn="just">
              <a:spcBef>
                <a:spcPts val="0"/>
              </a:spcBef>
              <a:buNone/>
            </a:pP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360000" algn="just">
              <a:spcBef>
                <a:spcPts val="0"/>
              </a:spcBef>
              <a:buNone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Дисциплина «Общая и историческая геология» ставит целью изучение и усвоение обучающимися комплекса теоретических и практических знаний о Земле и земной коре, как источника образования разнообразного мира минералов, горных пород и полезных ископаемых. Получение геологических знаний об истории Земли от древнейших доступных изучению этапов ее развитие до современной эпохи.</a:t>
            </a:r>
          </a:p>
          <a:p>
            <a:pPr marL="0" indent="360000" algn="just">
              <a:spcBef>
                <a:spcPts val="0"/>
              </a:spcBef>
              <a:buNone/>
            </a:pP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Эти знания необходимы для понимания строения и истории формирования Земли, закономерностей распределения в земной коре химических элементов и полезных ископаемых.</a:t>
            </a:r>
          </a:p>
          <a:p>
            <a:pPr marL="0" indent="360000" algn="just">
              <a:spcBef>
                <a:spcPts val="0"/>
              </a:spcBef>
              <a:buNone/>
            </a:pPr>
            <a:endParaRPr lang="ru-RU" sz="18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360000" algn="just">
              <a:spcBef>
                <a:spcPts val="0"/>
              </a:spcBef>
              <a:buNone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Изучение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геологической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деятельность подземных вод,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условий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их залегания, питания и движения, а так же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геологической деятельности льда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позволяет более детально понять образование рельефа и является актуальной задачей.</a:t>
            </a:r>
          </a:p>
          <a:p>
            <a:pPr marL="0" indent="360000" algn="just">
              <a:spcBef>
                <a:spcPts val="0"/>
              </a:spcBef>
              <a:buNone/>
            </a:pP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360000" algn="just">
              <a:spcBef>
                <a:spcPts val="0"/>
              </a:spcBef>
              <a:buNone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Знания полученные при изучении материалов данной лекции используются при изучении таких дисциплин как «Геология МПИ», «Промышленные типы МПИ», при прохождении профессиональных практик.</a:t>
            </a:r>
          </a:p>
        </p:txBody>
      </p:sp>
    </p:spTree>
    <p:extLst>
      <p:ext uri="{BB962C8B-B14F-4D97-AF65-F5344CB8AC3E}">
        <p14:creationId xmlns:p14="http://schemas.microsoft.com/office/powerpoint/2010/main" val="4624568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476672"/>
            <a:ext cx="8352928" cy="54784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60000" algn="just">
              <a:defRPr/>
            </a:pP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Вся влага, которая находится в земной коре ниже ее               поверхности образует подземные воды. По некоторым               оценкам до глубины 16 км в земной коре содержится около 1/3 объема вод Мирового океана. </a:t>
            </a:r>
          </a:p>
          <a:p>
            <a:pPr indent="360000" algn="ctr">
              <a:defRPr/>
            </a:pPr>
            <a:endParaRPr lang="ru-RU" sz="1000" dirty="0">
              <a:latin typeface="Times New Roman" pitchFamily="18" charset="0"/>
              <a:cs typeface="Times New Roman" pitchFamily="18" charset="0"/>
            </a:endParaRPr>
          </a:p>
          <a:p>
            <a:pPr indent="360000" algn="ctr">
              <a:defRPr/>
            </a:pPr>
            <a:r>
              <a:rPr lang="ru-RU" sz="2200" i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Подземные воды имеют различное происхождение:</a:t>
            </a:r>
          </a:p>
          <a:p>
            <a:pPr indent="360000" algn="ctr">
              <a:defRPr/>
            </a:pPr>
            <a:endParaRPr lang="ru-RU" sz="1000" u="sng" dirty="0">
              <a:latin typeface="Times New Roman" pitchFamily="18" charset="0"/>
              <a:cs typeface="Times New Roman" pitchFamily="18" charset="0"/>
            </a:endParaRPr>
          </a:p>
          <a:p>
            <a:pPr indent="360000" algn="just">
              <a:defRPr/>
            </a:pP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2200" i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инфильтрационные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воды – это просочившиеся с поверхности в горные породы атмосферные осадки;</a:t>
            </a:r>
            <a:endParaRPr lang="uk-UA" sz="2200" dirty="0">
              <a:latin typeface="Times New Roman" pitchFamily="18" charset="0"/>
              <a:cs typeface="Times New Roman" pitchFamily="18" charset="0"/>
            </a:endParaRPr>
          </a:p>
          <a:p>
            <a:pPr indent="360000" algn="just">
              <a:defRPr/>
            </a:pP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2200" i="1" spc="-100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конденсационные</a:t>
            </a:r>
            <a:r>
              <a:rPr lang="ru-RU" sz="2200" spc="-100" dirty="0">
                <a:latin typeface="Times New Roman" pitchFamily="18" charset="0"/>
                <a:cs typeface="Times New Roman" pitchFamily="18" charset="0"/>
              </a:rPr>
              <a:t> – образующиеся в результате конденсации воздушных паров в трещинах и порах горных пород;</a:t>
            </a:r>
            <a:endParaRPr lang="uk-UA" sz="2200" spc="-100" dirty="0">
              <a:latin typeface="Times New Roman" pitchFamily="18" charset="0"/>
              <a:cs typeface="Times New Roman" pitchFamily="18" charset="0"/>
            </a:endParaRPr>
          </a:p>
          <a:p>
            <a:pPr indent="360000" algn="just">
              <a:defRPr/>
            </a:pP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2200" i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остаточные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– те, которые сохранились в осадочных породах со времени образования этих пород;</a:t>
            </a:r>
            <a:endParaRPr lang="uk-UA" sz="2200" dirty="0">
              <a:latin typeface="Times New Roman" pitchFamily="18" charset="0"/>
              <a:cs typeface="Times New Roman" pitchFamily="18" charset="0"/>
            </a:endParaRPr>
          </a:p>
          <a:p>
            <a:pPr indent="360000" algn="just">
              <a:defRPr/>
            </a:pP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2200" i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ювенильные 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2200" i="1" dirty="0">
                <a:latin typeface="Times New Roman" pitchFamily="18" charset="0"/>
                <a:cs typeface="Times New Roman" pitchFamily="18" charset="0"/>
              </a:rPr>
              <a:t>лат. </a:t>
            </a:r>
            <a:r>
              <a:rPr lang="ru-RU" sz="2200" i="1" dirty="0" err="1">
                <a:latin typeface="Times New Roman" pitchFamily="18" charset="0"/>
                <a:cs typeface="Times New Roman" pitchFamily="18" charset="0"/>
              </a:rPr>
              <a:t>ювенилис</a:t>
            </a:r>
            <a:r>
              <a:rPr lang="ru-RU" sz="2200" i="1" dirty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юный) – первичные эндогенные воды, отделившиеся от магмы, а также образовавшиеся при метаморфизме горных пород;</a:t>
            </a:r>
            <a:endParaRPr lang="uk-UA" sz="2200" dirty="0">
              <a:latin typeface="Times New Roman" pitchFamily="18" charset="0"/>
              <a:cs typeface="Times New Roman" pitchFamily="18" charset="0"/>
            </a:endParaRPr>
          </a:p>
          <a:p>
            <a:pPr indent="360000" algn="just">
              <a:defRPr/>
            </a:pP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2200" i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техногенные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2200" spc="-100" dirty="0">
                <a:latin typeface="Times New Roman" pitchFamily="18" charset="0"/>
                <a:cs typeface="Times New Roman" pitchFamily="18" charset="0"/>
              </a:rPr>
              <a:t>образующиеся в результате деятельности людей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712298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620688"/>
            <a:ext cx="8496944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60000" algn="just">
              <a:defRPr/>
            </a:pP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В горных породах вода может находиться в различных              физико-химических состояниях:</a:t>
            </a:r>
          </a:p>
          <a:p>
            <a:pPr indent="360000" algn="just">
              <a:defRPr/>
            </a:pP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2200" u="sng" dirty="0">
                <a:latin typeface="Times New Roman" panose="02020603050405020304" pitchFamily="18" charset="0"/>
                <a:cs typeface="Times New Roman" pitchFamily="18" charset="0"/>
              </a:rPr>
              <a:t>химически </a:t>
            </a:r>
            <a:r>
              <a:rPr lang="en-US" sz="2200" u="sng" dirty="0">
                <a:latin typeface="Times New Roman" panose="02020603050405020304" pitchFamily="18" charset="0"/>
                <a:cs typeface="Times New Roman" pitchFamily="18" charset="0"/>
              </a:rPr>
              <a:t> </a:t>
            </a:r>
            <a:r>
              <a:rPr lang="ru-RU" sz="2200" u="sng" dirty="0">
                <a:latin typeface="Times New Roman" panose="02020603050405020304" pitchFamily="18" charset="0"/>
                <a:cs typeface="Times New Roman" pitchFamily="18" charset="0"/>
              </a:rPr>
              <a:t>связанная</a:t>
            </a:r>
            <a:r>
              <a:rPr lang="ru-RU" sz="2200" dirty="0">
                <a:latin typeface="Times New Roman" panose="02020603050405020304" pitchFamily="18" charset="0"/>
                <a:cs typeface="Times New Roman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cs typeface="Times New Roman" pitchFamily="18" charset="0"/>
              </a:rPr>
              <a:t> </a:t>
            </a:r>
            <a:r>
              <a:rPr lang="ru-RU" sz="2200" dirty="0">
                <a:latin typeface="Times New Roman" panose="02020603050405020304" pitchFamily="18" charset="0"/>
                <a:cs typeface="Times New Roman" pitchFamily="18" charset="0"/>
              </a:rPr>
              <a:t>вода входит в состав минералов;</a:t>
            </a:r>
          </a:p>
          <a:p>
            <a:pPr indent="360000" algn="just">
              <a:defRPr/>
            </a:pPr>
            <a:r>
              <a:rPr lang="ru-RU" sz="2200" dirty="0">
                <a:latin typeface="Times New Roman" panose="02020603050405020304" pitchFamily="18" charset="0"/>
                <a:cs typeface="Times New Roman" pitchFamily="18" charset="0"/>
              </a:rPr>
              <a:t>– </a:t>
            </a:r>
            <a:r>
              <a:rPr lang="ru-RU" sz="2200" u="sng" dirty="0">
                <a:latin typeface="Times New Roman" panose="02020603050405020304" pitchFamily="18" charset="0"/>
                <a:cs typeface="Times New Roman" pitchFamily="18" charset="0"/>
              </a:rPr>
              <a:t>физически связанная</a:t>
            </a:r>
            <a:r>
              <a:rPr lang="ru-RU" sz="2200" dirty="0">
                <a:latin typeface="Times New Roman" panose="02020603050405020304" pitchFamily="18" charset="0"/>
                <a:cs typeface="Times New Roman" pitchFamily="18" charset="0"/>
              </a:rPr>
              <a:t> удерживается молекулярной                связью с породой и образует в ее порах пленки (гигроскопическая и пленочная влага);</a:t>
            </a:r>
            <a:endParaRPr lang="uk-UA" sz="2200" dirty="0">
              <a:latin typeface="Times New Roman" panose="02020603050405020304" pitchFamily="18" charset="0"/>
              <a:cs typeface="Times New Roman" pitchFamily="18" charset="0"/>
            </a:endParaRPr>
          </a:p>
          <a:p>
            <a:pPr indent="360000" algn="just">
              <a:defRPr/>
            </a:pP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2200" u="sng" dirty="0">
                <a:latin typeface="Times New Roman" panose="02020603050405020304" pitchFamily="18" charset="0"/>
                <a:cs typeface="Times New Roman" pitchFamily="18" charset="0"/>
              </a:rPr>
              <a:t>капиллярная</a:t>
            </a:r>
            <a:r>
              <a:rPr lang="ru-RU" sz="2200" dirty="0">
                <a:latin typeface="Times New Roman" panose="02020603050405020304" pitchFamily="18" charset="0"/>
                <a:cs typeface="Times New Roman" pitchFamily="18" charset="0"/>
              </a:rPr>
              <a:t>;</a:t>
            </a:r>
            <a:endParaRPr lang="uk-UA" sz="2200" dirty="0">
              <a:latin typeface="Times New Roman" panose="02020603050405020304" pitchFamily="18" charset="0"/>
              <a:cs typeface="Times New Roman" pitchFamily="18" charset="0"/>
            </a:endParaRPr>
          </a:p>
          <a:p>
            <a:pPr indent="360000" algn="just">
              <a:defRPr/>
            </a:pP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2200" u="sng" dirty="0">
                <a:latin typeface="Times New Roman" panose="02020603050405020304" pitchFamily="18" charset="0"/>
                <a:cs typeface="Times New Roman" pitchFamily="18" charset="0"/>
              </a:rPr>
              <a:t>гравитационная</a:t>
            </a:r>
            <a:r>
              <a:rPr lang="ru-RU" sz="2200" dirty="0">
                <a:latin typeface="Times New Roman" panose="02020603050405020304" pitchFamily="18" charset="0"/>
                <a:cs typeface="Times New Roman" pitchFamily="18" charset="0"/>
              </a:rPr>
              <a:t> (капельно-жидкая) или </a:t>
            </a:r>
            <a:r>
              <a:rPr lang="ru-RU" sz="2200" u="sng" dirty="0">
                <a:latin typeface="Times New Roman" panose="02020603050405020304" pitchFamily="18" charset="0"/>
                <a:cs typeface="Times New Roman" pitchFamily="18" charset="0"/>
              </a:rPr>
              <a:t>свободная</a:t>
            </a:r>
            <a:r>
              <a:rPr lang="ru-RU" sz="2200" dirty="0">
                <a:latin typeface="Times New Roman" panose="02020603050405020304" pitchFamily="18" charset="0"/>
                <a:cs typeface="Times New Roman" pitchFamily="18" charset="0"/>
              </a:rPr>
              <a:t> вода заполняет трещины, пустоты в породе и под воздействием силы тяжести может перемещаться путем фильтрации. </a:t>
            </a:r>
          </a:p>
          <a:p>
            <a:pPr indent="360000" algn="just">
              <a:defRPr/>
            </a:pPr>
            <a:endParaRPr lang="ru-RU" sz="2200" dirty="0">
              <a:latin typeface="Times New Roman" panose="02020603050405020304" pitchFamily="18" charset="0"/>
              <a:cs typeface="Times New Roman" pitchFamily="18" charset="0"/>
            </a:endParaRPr>
          </a:p>
          <a:p>
            <a:pPr indent="360000" algn="just">
              <a:defRPr/>
            </a:pPr>
            <a:r>
              <a:rPr lang="ru-RU" sz="2200" dirty="0">
                <a:latin typeface="Times New Roman" panose="02020603050405020304" pitchFamily="18" charset="0"/>
                <a:cs typeface="Times New Roman" pitchFamily="18" charset="0"/>
              </a:rPr>
              <a:t>Если речь идет о геологической деятельности подземных вод, то прежде всего имеются в виду </a:t>
            </a:r>
            <a:r>
              <a:rPr lang="ru-RU" sz="220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itchFamily="18" charset="0"/>
              </a:rPr>
              <a:t>гравитационные подвижные воды</a:t>
            </a:r>
            <a:r>
              <a:rPr lang="ru-RU" sz="2200" dirty="0">
                <a:latin typeface="Times New Roman" panose="02020603050405020304" pitchFamily="18" charset="0"/>
                <a:cs typeface="Times New Roman" pitchFamily="18" charset="0"/>
              </a:rPr>
              <a:t>. </a:t>
            </a:r>
          </a:p>
          <a:p>
            <a:pPr indent="360000" algn="just">
              <a:defRPr/>
            </a:pPr>
            <a:endParaRPr lang="ru-RU" sz="2200" dirty="0">
              <a:latin typeface="Times New Roman" panose="02020603050405020304" pitchFamily="18" charset="0"/>
              <a:cs typeface="Times New Roman" pitchFamily="18" charset="0"/>
            </a:endParaRPr>
          </a:p>
          <a:p>
            <a:pPr indent="360000" algn="just">
              <a:defRPr/>
            </a:pPr>
            <a:r>
              <a:rPr lang="ru-RU" sz="2200" dirty="0">
                <a:latin typeface="Times New Roman" panose="02020603050405020304" pitchFamily="18" charset="0"/>
                <a:cs typeface="Times New Roman" pitchFamily="18" charset="0"/>
              </a:rPr>
              <a:t>Их режим зависит от водно-физических свойств горных пород – </a:t>
            </a:r>
            <a:r>
              <a:rPr lang="ru-RU" sz="220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itchFamily="18" charset="0"/>
              </a:rPr>
              <a:t>водопроницаемости   и   влагоемкости</a:t>
            </a:r>
            <a:r>
              <a:rPr lang="ru-RU" sz="2200" dirty="0">
                <a:latin typeface="Times New Roman" panose="02020603050405020304" pitchFamily="18" charset="0"/>
                <a:cs typeface="Times New Roman" pitchFamily="18" charset="0"/>
              </a:rPr>
              <a:t>.</a:t>
            </a:r>
            <a:endParaRPr lang="uk-UA" sz="2200" dirty="0">
              <a:latin typeface="Times New Roman" panose="02020603050405020304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062122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1"/>
          <p:cNvSpPr>
            <a:spLocks noChangeArrowheads="1"/>
          </p:cNvSpPr>
          <p:nvPr/>
        </p:nvSpPr>
        <p:spPr bwMode="auto">
          <a:xfrm>
            <a:off x="683568" y="235387"/>
            <a:ext cx="7992888" cy="61863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indent="360000" algn="just"/>
            <a:r>
              <a:rPr lang="ru-RU" sz="2200" i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Водопроницаемые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– галечники, пески, трещиноватые                 породы, песчаники, супеси. </a:t>
            </a:r>
          </a:p>
          <a:p>
            <a:pPr indent="360000" algn="just"/>
            <a:r>
              <a:rPr lang="ru-RU" sz="2200" i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Непроницаемые (водоупорные)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– глины,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нетрещиноватые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породы. При этом </a:t>
            </a:r>
            <a:r>
              <a:rPr lang="ru-RU" sz="2200" i="1" dirty="0">
                <a:latin typeface="Times New Roman" pitchFamily="18" charset="0"/>
                <a:cs typeface="Times New Roman" pitchFamily="18" charset="0"/>
              </a:rPr>
              <a:t>полностью непроницаемых пород не существует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indent="360000" algn="just"/>
            <a:endParaRPr lang="ru-RU" sz="2200" dirty="0">
              <a:latin typeface="Times New Roman" pitchFamily="18" charset="0"/>
              <a:cs typeface="Times New Roman" pitchFamily="18" charset="0"/>
            </a:endParaRPr>
          </a:p>
          <a:p>
            <a:pPr indent="360000" algn="just"/>
            <a:r>
              <a:rPr lang="ru-RU" sz="2200" i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Влагоемкость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– это способность пород вмещать и удерживать влагу. Самые влагоемкие – глины (от 400 до 700 л воды в 1 м</a:t>
            </a:r>
            <a:r>
              <a:rPr lang="ru-RU" sz="2200" baseline="30000" dirty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, у песка лишь около 80 л).</a:t>
            </a:r>
          </a:p>
          <a:p>
            <a:pPr indent="360000" algn="just"/>
            <a:endParaRPr lang="uk-UA" sz="2200" dirty="0">
              <a:latin typeface="Times New Roman" pitchFamily="18" charset="0"/>
              <a:cs typeface="Times New Roman" pitchFamily="18" charset="0"/>
            </a:endParaRPr>
          </a:p>
          <a:p>
            <a:pPr indent="360000" algn="just"/>
            <a:r>
              <a:rPr lang="ru-RU" sz="2200" i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Химический состав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и величина минерализации подземных вод очень разнообразны. В них может содержаться растворенных минеральных веществ до 50 г/л. Среди них преобладают ионы (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Cl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, SO</a:t>
            </a:r>
            <a:r>
              <a:rPr lang="ru-RU" sz="2200" baseline="-25000" dirty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, HCO</a:t>
            </a:r>
            <a:r>
              <a:rPr lang="ru-RU" sz="2200" baseline="-25000" dirty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, CO</a:t>
            </a:r>
            <a:r>
              <a:rPr lang="ru-RU" sz="2200" baseline="-25000" dirty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Na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, K,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Ca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Mg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) и газы (кислород, углекислый газ, водород, аммиак, азот, сероводород). Состав растворенных веществ определяет жесткость, соленость и агрессивность вод по отношению к породам и строительным материалам.</a:t>
            </a:r>
            <a:endParaRPr lang="uk-UA" sz="2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1"/>
          <p:cNvSpPr>
            <a:spLocks noChangeArrowheads="1"/>
          </p:cNvSpPr>
          <p:nvPr/>
        </p:nvSpPr>
        <p:spPr bwMode="auto">
          <a:xfrm>
            <a:off x="347480" y="429925"/>
            <a:ext cx="8568952" cy="58477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indent="360000" algn="just">
              <a:defRPr/>
            </a:pPr>
            <a:r>
              <a:rPr lang="ru-RU" sz="2200" spc="-100" dirty="0">
                <a:latin typeface="Times New Roman" pitchFamily="18" charset="0"/>
                <a:cs typeface="Times New Roman" pitchFamily="18" charset="0"/>
              </a:rPr>
              <a:t>Подземные воды находятся в движении, направленном из </a:t>
            </a:r>
            <a:r>
              <a:rPr lang="ru-RU" sz="2200" u="sng" spc="-100" dirty="0" smtClean="0">
                <a:latin typeface="Times New Roman" pitchFamily="18" charset="0"/>
                <a:cs typeface="Times New Roman" pitchFamily="18" charset="0"/>
              </a:rPr>
              <a:t>области их </a:t>
            </a:r>
            <a:r>
              <a:rPr lang="ru-RU" sz="2200" u="sng" spc="-100" dirty="0">
                <a:latin typeface="Times New Roman" pitchFamily="18" charset="0"/>
                <a:cs typeface="Times New Roman" pitchFamily="18" charset="0"/>
              </a:rPr>
              <a:t>питания</a:t>
            </a:r>
            <a:r>
              <a:rPr lang="ru-RU" sz="2200" spc="-100" dirty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2200" u="sng" spc="-100" dirty="0">
                <a:latin typeface="Times New Roman" pitchFamily="18" charset="0"/>
                <a:cs typeface="Times New Roman" pitchFamily="18" charset="0"/>
              </a:rPr>
              <a:t>область разгрузки (дренирования)</a:t>
            </a:r>
            <a:r>
              <a:rPr lang="ru-RU" sz="2200" spc="-100" dirty="0">
                <a:latin typeface="Times New Roman" pitchFamily="18" charset="0"/>
                <a:cs typeface="Times New Roman" pitchFamily="18" charset="0"/>
              </a:rPr>
              <a:t> – к речным долинам, оврагам, водоемам, где они выходят на поверхность в виде </a:t>
            </a:r>
            <a:r>
              <a:rPr lang="ru-RU" sz="2200" u="sng" spc="-100" dirty="0">
                <a:latin typeface="Times New Roman" pitchFamily="18" charset="0"/>
                <a:cs typeface="Times New Roman" pitchFamily="18" charset="0"/>
              </a:rPr>
              <a:t>источников (родников)</a:t>
            </a:r>
            <a:r>
              <a:rPr lang="ru-RU" sz="2200" spc="-100" dirty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indent="360000" algn="just">
              <a:defRPr/>
            </a:pPr>
            <a:endParaRPr lang="ru-RU" sz="2200" spc="-100" dirty="0">
              <a:latin typeface="Times New Roman" pitchFamily="18" charset="0"/>
              <a:cs typeface="Times New Roman" pitchFamily="18" charset="0"/>
            </a:endParaRPr>
          </a:p>
          <a:p>
            <a:pPr indent="360000" algn="just">
              <a:defRPr/>
            </a:pPr>
            <a:r>
              <a:rPr lang="ru-RU" sz="2200" spc="-100" dirty="0">
                <a:latin typeface="Times New Roman" pitchFamily="18" charset="0"/>
                <a:cs typeface="Times New Roman" pitchFamily="18" charset="0"/>
              </a:rPr>
              <a:t>По условиям залегания, питания и движения подземные воды подразделяются на:</a:t>
            </a:r>
            <a:endParaRPr lang="uk-UA" sz="2200" spc="-100" dirty="0">
              <a:latin typeface="Times New Roman" pitchFamily="18" charset="0"/>
              <a:cs typeface="Times New Roman" pitchFamily="18" charset="0"/>
            </a:endParaRPr>
          </a:p>
          <a:p>
            <a:pPr indent="360000" algn="just">
              <a:defRPr/>
            </a:pPr>
            <a:r>
              <a:rPr lang="ru-RU" sz="2200" spc="-100" dirty="0">
                <a:latin typeface="Times New Roman" pitchFamily="18" charset="0"/>
                <a:cs typeface="Times New Roman" pitchFamily="18" charset="0"/>
              </a:rPr>
              <a:t>–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i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почвенные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, находящиеся в почвенном слое;</a:t>
            </a:r>
          </a:p>
          <a:p>
            <a:pPr indent="360000" algn="just">
              <a:defRPr/>
            </a:pPr>
            <a:endParaRPr lang="uk-UA" sz="2200" dirty="0">
              <a:latin typeface="Times New Roman" pitchFamily="18" charset="0"/>
              <a:cs typeface="Times New Roman" pitchFamily="18" charset="0"/>
            </a:endParaRPr>
          </a:p>
          <a:p>
            <a:pPr indent="360000" algn="just">
              <a:defRPr/>
            </a:pPr>
            <a:r>
              <a:rPr lang="ru-RU" sz="2200" spc="-100" dirty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2200" i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верховодку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, залегающую на неглубоких местных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водоупорах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, располагающихся среди проницаемых пород;</a:t>
            </a:r>
          </a:p>
          <a:p>
            <a:pPr indent="360000" algn="just">
              <a:defRPr/>
            </a:pPr>
            <a:endParaRPr lang="uk-UA" sz="2200" dirty="0">
              <a:latin typeface="Times New Roman" pitchFamily="18" charset="0"/>
              <a:cs typeface="Times New Roman" pitchFamily="18" charset="0"/>
            </a:endParaRPr>
          </a:p>
          <a:p>
            <a:pPr indent="360000" algn="just">
              <a:defRPr/>
            </a:pPr>
            <a:r>
              <a:rPr lang="ru-RU" sz="2200" spc="-100" dirty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2200" i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грунтовые воды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, приуроченные к первому от поверхности водопроницаемому слою, залегающему на первом же водоупорном;</a:t>
            </a:r>
          </a:p>
          <a:p>
            <a:pPr indent="360000" algn="just">
              <a:defRPr/>
            </a:pPr>
            <a:endParaRPr lang="uk-UA" sz="2200" dirty="0">
              <a:latin typeface="Times New Roman" pitchFamily="18" charset="0"/>
              <a:cs typeface="Times New Roman" pitchFamily="18" charset="0"/>
            </a:endParaRPr>
          </a:p>
          <a:p>
            <a:pPr indent="360000" algn="just">
              <a:defRPr/>
            </a:pPr>
            <a:r>
              <a:rPr lang="ru-RU" sz="2200" spc="-100" dirty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2200" i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межпластовые воды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, отличающиеся от грунтовых наличием водоупорной и кровли и почвы, что исключает возможность их непосредственного атмосферного питания.</a:t>
            </a:r>
            <a:endParaRPr lang="uk-UA" sz="2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1"/>
          <p:cNvSpPr>
            <a:spLocks noChangeArrowheads="1"/>
          </p:cNvSpPr>
          <p:nvPr/>
        </p:nvSpPr>
        <p:spPr bwMode="auto">
          <a:xfrm>
            <a:off x="611560" y="505123"/>
            <a:ext cx="7992888" cy="58477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indent="360000" algn="just">
              <a:defRPr/>
            </a:pPr>
            <a:r>
              <a:rPr lang="ru-RU" sz="2200" spc="-100" dirty="0">
                <a:latin typeface="Times New Roman" pitchFamily="18" charset="0"/>
                <a:cs typeface="Times New Roman" pitchFamily="18" charset="0"/>
              </a:rPr>
              <a:t>Денудационная работа подземных вод</a:t>
            </a:r>
            <a:r>
              <a:rPr lang="ru-RU" sz="2200" i="1" spc="-1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200" spc="-100" dirty="0">
                <a:latin typeface="Times New Roman" pitchFamily="18" charset="0"/>
                <a:cs typeface="Times New Roman" pitchFamily="18" charset="0"/>
              </a:rPr>
              <a:t>Эта работа сводится               главным образом к химическому взаимодействию их с горными породами (растворению, гидратации, гидролизу, окислению, выщелачиванию) и частично к механическому вымыванию частиц породы силами движущейся воды (</a:t>
            </a:r>
            <a:r>
              <a:rPr lang="ru-RU" sz="2200" u="sng" spc="-100" dirty="0">
                <a:latin typeface="Times New Roman" pitchFamily="18" charset="0"/>
                <a:cs typeface="Times New Roman" pitchFamily="18" charset="0"/>
              </a:rPr>
              <a:t>суффозионные    процессы</a:t>
            </a:r>
            <a:r>
              <a:rPr lang="ru-RU" sz="2200" spc="-100" dirty="0">
                <a:latin typeface="Times New Roman" pitchFamily="18" charset="0"/>
                <a:cs typeface="Times New Roman" pitchFamily="18" charset="0"/>
              </a:rPr>
              <a:t>). </a:t>
            </a:r>
          </a:p>
          <a:p>
            <a:pPr indent="360000" algn="just">
              <a:defRPr/>
            </a:pPr>
            <a:endParaRPr lang="ru-RU" sz="2200" spc="-100" dirty="0">
              <a:latin typeface="Times New Roman" pitchFamily="18" charset="0"/>
              <a:cs typeface="Times New Roman" pitchFamily="18" charset="0"/>
            </a:endParaRPr>
          </a:p>
          <a:p>
            <a:pPr indent="360000" algn="just">
              <a:defRPr/>
            </a:pP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Химическое разложение горных пород под воздействием подземных и просачивающихся поверхностных вод с образованием пустот в породах называется </a:t>
            </a:r>
            <a:r>
              <a:rPr lang="ru-RU" sz="2200" i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процессом </a:t>
            </a:r>
            <a:r>
              <a:rPr lang="ru-RU" sz="2200" i="1" dirty="0" err="1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карстообразования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indent="360000" algn="just">
              <a:defRPr/>
            </a:pPr>
            <a:endParaRPr lang="ru-RU" sz="2200" dirty="0">
              <a:latin typeface="Times New Roman" pitchFamily="18" charset="0"/>
              <a:cs typeface="Times New Roman" pitchFamily="18" charset="0"/>
            </a:endParaRPr>
          </a:p>
          <a:p>
            <a:pPr indent="360000" algn="just">
              <a:defRPr/>
            </a:pP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В горных породах образуются пустоты разных размеров и форм – карстовые полости (карст). </a:t>
            </a:r>
          </a:p>
          <a:p>
            <a:pPr indent="360000" algn="just">
              <a:defRPr/>
            </a:pPr>
            <a:endParaRPr lang="en-US" sz="2200" dirty="0">
              <a:latin typeface="Times New Roman" pitchFamily="18" charset="0"/>
              <a:cs typeface="Times New Roman" pitchFamily="18" charset="0"/>
            </a:endParaRPr>
          </a:p>
          <a:p>
            <a:pPr indent="360000" algn="just">
              <a:defRPr/>
            </a:pP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Различают так называемый поверхностный карст –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карры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, воронки,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поноры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полья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и подземный (закрытый) в виде пещер, шахт, пропастей.</a:t>
            </a:r>
            <a:endParaRPr lang="uk-UA" sz="2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1"/>
          <p:cNvSpPr>
            <a:spLocks noChangeArrowheads="1"/>
          </p:cNvSpPr>
          <p:nvPr/>
        </p:nvSpPr>
        <p:spPr bwMode="auto">
          <a:xfrm>
            <a:off x="467544" y="674400"/>
            <a:ext cx="8208912" cy="550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indent="360000" algn="just"/>
            <a:r>
              <a:rPr lang="ru-RU" sz="2200" dirty="0">
                <a:latin typeface="Times New Roman" panose="02020603050405020304" pitchFamily="18" charset="0"/>
                <a:cs typeface="Times New Roman" pitchFamily="18" charset="0"/>
              </a:rPr>
              <a:t>Аккумулятивная работа подземных вод выражается в            </a:t>
            </a:r>
            <a:r>
              <a:rPr lang="ru-RU" sz="2200" u="sng" dirty="0">
                <a:latin typeface="Times New Roman" panose="02020603050405020304" pitchFamily="18" charset="0"/>
                <a:cs typeface="Times New Roman" pitchFamily="18" charset="0"/>
              </a:rPr>
              <a:t>отложении растворенных</a:t>
            </a:r>
            <a:r>
              <a:rPr lang="ru-RU" sz="2200" dirty="0">
                <a:latin typeface="Times New Roman" panose="02020603050405020304" pitchFamily="18" charset="0"/>
                <a:cs typeface="Times New Roman" pitchFamily="18" charset="0"/>
              </a:rPr>
              <a:t> в них </a:t>
            </a:r>
            <a:r>
              <a:rPr lang="ru-RU" sz="2200" u="sng" dirty="0">
                <a:latin typeface="Times New Roman" panose="02020603050405020304" pitchFamily="18" charset="0"/>
                <a:cs typeface="Times New Roman" pitchFamily="18" charset="0"/>
              </a:rPr>
              <a:t>химических и</a:t>
            </a:r>
            <a:r>
              <a:rPr lang="ru-RU" sz="2200" dirty="0">
                <a:latin typeface="Times New Roman" panose="02020603050405020304" pitchFamily="18" charset="0"/>
                <a:cs typeface="Times New Roman" pitchFamily="18" charset="0"/>
              </a:rPr>
              <a:t> </a:t>
            </a:r>
            <a:r>
              <a:rPr lang="ru-RU" sz="2200" u="sng" dirty="0">
                <a:latin typeface="Times New Roman" panose="02020603050405020304" pitchFamily="18" charset="0"/>
                <a:cs typeface="Times New Roman" pitchFamily="18" charset="0"/>
              </a:rPr>
              <a:t>глинистых </a:t>
            </a:r>
            <a:r>
              <a:rPr lang="ru-RU" sz="2200" dirty="0">
                <a:latin typeface="Times New Roman" panose="02020603050405020304" pitchFamily="18" charset="0"/>
                <a:cs typeface="Times New Roman" pitchFamily="18" charset="0"/>
              </a:rPr>
              <a:t>           </a:t>
            </a:r>
            <a:r>
              <a:rPr lang="ru-RU" sz="2200" u="sng" dirty="0">
                <a:latin typeface="Times New Roman" panose="02020603050405020304" pitchFamily="18" charset="0"/>
                <a:cs typeface="Times New Roman" pitchFamily="18" charset="0"/>
              </a:rPr>
              <a:t>осадков</a:t>
            </a:r>
            <a:r>
              <a:rPr lang="ru-RU" sz="2200" dirty="0">
                <a:latin typeface="Times New Roman" panose="02020603050405020304" pitchFamily="18" charset="0"/>
                <a:cs typeface="Times New Roman" pitchFamily="18" charset="0"/>
              </a:rPr>
              <a:t> в </a:t>
            </a:r>
            <a:r>
              <a:rPr lang="ru-RU" sz="2200" u="sng" dirty="0">
                <a:latin typeface="Times New Roman" panose="02020603050405020304" pitchFamily="18" charset="0"/>
                <a:cs typeface="Times New Roman" pitchFamily="18" charset="0"/>
              </a:rPr>
              <a:t>пустотах,</a:t>
            </a:r>
            <a:r>
              <a:rPr lang="ru-RU" sz="2200" dirty="0">
                <a:latin typeface="Times New Roman" panose="02020603050405020304" pitchFamily="18" charset="0"/>
                <a:cs typeface="Times New Roman" pitchFamily="18" charset="0"/>
              </a:rPr>
              <a:t> </a:t>
            </a:r>
            <a:r>
              <a:rPr lang="ru-RU" sz="2200" u="sng" dirty="0">
                <a:latin typeface="Times New Roman" panose="02020603050405020304" pitchFamily="18" charset="0"/>
                <a:cs typeface="Times New Roman" pitchFamily="18" charset="0"/>
              </a:rPr>
              <a:t>трещинах,</a:t>
            </a:r>
            <a:r>
              <a:rPr lang="ru-RU" sz="2200" dirty="0">
                <a:latin typeface="Times New Roman" panose="02020603050405020304" pitchFamily="18" charset="0"/>
                <a:cs typeface="Times New Roman" pitchFamily="18" charset="0"/>
              </a:rPr>
              <a:t> </a:t>
            </a:r>
            <a:r>
              <a:rPr lang="ru-RU" sz="2200" u="sng" dirty="0">
                <a:latin typeface="Times New Roman" panose="02020603050405020304" pitchFamily="18" charset="0"/>
                <a:cs typeface="Times New Roman" pitchFamily="18" charset="0"/>
              </a:rPr>
              <a:t>порах</a:t>
            </a:r>
            <a:r>
              <a:rPr lang="ru-RU" sz="2200" dirty="0">
                <a:latin typeface="Times New Roman" panose="02020603050405020304" pitchFamily="18" charset="0"/>
                <a:cs typeface="Times New Roman" pitchFamily="18" charset="0"/>
              </a:rPr>
              <a:t> </a:t>
            </a:r>
            <a:r>
              <a:rPr lang="ru-RU" sz="2200" u="sng" dirty="0">
                <a:latin typeface="Times New Roman" panose="02020603050405020304" pitchFamily="18" charset="0"/>
                <a:cs typeface="Times New Roman" pitchFamily="18" charset="0"/>
              </a:rPr>
              <a:t>пород</a:t>
            </a:r>
            <a:r>
              <a:rPr lang="ru-RU" sz="2200" dirty="0">
                <a:latin typeface="Times New Roman" panose="02020603050405020304" pitchFamily="18" charset="0"/>
                <a:cs typeface="Times New Roman" pitchFamily="18" charset="0"/>
              </a:rPr>
              <a:t>, через которые воды фильтруются, а также </a:t>
            </a:r>
            <a:r>
              <a:rPr lang="ru-RU" sz="2200" u="sng" dirty="0">
                <a:latin typeface="Times New Roman" panose="02020603050405020304" pitchFamily="18" charset="0"/>
                <a:cs typeface="Times New Roman" pitchFamily="18" charset="0"/>
              </a:rPr>
              <a:t>в местах дренажа</a:t>
            </a:r>
            <a:r>
              <a:rPr lang="ru-RU" sz="2200" dirty="0">
                <a:latin typeface="Times New Roman" panose="02020603050405020304" pitchFamily="18" charset="0"/>
                <a:cs typeface="Times New Roman" pitchFamily="18" charset="0"/>
              </a:rPr>
              <a:t>.</a:t>
            </a:r>
          </a:p>
          <a:p>
            <a:pPr indent="360000" algn="just"/>
            <a:r>
              <a:rPr lang="ru-RU" sz="2200" dirty="0">
                <a:latin typeface="Times New Roman" panose="02020603050405020304" pitchFamily="18" charset="0"/>
                <a:cs typeface="Times New Roman" pitchFamily="18" charset="0"/>
              </a:rPr>
              <a:t> </a:t>
            </a:r>
          </a:p>
          <a:p>
            <a:pPr indent="360000" algn="just"/>
            <a:r>
              <a:rPr lang="ru-RU" sz="2200" dirty="0">
                <a:latin typeface="Times New Roman" panose="02020603050405020304" pitchFamily="18" charset="0"/>
                <a:cs typeface="Times New Roman" pitchFamily="18" charset="0"/>
              </a:rPr>
              <a:t>Такими веществами чаще всего являются карбонаты (СаСО</a:t>
            </a:r>
            <a:r>
              <a:rPr lang="ru-RU" sz="2200" baseline="-25000" dirty="0">
                <a:latin typeface="Times New Roman" panose="02020603050405020304" pitchFamily="18" charset="0"/>
                <a:cs typeface="Times New Roman" pitchFamily="18" charset="0"/>
              </a:rPr>
              <a:t>3</a:t>
            </a:r>
            <a:r>
              <a:rPr lang="ru-RU" sz="2200" dirty="0">
                <a:latin typeface="Times New Roman" panose="02020603050405020304" pitchFamily="18" charset="0"/>
                <a:cs typeface="Times New Roman" pitchFamily="18" charset="0"/>
              </a:rPr>
              <a:t>), кремнистые (SiO</a:t>
            </a:r>
            <a:r>
              <a:rPr lang="ru-RU" sz="2200" baseline="-25000" dirty="0">
                <a:latin typeface="Times New Roman" panose="02020603050405020304" pitchFamily="18" charset="0"/>
                <a:cs typeface="Times New Roman" pitchFamily="18" charset="0"/>
              </a:rPr>
              <a:t>2</a:t>
            </a:r>
            <a:r>
              <a:rPr lang="ru-RU" sz="2200" dirty="0">
                <a:latin typeface="Times New Roman" panose="02020603050405020304" pitchFamily="18" charset="0"/>
                <a:cs typeface="Times New Roman" pitchFamily="18" charset="0"/>
              </a:rPr>
              <a:t>·nH</a:t>
            </a:r>
            <a:r>
              <a:rPr lang="ru-RU" sz="2200" baseline="-25000" dirty="0">
                <a:latin typeface="Times New Roman" panose="02020603050405020304" pitchFamily="18" charset="0"/>
                <a:cs typeface="Times New Roman" pitchFamily="18" charset="0"/>
              </a:rPr>
              <a:t>2</a:t>
            </a:r>
            <a:r>
              <a:rPr lang="ru-RU" sz="2200" dirty="0">
                <a:latin typeface="Times New Roman" panose="02020603050405020304" pitchFamily="18" charset="0"/>
                <a:cs typeface="Times New Roman" pitchFamily="18" charset="0"/>
              </a:rPr>
              <a:t>O), железистые (Fe</a:t>
            </a:r>
            <a:r>
              <a:rPr lang="ru-RU" sz="2200" baseline="-25000" dirty="0">
                <a:latin typeface="Times New Roman" panose="02020603050405020304" pitchFamily="18" charset="0"/>
                <a:cs typeface="Times New Roman" pitchFamily="18" charset="0"/>
              </a:rPr>
              <a:t>2</a:t>
            </a:r>
            <a:r>
              <a:rPr lang="ru-RU" sz="2200" dirty="0">
                <a:latin typeface="Times New Roman" panose="02020603050405020304" pitchFamily="18" charset="0"/>
                <a:cs typeface="Times New Roman" pitchFamily="18" charset="0"/>
              </a:rPr>
              <a:t>O</a:t>
            </a:r>
            <a:r>
              <a:rPr lang="ru-RU" sz="2200" baseline="-25000" dirty="0">
                <a:latin typeface="Times New Roman" panose="02020603050405020304" pitchFamily="18" charset="0"/>
                <a:cs typeface="Times New Roman" pitchFamily="18" charset="0"/>
              </a:rPr>
              <a:t>3</a:t>
            </a:r>
            <a:r>
              <a:rPr lang="ru-RU" sz="2200" dirty="0">
                <a:latin typeface="Times New Roman" panose="02020603050405020304" pitchFamily="18" charset="0"/>
                <a:cs typeface="Times New Roman" pitchFamily="18" charset="0"/>
              </a:rPr>
              <a:t>·nH</a:t>
            </a:r>
            <a:r>
              <a:rPr lang="ru-RU" sz="2200" baseline="-25000" dirty="0">
                <a:latin typeface="Times New Roman" panose="02020603050405020304" pitchFamily="18" charset="0"/>
                <a:cs typeface="Times New Roman" pitchFamily="18" charset="0"/>
              </a:rPr>
              <a:t>2</a:t>
            </a:r>
            <a:r>
              <a:rPr lang="ru-RU" sz="2200" dirty="0">
                <a:latin typeface="Times New Roman" panose="02020603050405020304" pitchFamily="18" charset="0"/>
                <a:cs typeface="Times New Roman" pitchFamily="18" charset="0"/>
              </a:rPr>
              <a:t>O) и некоторые другие соединения. </a:t>
            </a:r>
          </a:p>
          <a:p>
            <a:pPr indent="360000" algn="just"/>
            <a:endParaRPr lang="ru-RU" sz="2200" dirty="0">
              <a:latin typeface="Times New Roman" panose="02020603050405020304" pitchFamily="18" charset="0"/>
              <a:cs typeface="Times New Roman" pitchFamily="18" charset="0"/>
            </a:endParaRPr>
          </a:p>
          <a:p>
            <a:pPr indent="360000" algn="just"/>
            <a:r>
              <a:rPr lang="ru-RU" sz="2200" dirty="0">
                <a:latin typeface="Times New Roman" panose="02020603050405020304" pitchFamily="18" charset="0"/>
                <a:cs typeface="Times New Roman" pitchFamily="18" charset="0"/>
              </a:rPr>
              <a:t>В крупных карстовых полостях химические осадки образуют натечные формы – </a:t>
            </a:r>
            <a:r>
              <a:rPr lang="ru-RU" sz="220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itchFamily="18" charset="0"/>
              </a:rPr>
              <a:t>пленки, корочки, сосульки (сталактиты   и  сталагмиты).</a:t>
            </a:r>
          </a:p>
          <a:p>
            <a:pPr indent="360000" algn="just"/>
            <a:endParaRPr lang="ru-RU" sz="2200" dirty="0">
              <a:latin typeface="Times New Roman" panose="02020603050405020304" pitchFamily="18" charset="0"/>
              <a:cs typeface="Times New Roman" pitchFamily="18" charset="0"/>
            </a:endParaRPr>
          </a:p>
          <a:p>
            <a:pPr indent="360000" algn="just"/>
            <a:r>
              <a:rPr lang="ru-RU" sz="2200" dirty="0">
                <a:latin typeface="Times New Roman" panose="02020603050405020304" pitchFamily="18" charset="0"/>
                <a:cs typeface="Times New Roman" pitchFamily="18" charset="0"/>
              </a:rPr>
              <a:t>В местах выхода подземных вод на поверхность отлагается </a:t>
            </a:r>
            <a:r>
              <a:rPr lang="ru-RU" sz="220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itchFamily="18" charset="0"/>
              </a:rPr>
              <a:t>известковый туф</a:t>
            </a:r>
            <a:r>
              <a:rPr lang="ru-RU" sz="2200" dirty="0">
                <a:latin typeface="Times New Roman" panose="02020603050405020304" pitchFamily="18" charset="0"/>
                <a:cs typeface="Times New Roman" pitchFamily="18" charset="0"/>
              </a:rPr>
              <a:t> – пористая светлая, легкая порода, используемая как строительный материал. </a:t>
            </a:r>
            <a:endParaRPr lang="uk-UA" sz="2200" dirty="0">
              <a:latin typeface="Times New Roman" panose="02020603050405020304" pitchFamily="18" charset="0"/>
              <a:cs typeface="Times New Roman" pitchFamily="18" charset="0"/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1"/>
          <p:cNvSpPr>
            <a:spLocks noChangeArrowheads="1"/>
          </p:cNvSpPr>
          <p:nvPr/>
        </p:nvSpPr>
        <p:spPr bwMode="auto">
          <a:xfrm>
            <a:off x="611560" y="505122"/>
            <a:ext cx="8064896" cy="58477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indent="360000" algn="just"/>
            <a:r>
              <a:rPr lang="ru-RU" sz="2200" i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Подземные воды – основной источник образования шахтных вод.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indent="360000" algn="just"/>
            <a:endParaRPr lang="ru-RU" sz="2200" dirty="0">
              <a:latin typeface="Times New Roman" pitchFamily="18" charset="0"/>
              <a:cs typeface="Times New Roman" pitchFamily="18" charset="0"/>
            </a:endParaRPr>
          </a:p>
          <a:p>
            <a:pPr indent="360000" algn="just"/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Попадая в выработки, они обводняют их и усложняют ведение горных работ. Шахтные воды необходимо откачивать на поверхность, что требует затрат энергии и других ресурсов. </a:t>
            </a:r>
          </a:p>
          <a:p>
            <a:pPr indent="360000" algn="just"/>
            <a:endParaRPr lang="ru-RU" sz="2200" dirty="0">
              <a:latin typeface="Times New Roman" pitchFamily="18" charset="0"/>
              <a:cs typeface="Times New Roman" pitchFamily="18" charset="0"/>
            </a:endParaRPr>
          </a:p>
          <a:p>
            <a:pPr indent="360000" algn="just"/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От контакта с такими водами быстро выходит из строя различное шахтное оборудование и крепление горных выработок.</a:t>
            </a:r>
          </a:p>
          <a:p>
            <a:pPr indent="360000" algn="just"/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Следует также иметь в виду, что плохо организованный сток шахтных вод способствует просачиванию их на глубину, что может вызвать образование карстовых полостей и их обрушение с аварийными последствиями. </a:t>
            </a:r>
          </a:p>
          <a:p>
            <a:pPr indent="360000" algn="just"/>
            <a:endParaRPr lang="ru-RU" sz="2200" dirty="0">
              <a:latin typeface="Times New Roman" pitchFamily="18" charset="0"/>
              <a:cs typeface="Times New Roman" pitchFamily="18" charset="0"/>
            </a:endParaRPr>
          </a:p>
          <a:p>
            <a:pPr indent="360000" algn="just"/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Негативная роль подземных вод проявляется также при формировании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водногравитационных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явлений –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оплывин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и оползней на склонах.</a:t>
            </a:r>
            <a:endParaRPr lang="uk-UA" sz="2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83568" y="620688"/>
            <a:ext cx="7848872" cy="58477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60000" algn="just"/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Лед может быть </a:t>
            </a:r>
            <a:r>
              <a:rPr lang="ru-RU" sz="2200" i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озерным, морским, речным, грунтовым, атмосферным. </a:t>
            </a:r>
            <a:endParaRPr lang="en-US" sz="2200" i="1" dirty="0">
              <a:solidFill>
                <a:srgbClr val="00B0F0"/>
              </a:solidFill>
              <a:latin typeface="Times New Roman" pitchFamily="18" charset="0"/>
              <a:cs typeface="Times New Roman" pitchFamily="18" charset="0"/>
            </a:endParaRPr>
          </a:p>
          <a:p>
            <a:pPr indent="360000" algn="just"/>
            <a:endParaRPr lang="ru-RU" sz="2200" dirty="0">
              <a:latin typeface="Times New Roman" pitchFamily="18" charset="0"/>
              <a:cs typeface="Times New Roman" pitchFamily="18" charset="0"/>
            </a:endParaRPr>
          </a:p>
          <a:p>
            <a:pPr indent="360000" algn="just"/>
            <a:r>
              <a:rPr lang="ru-RU" sz="2200" i="1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Озерный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ru-RU" sz="2200" i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морской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лед образуется в соответствующих водоемах, достигая различной толщины в зависимости от климатических условий. </a:t>
            </a:r>
            <a:endParaRPr lang="en-US" sz="2200" dirty="0">
              <a:latin typeface="Times New Roman" pitchFamily="18" charset="0"/>
              <a:cs typeface="Times New Roman" pitchFamily="18" charset="0"/>
            </a:endParaRPr>
          </a:p>
          <a:p>
            <a:pPr indent="360000" algn="just"/>
            <a:endParaRPr lang="ru-RU" sz="2200" dirty="0">
              <a:latin typeface="Times New Roman" pitchFamily="18" charset="0"/>
              <a:cs typeface="Times New Roman" pitchFamily="18" charset="0"/>
            </a:endParaRPr>
          </a:p>
          <a:p>
            <a:pPr indent="360000" algn="just"/>
            <a:r>
              <a:rPr lang="ru-RU" sz="2200" i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Речной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лед может оказывать истирающее воздействие на берега и дно реки во время ледохода. При сильных морозах толщина льда увеличивается и давление воды под ним настолько возрастает, что она может прорываться наружу и замерзать вдоль берегов. Так образуются речные наледи толщиной до нескольких метров. </a:t>
            </a:r>
            <a:endParaRPr lang="en-US" sz="2200" dirty="0">
              <a:latin typeface="Times New Roman" pitchFamily="18" charset="0"/>
              <a:cs typeface="Times New Roman" pitchFamily="18" charset="0"/>
            </a:endParaRPr>
          </a:p>
          <a:p>
            <a:pPr indent="360000" algn="just"/>
            <a:endParaRPr lang="ru-RU" sz="2200" dirty="0">
              <a:latin typeface="Times New Roman" pitchFamily="18" charset="0"/>
              <a:cs typeface="Times New Roman" pitchFamily="18" charset="0"/>
            </a:endParaRPr>
          </a:p>
          <a:p>
            <a:pPr indent="360000" algn="just"/>
            <a:r>
              <a:rPr lang="ru-RU" sz="2200" i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Грунтовый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лед образуется при замерзании воды находящейся в горных породах. Промерзание грунтов может быть сезонным и многолетним (вечным).</a:t>
            </a:r>
            <a:endParaRPr lang="uk-UA" sz="22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21258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1"/>
          <p:cNvSpPr>
            <a:spLocks noChangeArrowheads="1"/>
          </p:cNvSpPr>
          <p:nvPr/>
        </p:nvSpPr>
        <p:spPr bwMode="auto">
          <a:xfrm>
            <a:off x="539552" y="692865"/>
            <a:ext cx="7992888" cy="51706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indent="360000" algn="just"/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Трещинная 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и поровая вода в грунтах при переходе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в           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состояние льда расширяется и оказывает на них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давление 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2200" i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пучение грунтов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. </a:t>
            </a:r>
            <a:endParaRPr lang="en-US" sz="2200" dirty="0">
              <a:latin typeface="Times New Roman" pitchFamily="18" charset="0"/>
              <a:cs typeface="Times New Roman" pitchFamily="18" charset="0"/>
            </a:endParaRPr>
          </a:p>
          <a:p>
            <a:pPr indent="360000" algn="just"/>
            <a:endParaRPr lang="ru-RU" sz="2200" dirty="0">
              <a:latin typeface="Times New Roman" pitchFamily="18" charset="0"/>
              <a:cs typeface="Times New Roman" pitchFamily="18" charset="0"/>
            </a:endParaRPr>
          </a:p>
          <a:p>
            <a:pPr indent="360000" algn="just"/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Глинистые грунты, обладающие высокой влажностью, при оттаивании разжижаются и обретают текучесть на склонах – возникает </a:t>
            </a:r>
            <a:r>
              <a:rPr lang="ru-RU" sz="2200" i="1" dirty="0" err="1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солифлюкция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, то есть течение грунтов при оттаивании. </a:t>
            </a:r>
            <a:endParaRPr lang="en-US" sz="2200" dirty="0">
              <a:latin typeface="Times New Roman" pitchFamily="18" charset="0"/>
              <a:cs typeface="Times New Roman" pitchFamily="18" charset="0"/>
            </a:endParaRPr>
          </a:p>
          <a:p>
            <a:pPr indent="360000" algn="just"/>
            <a:endParaRPr lang="ru-RU" sz="2200" dirty="0">
              <a:latin typeface="Times New Roman" pitchFamily="18" charset="0"/>
              <a:cs typeface="Times New Roman" pitchFamily="18" charset="0"/>
            </a:endParaRPr>
          </a:p>
          <a:p>
            <a:pPr indent="360000" algn="just"/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Многолетнее промерзание грунтов возникает в тех районах, где среднегодовая температура ниже 0°С. Важную роль в геологических процессах играют подземные 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воды. </a:t>
            </a:r>
            <a:endParaRPr 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60000" algn="just"/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60000" algn="just"/>
            <a:r>
              <a:rPr lang="ru-RU" sz="2200" i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Для районов развития многолетней мерзлоты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характерны специфические геологические явления – </a:t>
            </a:r>
            <a:r>
              <a:rPr lang="ru-RU" sz="2200" i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морозное расклинивание, наледи, ледяные бугры, термокарст.</a:t>
            </a:r>
            <a:endParaRPr lang="uk-UA" sz="2200" i="1" dirty="0">
              <a:solidFill>
                <a:srgbClr val="00B0F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6416" y="476672"/>
            <a:ext cx="8171167" cy="4671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59" name="Rectangle 1"/>
          <p:cNvSpPr>
            <a:spLocks noChangeArrowheads="1"/>
          </p:cNvSpPr>
          <p:nvPr/>
        </p:nvSpPr>
        <p:spPr bwMode="auto">
          <a:xfrm>
            <a:off x="486416" y="5333229"/>
            <a:ext cx="8171167" cy="11079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indent="360000" algn="just"/>
            <a:r>
              <a:rPr lang="ru-RU" sz="2200" i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Пучение грунта</a:t>
            </a:r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под давлением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погребенных 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льдов. В центральной части формирующегося бугра пучения хорошо виден мощный ледяной клин голубоватого цвета.</a:t>
            </a:r>
            <a:endParaRPr lang="uk-UA" sz="2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0354" y="620688"/>
            <a:ext cx="8235590" cy="5284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3" name="Rectangle 1"/>
          <p:cNvSpPr>
            <a:spLocks noChangeArrowheads="1"/>
          </p:cNvSpPr>
          <p:nvPr/>
        </p:nvSpPr>
        <p:spPr bwMode="auto">
          <a:xfrm>
            <a:off x="460354" y="6076972"/>
            <a:ext cx="8892480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indent="457200" algn="just"/>
            <a:r>
              <a:rPr lang="ru-RU" sz="2200" i="1" dirty="0" err="1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Солифлюкция</a:t>
            </a:r>
            <a:r>
              <a:rPr lang="ru-RU" sz="2200" i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– текучесть на склонах глинистых грунтов</a:t>
            </a:r>
            <a:endParaRPr lang="uk-UA" sz="2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1"/>
          <p:cNvSpPr>
            <a:spLocks noChangeArrowheads="1"/>
          </p:cNvSpPr>
          <p:nvPr/>
        </p:nvSpPr>
        <p:spPr bwMode="auto">
          <a:xfrm>
            <a:off x="611560" y="208117"/>
            <a:ext cx="7920880" cy="6524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indent="360000" algn="just">
              <a:defRPr/>
            </a:pPr>
            <a:r>
              <a:rPr lang="ru-RU" sz="2200" i="1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Морозное </a:t>
            </a:r>
            <a:r>
              <a:rPr lang="ru-RU" sz="2200" i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расклинивание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происходит за счет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замерзания поверхностной 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воды в трещинах пород и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распирающего действия 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льда.</a:t>
            </a:r>
            <a:endParaRPr lang="en-US" sz="2200" dirty="0">
              <a:latin typeface="Times New Roman" pitchFamily="18" charset="0"/>
              <a:cs typeface="Times New Roman" pitchFamily="18" charset="0"/>
            </a:endParaRPr>
          </a:p>
          <a:p>
            <a:pPr indent="360000" algn="just">
              <a:defRPr/>
            </a:pPr>
            <a:endParaRPr lang="ru-RU" sz="2200" dirty="0">
              <a:latin typeface="Times New Roman" pitchFamily="18" charset="0"/>
              <a:cs typeface="Times New Roman" pitchFamily="18" charset="0"/>
            </a:endParaRPr>
          </a:p>
          <a:p>
            <a:pPr indent="360000" algn="just">
              <a:defRPr/>
            </a:pPr>
            <a:r>
              <a:rPr lang="ru-RU" sz="2200" i="1" spc="-120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Наледи</a:t>
            </a:r>
            <a:r>
              <a:rPr lang="ru-RU" sz="2200" spc="-12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образуются в начале зимы, когда замерзает только верхняя часть деятельного слоя. В этих условиях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надмерзлотные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воды, расположенные в незамерзшей части этого слоя, оказываются зажатыми между водонепроницаемыми слоями снизу и сверху. </a:t>
            </a:r>
            <a:endParaRPr lang="en-US" sz="2200" dirty="0">
              <a:latin typeface="Times New Roman" pitchFamily="18" charset="0"/>
              <a:cs typeface="Times New Roman" pitchFamily="18" charset="0"/>
            </a:endParaRPr>
          </a:p>
          <a:p>
            <a:pPr indent="360000" algn="just">
              <a:defRPr/>
            </a:pPr>
            <a:endParaRPr lang="ru-RU" sz="2200" dirty="0">
              <a:latin typeface="Times New Roman" pitchFamily="18" charset="0"/>
              <a:cs typeface="Times New Roman" pitchFamily="18" charset="0"/>
            </a:endParaRPr>
          </a:p>
          <a:p>
            <a:pPr indent="360000" algn="just">
              <a:defRPr/>
            </a:pPr>
            <a:r>
              <a:rPr lang="ru-RU" sz="2200" i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Ледяные бугры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– поднятия грунтов, достигающие в диаметре 100 м и высоты до 20-40 м, образующиеся в результате замерзания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надмерзлотных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вод не нашедших выхода на поверхность.</a:t>
            </a:r>
            <a:endParaRPr lang="en-US" sz="2200" dirty="0">
              <a:latin typeface="Times New Roman" pitchFamily="18" charset="0"/>
              <a:cs typeface="Times New Roman" pitchFamily="18" charset="0"/>
            </a:endParaRPr>
          </a:p>
          <a:p>
            <a:pPr indent="360000" algn="just">
              <a:defRPr/>
            </a:pPr>
            <a:endParaRPr lang="uk-UA" sz="2200" dirty="0">
              <a:latin typeface="Times New Roman" pitchFamily="18" charset="0"/>
              <a:cs typeface="Times New Roman" pitchFamily="18" charset="0"/>
            </a:endParaRPr>
          </a:p>
          <a:p>
            <a:pPr indent="360000" algn="just">
              <a:defRPr/>
            </a:pPr>
            <a:r>
              <a:rPr lang="ru-RU" sz="2200" i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Термокарст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образуется летом на месте ледяных бугров в результате таяния находящегося в них льда. В образовавшуюся пустоту проваливаются слагающие бугор грунты и возникает воронка, частично заполненная водой.</a:t>
            </a:r>
            <a:endParaRPr lang="uk-UA" sz="2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Рисунок 1" descr="Образование наледей ледяных бугоров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5649" y="334784"/>
            <a:ext cx="8052702" cy="46063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1" name="Rectangle 1"/>
          <p:cNvSpPr>
            <a:spLocks noChangeArrowheads="1"/>
          </p:cNvSpPr>
          <p:nvPr/>
        </p:nvSpPr>
        <p:spPr bwMode="auto">
          <a:xfrm>
            <a:off x="545649" y="5301208"/>
            <a:ext cx="8052702" cy="11079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indent="360000" algn="just"/>
            <a:r>
              <a:rPr lang="ru-RU" sz="2200" i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Схема образования наледи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при прорыве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надмерзлотной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воды на поверхность (1 – верхний грунтовый слой, 2 – уровень вечной мерзлоты)</a:t>
            </a:r>
            <a:endParaRPr lang="uk-UA" sz="2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9039" y="427616"/>
            <a:ext cx="8392301" cy="4755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55" name="Rectangle 1"/>
          <p:cNvSpPr>
            <a:spLocks noChangeArrowheads="1"/>
          </p:cNvSpPr>
          <p:nvPr/>
        </p:nvSpPr>
        <p:spPr bwMode="auto">
          <a:xfrm>
            <a:off x="379038" y="5515878"/>
            <a:ext cx="8297417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indent="360000" algn="just"/>
            <a:r>
              <a:rPr lang="ru-RU" sz="2200" i="1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Наледи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. Прорыв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надмерзлотной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воды на поверхность приводит к образованию ледяных покровов.</a:t>
            </a:r>
            <a:endParaRPr lang="uk-UA" sz="2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332656"/>
            <a:ext cx="8276693" cy="4345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467544" y="5085184"/>
            <a:ext cx="8276693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>
              <a:defRPr/>
            </a:pPr>
            <a:r>
              <a:rPr lang="ru-RU" sz="220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itchFamily="18" charset="0"/>
              </a:rPr>
              <a:t>Ледяные бугры</a:t>
            </a:r>
            <a:r>
              <a:rPr lang="ru-RU" sz="2200" spc="-100" dirty="0">
                <a:latin typeface="Times New Roman" panose="02020603050405020304" pitchFamily="18" charset="0"/>
                <a:cs typeface="Times New Roman" pitchFamily="18" charset="0"/>
              </a:rPr>
              <a:t> образуются в результате увеличения объема подземной воды при замерзании в областях развития многолетнемерзлых горных пород. Распространены такие бугры в Центральной Якутии, в Канаде и на Аляске.</a:t>
            </a:r>
            <a:endParaRPr lang="uk-UA" sz="2200" spc="-100" dirty="0">
              <a:latin typeface="Times New Roman" panose="02020603050405020304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/>
          <p:cNvPicPr>
            <a:picLocks noChangeArrowheads="1" noChangeAspect="1"/>
          </p:cNvPicPr>
          <p:nvPr/>
        </p:nvPicPr>
        <p:blipFill rotWithShape="1">
          <a:blip cstate="print" r:embed="rId3"/>
          <a:srcRect b="23"/>
          <a:stretch/>
        </p:blipFill>
        <p:spPr bwMode="auto">
          <a:xfrm>
            <a:off x="371314" y="2276872"/>
            <a:ext cx="8401372" cy="4083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603" name="Rectangle 1"/>
          <p:cNvSpPr>
            <a:spLocks noChangeArrowheads="1"/>
          </p:cNvSpPr>
          <p:nvPr/>
        </p:nvSpPr>
        <p:spPr bwMode="auto">
          <a:xfrm>
            <a:off x="375845" y="332656"/>
            <a:ext cx="8401372" cy="17851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 wrap="square">
            <a:spAutoFit/>
          </a:bodyPr>
          <a:lstStyle/>
          <a:p>
            <a:pPr algn="just" indent="457200"/>
            <a:r>
              <a:rPr dirty="0" i="1" lang="ru-RU" sz="2200">
                <a:solidFill>
                  <a:srgbClr val="00B0F0"/>
                </a:solidFill>
                <a:latin charset="0" pitchFamily="18" typeface="Times New Roman"/>
                <a:cs charset="0" pitchFamily="18" typeface="Times New Roman"/>
              </a:rPr>
              <a:t>Атмосферный лед</a:t>
            </a:r>
            <a:r>
              <a:rPr dirty="0" lang="ru-RU" sz="2200">
                <a:latin charset="0" pitchFamily="18" typeface="Times New Roman"/>
                <a:cs charset="0" pitchFamily="18" typeface="Times New Roman"/>
              </a:rPr>
              <a:t> образуется в атмосфере при замерзании водяных паров и в виде снега покрывает земную поверхность. В районах со среднегодовой температурой близкой к 0°С снег полностью не растаивает, накапливается и образует массу так называемых </a:t>
            </a:r>
            <a:r>
              <a:rPr dirty="0" lang="en-US" sz="2200">
                <a:latin charset="0" pitchFamily="18" typeface="Times New Roman"/>
                <a:cs charset="0" pitchFamily="18" typeface="Times New Roman"/>
              </a:rPr>
              <a:t>  </a:t>
            </a:r>
            <a:r>
              <a:rPr dirty="0" i="1" lang="ru-RU" sz="2200">
                <a:solidFill>
                  <a:srgbClr val="00B0F0"/>
                </a:solidFill>
                <a:latin charset="0" pitchFamily="18" typeface="Times New Roman"/>
                <a:cs charset="0" pitchFamily="18" typeface="Times New Roman"/>
              </a:rPr>
              <a:t>вечных </a:t>
            </a:r>
            <a:r>
              <a:rPr dirty="0" i="1" lang="en-US" sz="2200">
                <a:solidFill>
                  <a:srgbClr val="00B0F0"/>
                </a:solidFill>
                <a:latin charset="0" pitchFamily="18" typeface="Times New Roman"/>
                <a:cs charset="0" pitchFamily="18" typeface="Times New Roman"/>
              </a:rPr>
              <a:t>   </a:t>
            </a:r>
            <a:r>
              <a:rPr dirty="0" i="1" lang="ru-RU" sz="2200">
                <a:solidFill>
                  <a:srgbClr val="00B0F0"/>
                </a:solidFill>
                <a:latin charset="0" pitchFamily="18" typeface="Times New Roman"/>
                <a:cs charset="0" pitchFamily="18" typeface="Times New Roman"/>
              </a:rPr>
              <a:t>снегов</a:t>
            </a:r>
            <a:r>
              <a:rPr dirty="0" lang="ru-RU" sz="2200">
                <a:latin charset="0" pitchFamily="18" typeface="Times New Roman"/>
                <a:cs charset="0" pitchFamily="18" typeface="Times New Roman"/>
              </a:rPr>
              <a:t>. </a:t>
            </a:r>
            <a:endParaRPr dirty="0" lang="uk-UA" sz="2200">
              <a:latin charset="0" pitchFamily="18" typeface="Times New Roman"/>
              <a:cs charset="0" pitchFamily="18" typeface="Times New Roman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476672"/>
            <a:ext cx="8280920" cy="3257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395536" y="3868320"/>
            <a:ext cx="8280920" cy="2462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60000" algn="just">
              <a:defRPr/>
            </a:pPr>
            <a:r>
              <a:rPr lang="ru-RU" sz="2200" spc="-100" dirty="0">
                <a:latin typeface="Times New Roman" pitchFamily="18" charset="0"/>
                <a:cs typeface="Times New Roman" pitchFamily="18" charset="0"/>
              </a:rPr>
              <a:t>Нижняя граница их распространения называется </a:t>
            </a:r>
            <a:r>
              <a:rPr lang="ru-RU" sz="2200" u="sng" spc="-100" dirty="0">
                <a:latin typeface="Times New Roman" pitchFamily="18" charset="0"/>
                <a:cs typeface="Times New Roman" pitchFamily="18" charset="0"/>
              </a:rPr>
              <a:t>снеговой линией</a:t>
            </a:r>
            <a:r>
              <a:rPr lang="ru-RU" sz="2200" spc="-100" dirty="0">
                <a:latin typeface="Times New Roman" pitchFamily="18" charset="0"/>
                <a:cs typeface="Times New Roman" pitchFamily="18" charset="0"/>
              </a:rPr>
              <a:t>. В полярных районах она располагается на высоте от 0 до 70 м, в Норвегии на высоте 1,5 км, на Кавказе соответственно 2,7-2,8 км, в Гималаях – 5,1-6 км. Снег выше снеговой линии уплотняется и постепенно превращается в мелкие округлые зерна. Такой снег называется </a:t>
            </a:r>
            <a:r>
              <a:rPr lang="ru-RU" sz="2200" i="1" spc="-100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фирном</a:t>
            </a:r>
            <a:r>
              <a:rPr lang="ru-RU" sz="2200" spc="-100" dirty="0">
                <a:latin typeface="Times New Roman" pitchFamily="18" charset="0"/>
                <a:cs typeface="Times New Roman" pitchFamily="18" charset="0"/>
              </a:rPr>
              <a:t>. Еще глубже фирн постепенно сливается в единую массу – так называемый </a:t>
            </a:r>
            <a:r>
              <a:rPr lang="ru-RU" sz="2200" i="1" spc="-100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глетчерный лед</a:t>
            </a:r>
            <a:r>
              <a:rPr lang="ru-RU" sz="2200" spc="-100" dirty="0">
                <a:latin typeface="Times New Roman" pitchFamily="18" charset="0"/>
                <a:cs typeface="Times New Roman" pitchFamily="18" charset="0"/>
              </a:rPr>
              <a:t>. Заполняя обширные понижения в горах такой лед образует </a:t>
            </a:r>
            <a:r>
              <a:rPr lang="ru-RU" sz="2200" i="1" spc="-100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ледники</a:t>
            </a:r>
            <a:r>
              <a:rPr lang="ru-RU" sz="2200" spc="-100" dirty="0">
                <a:latin typeface="Times New Roman" pitchFamily="18" charset="0"/>
                <a:cs typeface="Times New Roman" pitchFamily="18" charset="0"/>
              </a:rPr>
              <a:t>.</a:t>
            </a:r>
            <a:endParaRPr lang="uk-UA" sz="2200" spc="-1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1"/>
          <p:cNvSpPr>
            <a:spLocks noChangeArrowheads="1"/>
          </p:cNvSpPr>
          <p:nvPr/>
        </p:nvSpPr>
        <p:spPr bwMode="auto">
          <a:xfrm>
            <a:off x="539552" y="551881"/>
            <a:ext cx="7992888" cy="58477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indent="360000" algn="just">
              <a:defRPr/>
            </a:pPr>
            <a:r>
              <a:rPr lang="ru-RU" sz="2200" dirty="0" smtClean="0">
                <a:latin typeface="Times New Roman" panose="02020603050405020304" pitchFamily="18" charset="0"/>
                <a:cs typeface="Times New Roman" pitchFamily="18" charset="0"/>
              </a:rPr>
              <a:t>В </a:t>
            </a:r>
            <a:r>
              <a:rPr lang="ru-RU" sz="2200" dirty="0">
                <a:latin typeface="Times New Roman" panose="02020603050405020304" pitchFamily="18" charset="0"/>
                <a:cs typeface="Times New Roman" pitchFamily="18" charset="0"/>
              </a:rPr>
              <a:t>геологической истории Земли </a:t>
            </a:r>
            <a:r>
              <a:rPr lang="ru-RU" sz="2200" dirty="0" smtClean="0">
                <a:latin typeface="Times New Roman" panose="02020603050405020304" pitchFamily="18" charset="0"/>
                <a:cs typeface="Times New Roman" pitchFamily="18" charset="0"/>
              </a:rPr>
              <a:t>неоднократно возникали условия для </a:t>
            </a:r>
            <a:r>
              <a:rPr lang="ru-RU" sz="2200" dirty="0">
                <a:latin typeface="Times New Roman" panose="02020603050405020304" pitchFamily="18" charset="0"/>
                <a:cs typeface="Times New Roman" pitchFamily="18" charset="0"/>
              </a:rPr>
              <a:t>гораздо более </a:t>
            </a:r>
            <a:r>
              <a:rPr lang="ru-RU" sz="2200" dirty="0" smtClean="0">
                <a:latin typeface="Times New Roman" panose="02020603050405020304" pitchFamily="18" charset="0"/>
                <a:cs typeface="Times New Roman" pitchFamily="18" charset="0"/>
              </a:rPr>
              <a:t>широкого развития </a:t>
            </a:r>
            <a:r>
              <a:rPr lang="ru-RU" sz="2200" dirty="0">
                <a:latin typeface="Times New Roman" panose="02020603050405020304" pitchFamily="18" charset="0"/>
                <a:cs typeface="Times New Roman" pitchFamily="18" charset="0"/>
              </a:rPr>
              <a:t>ледников по сравнению с </a:t>
            </a:r>
            <a:r>
              <a:rPr lang="ru-RU" sz="2200" dirty="0" smtClean="0">
                <a:latin typeface="Times New Roman" panose="02020603050405020304" pitchFamily="18" charset="0"/>
                <a:cs typeface="Times New Roman" pitchFamily="18" charset="0"/>
              </a:rPr>
              <a:t>настоящим временем</a:t>
            </a:r>
            <a:r>
              <a:rPr lang="ru-RU" sz="2200" dirty="0">
                <a:latin typeface="Times New Roman" panose="02020603050405020304" pitchFamily="18" charset="0"/>
                <a:cs typeface="Times New Roman" pitchFamily="18" charset="0"/>
              </a:rPr>
              <a:t>. </a:t>
            </a:r>
          </a:p>
          <a:p>
            <a:pPr indent="360000" algn="just">
              <a:defRPr/>
            </a:pPr>
            <a:r>
              <a:rPr lang="ru-RU" sz="2200" dirty="0">
                <a:latin typeface="Times New Roman" panose="02020603050405020304" pitchFamily="18" charset="0"/>
                <a:cs typeface="Times New Roman" pitchFamily="18" charset="0"/>
              </a:rPr>
              <a:t>                </a:t>
            </a:r>
          </a:p>
          <a:p>
            <a:pPr indent="360000" algn="just">
              <a:defRPr/>
            </a:pPr>
            <a:r>
              <a:rPr lang="ru-RU" sz="2200" dirty="0">
                <a:latin typeface="Times New Roman" panose="02020603050405020304" pitchFamily="18" charset="0"/>
                <a:cs typeface="Times New Roman" pitchFamily="18" charset="0"/>
              </a:rPr>
              <a:t>Такие периоды получили название </a:t>
            </a:r>
            <a:r>
              <a:rPr lang="ru-RU" sz="220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itchFamily="18" charset="0"/>
              </a:rPr>
              <a:t>эпох оледенения</a:t>
            </a:r>
            <a:r>
              <a:rPr lang="ru-RU" sz="2200" dirty="0">
                <a:latin typeface="Times New Roman" panose="02020603050405020304" pitchFamily="18" charset="0"/>
                <a:cs typeface="Times New Roman" pitchFamily="18" charset="0"/>
              </a:rPr>
              <a:t>. </a:t>
            </a:r>
          </a:p>
          <a:p>
            <a:pPr indent="360000" algn="just">
              <a:defRPr/>
            </a:pPr>
            <a:endParaRPr lang="ru-RU" sz="2200" dirty="0">
              <a:latin typeface="Times New Roman" panose="02020603050405020304" pitchFamily="18" charset="0"/>
              <a:cs typeface="Times New Roman" pitchFamily="18" charset="0"/>
            </a:endParaRPr>
          </a:p>
          <a:p>
            <a:pPr indent="360000" algn="just">
              <a:defRPr/>
            </a:pPr>
            <a:r>
              <a:rPr lang="ru-RU" sz="2200" dirty="0">
                <a:latin typeface="Times New Roman" panose="02020603050405020304" pitchFamily="18" charset="0"/>
                <a:cs typeface="Times New Roman" pitchFamily="18" charset="0"/>
              </a:rPr>
              <a:t>В конце кайнозоя в Европе выделяются четыре главные эпохи оледенений: </a:t>
            </a:r>
            <a:r>
              <a:rPr lang="ru-RU" sz="22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itchFamily="18" charset="0"/>
              </a:rPr>
              <a:t>гюнц</a:t>
            </a:r>
            <a:r>
              <a:rPr lang="ru-RU" sz="220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itchFamily="18" charset="0"/>
              </a:rPr>
              <a:t> (N</a:t>
            </a:r>
            <a:r>
              <a:rPr lang="ru-RU" sz="2200" i="1" baseline="-250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itchFamily="18" charset="0"/>
              </a:rPr>
              <a:t>2</a:t>
            </a:r>
            <a:r>
              <a:rPr lang="ru-RU" sz="220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itchFamily="18" charset="0"/>
              </a:rPr>
              <a:t>), </a:t>
            </a:r>
            <a:r>
              <a:rPr lang="ru-RU" sz="22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itchFamily="18" charset="0"/>
              </a:rPr>
              <a:t>миндель</a:t>
            </a:r>
            <a:r>
              <a:rPr lang="ru-RU" sz="220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itchFamily="18" charset="0"/>
              </a:rPr>
              <a:t> (Q</a:t>
            </a:r>
            <a:r>
              <a:rPr lang="ru-RU" sz="2200" i="1" baseline="-250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itchFamily="18" charset="0"/>
              </a:rPr>
              <a:t>1</a:t>
            </a:r>
            <a:r>
              <a:rPr lang="ru-RU" sz="220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itchFamily="18" charset="0"/>
              </a:rPr>
              <a:t>), </a:t>
            </a:r>
            <a:r>
              <a:rPr lang="ru-RU" sz="22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itchFamily="18" charset="0"/>
              </a:rPr>
              <a:t>рисс</a:t>
            </a:r>
            <a:r>
              <a:rPr lang="ru-RU" sz="220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itchFamily="18" charset="0"/>
              </a:rPr>
              <a:t> (Q</a:t>
            </a:r>
            <a:r>
              <a:rPr lang="ru-RU" sz="2200" i="1" baseline="-250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itchFamily="18" charset="0"/>
              </a:rPr>
              <a:t>2</a:t>
            </a:r>
            <a:r>
              <a:rPr lang="ru-RU" sz="220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itchFamily="18" charset="0"/>
              </a:rPr>
              <a:t>), </a:t>
            </a:r>
            <a:r>
              <a:rPr lang="ru-RU" sz="22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itchFamily="18" charset="0"/>
              </a:rPr>
              <a:t>вюрм</a:t>
            </a:r>
            <a:r>
              <a:rPr lang="ru-RU" sz="220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itchFamily="18" charset="0"/>
              </a:rPr>
              <a:t> (Q</a:t>
            </a:r>
            <a:r>
              <a:rPr lang="ru-RU" sz="2200" i="1" baseline="-250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itchFamily="18" charset="0"/>
              </a:rPr>
              <a:t>3</a:t>
            </a:r>
            <a:r>
              <a:rPr lang="ru-RU" sz="220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itchFamily="18" charset="0"/>
              </a:rPr>
              <a:t>). </a:t>
            </a:r>
            <a:endParaRPr lang="en-US" sz="2200" i="1" dirty="0">
              <a:solidFill>
                <a:srgbClr val="00B0F0"/>
              </a:solidFill>
              <a:latin typeface="Times New Roman" panose="02020603050405020304" pitchFamily="18" charset="0"/>
              <a:cs typeface="Times New Roman" pitchFamily="18" charset="0"/>
            </a:endParaRPr>
          </a:p>
          <a:p>
            <a:pPr indent="360000" algn="just">
              <a:defRPr/>
            </a:pPr>
            <a:endParaRPr lang="ru-RU" sz="2200" dirty="0">
              <a:latin typeface="Times New Roman" panose="02020603050405020304" pitchFamily="18" charset="0"/>
              <a:cs typeface="Times New Roman" pitchFamily="18" charset="0"/>
            </a:endParaRPr>
          </a:p>
          <a:p>
            <a:pPr indent="360000" algn="just">
              <a:defRPr/>
            </a:pPr>
            <a:r>
              <a:rPr lang="ru-RU" sz="2200" dirty="0">
                <a:latin typeface="Times New Roman" panose="02020603050405020304" pitchFamily="18" charset="0"/>
                <a:cs typeface="Times New Roman" pitchFamily="18" charset="0"/>
              </a:rPr>
              <a:t>Продолжительность каждой из этих эпох похолодания была около 50-90 тыс. лет. </a:t>
            </a:r>
          </a:p>
          <a:p>
            <a:pPr indent="360000" algn="just">
              <a:defRPr/>
            </a:pPr>
            <a:endParaRPr lang="uk-UA" sz="2200" dirty="0">
              <a:latin typeface="Times New Roman" panose="02020603050405020304" pitchFamily="18" charset="0"/>
              <a:cs typeface="Times New Roman" pitchFamily="18" charset="0"/>
            </a:endParaRPr>
          </a:p>
          <a:p>
            <a:pPr indent="360000" algn="just">
              <a:defRPr/>
            </a:pPr>
            <a:r>
              <a:rPr lang="ru-RU" sz="220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itchFamily="18" charset="0"/>
              </a:rPr>
              <a:t>По особенностям строения области питания ледников и области стока их делят на типы:</a:t>
            </a:r>
            <a:r>
              <a:rPr lang="ru-RU" sz="2200" dirty="0">
                <a:latin typeface="Times New Roman" panose="02020603050405020304" pitchFamily="18" charset="0"/>
                <a:cs typeface="Times New Roman" pitchFamily="18" charset="0"/>
              </a:rPr>
              <a:t> </a:t>
            </a:r>
          </a:p>
          <a:p>
            <a:pPr indent="360000" algn="just">
              <a:defRPr/>
            </a:pPr>
            <a:r>
              <a:rPr lang="ru-RU" sz="2200" spc="-100" dirty="0" smtClean="0">
                <a:latin typeface="Times New Roman" panose="02020603050405020304" pitchFamily="18" charset="0"/>
                <a:cs typeface="Times New Roman" pitchFamily="18" charset="0"/>
              </a:rPr>
              <a:t>–  </a:t>
            </a:r>
            <a:r>
              <a:rPr lang="ru-RU" sz="2200" spc="-100" dirty="0">
                <a:latin typeface="Times New Roman" panose="02020603050405020304" pitchFamily="18" charset="0"/>
                <a:cs typeface="Times New Roman" pitchFamily="18" charset="0"/>
              </a:rPr>
              <a:t>горные (альпийские);</a:t>
            </a:r>
          </a:p>
          <a:p>
            <a:pPr indent="360000" algn="just">
              <a:defRPr/>
            </a:pPr>
            <a:r>
              <a:rPr lang="ru-RU" sz="2200" spc="-100" dirty="0">
                <a:latin typeface="Times New Roman" panose="02020603050405020304" pitchFamily="18" charset="0"/>
                <a:cs typeface="Times New Roman" pitchFamily="18" charset="0"/>
              </a:rPr>
              <a:t>– плоскогорные (скандинавские);</a:t>
            </a:r>
          </a:p>
          <a:p>
            <a:pPr indent="360000" algn="just">
              <a:defRPr/>
            </a:pPr>
            <a:r>
              <a:rPr lang="ru-RU" sz="2200" spc="-100" dirty="0">
                <a:latin typeface="Times New Roman" panose="02020603050405020304" pitchFamily="18" charset="0"/>
                <a:cs typeface="Times New Roman" pitchFamily="18" charset="0"/>
              </a:rPr>
              <a:t>– материковые (гренландские). 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Рисунок 1" descr="зандры1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6993" y="296962"/>
            <a:ext cx="7990014" cy="44943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699" name="Rectangle 1"/>
          <p:cNvSpPr>
            <a:spLocks noChangeArrowheads="1"/>
          </p:cNvSpPr>
          <p:nvPr/>
        </p:nvSpPr>
        <p:spPr bwMode="auto">
          <a:xfrm>
            <a:off x="576993" y="5013176"/>
            <a:ext cx="8099464" cy="144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indent="457200" algn="just"/>
            <a:r>
              <a:rPr lang="ru-RU" sz="2200" i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Горные ледники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в виде языков сползают по долинам с гор и постепенно тают ниже снеговой линии. Эти ледники имеют сравнительно небольшую мощность и площадь распространения (Альпы).</a:t>
            </a:r>
            <a:endParaRPr lang="uk-UA" sz="2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57257" y="5041900"/>
            <a:ext cx="8229486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>
              <a:defRPr/>
            </a:pPr>
            <a:r>
              <a:rPr lang="ru-RU" sz="2200" i="1" spc="-100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Горные ледники</a:t>
            </a:r>
            <a:r>
              <a:rPr lang="ru-RU" sz="2200" spc="-100" dirty="0">
                <a:latin typeface="Times New Roman" pitchFamily="18" charset="0"/>
                <a:cs typeface="Times New Roman" pitchFamily="18" charset="0"/>
              </a:rPr>
              <a:t> характеризуются относительно небольшими размерами, четко выраженной границей между областями питания и стока, тесной связью формы и направления движения ледников с рельефом подстилающей их поверхности. </a:t>
            </a:r>
            <a:endParaRPr lang="uk-UA" sz="2200" spc="-1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2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57" y="476672"/>
            <a:ext cx="8229486" cy="4320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1"/>
          <p:cNvSpPr>
            <a:spLocks noChangeArrowheads="1"/>
          </p:cNvSpPr>
          <p:nvPr/>
        </p:nvSpPr>
        <p:spPr bwMode="auto">
          <a:xfrm>
            <a:off x="451990" y="5373216"/>
            <a:ext cx="8308753" cy="11079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indent="457200" algn="just"/>
            <a:r>
              <a:rPr lang="ru-RU" sz="2200" i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Плоскогорные ледники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spc="-30" dirty="0">
                <a:latin typeface="Times New Roman" pitchFamily="18" charset="0"/>
                <a:cs typeface="Times New Roman" pitchFamily="18" charset="0"/>
              </a:rPr>
              <a:t>–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сплошные образования на плоских возвышенностях в приполярных областях. (на фото Скандинавские фьорды).</a:t>
            </a:r>
            <a:endParaRPr lang="uk-UA" sz="2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174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1991" y="401261"/>
            <a:ext cx="8308752" cy="46390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7922" y="434302"/>
            <a:ext cx="8248156" cy="45811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795" name="Rectangle 1"/>
          <p:cNvSpPr>
            <a:spLocks noChangeArrowheads="1"/>
          </p:cNvSpPr>
          <p:nvPr/>
        </p:nvSpPr>
        <p:spPr bwMode="auto">
          <a:xfrm>
            <a:off x="480593" y="5445224"/>
            <a:ext cx="8248156" cy="11079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indent="457200" algn="just">
              <a:defRPr/>
            </a:pPr>
            <a:r>
              <a:rPr lang="ru-RU" sz="2200" i="1" spc="-30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Материковые ледники</a:t>
            </a:r>
            <a:r>
              <a:rPr lang="ru-RU" sz="2200" spc="-30" dirty="0">
                <a:latin typeface="Times New Roman" pitchFamily="18" charset="0"/>
                <a:cs typeface="Times New Roman" pitchFamily="18" charset="0"/>
              </a:rPr>
              <a:t> формируются в полярных областях – в Антарктиде и Гренландии. Поверхность материковых льдов имеет форму выпуклого щита. </a:t>
            </a:r>
            <a:endParaRPr lang="uk-UA" sz="2200" spc="-3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1"/>
          <p:cNvSpPr>
            <a:spLocks noChangeArrowheads="1"/>
          </p:cNvSpPr>
          <p:nvPr/>
        </p:nvSpPr>
        <p:spPr bwMode="auto">
          <a:xfrm>
            <a:off x="441409" y="5229200"/>
            <a:ext cx="8261182" cy="11079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indent="457200" algn="just"/>
            <a:r>
              <a:rPr lang="ru-RU" sz="2200" i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Материковые ледники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занимают самую большую площадь. К ним относится самый крупный материковый ледник Антарктида. Здесь сосредоточено около 90% льда всего земного шара. </a:t>
            </a:r>
            <a:endParaRPr lang="uk-UA" sz="2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584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1409" y="438665"/>
            <a:ext cx="8261181" cy="44748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6921" y="2132856"/>
            <a:ext cx="8366358" cy="41613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6867" name="Rectangle 1"/>
          <p:cNvSpPr>
            <a:spLocks noChangeArrowheads="1"/>
          </p:cNvSpPr>
          <p:nvPr/>
        </p:nvSpPr>
        <p:spPr bwMode="auto">
          <a:xfrm>
            <a:off x="426920" y="292095"/>
            <a:ext cx="8366359" cy="15573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indent="457200" algn="just"/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Денудационная (разрушительная) работа ледников называется </a:t>
            </a:r>
            <a:r>
              <a:rPr lang="ru-RU" sz="2200" i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ледниковой эрозией – экзарацией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. В результате долина, по которой прошел горный ледник, приобретает в сечении корытообразную форму с крутыми бортами – </a:t>
            </a:r>
            <a:r>
              <a:rPr lang="ru-RU" sz="2200" i="1" dirty="0" err="1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троговая</a:t>
            </a:r>
            <a:r>
              <a:rPr lang="ru-RU" sz="2200" i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долина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algn="just">
              <a:lnSpc>
                <a:spcPct val="90000"/>
              </a:lnSpc>
            </a:pPr>
            <a:endParaRPr lang="ru-RU" sz="8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1"/>
          <p:cNvSpPr>
            <a:spLocks noChangeArrowheads="1"/>
          </p:cNvSpPr>
          <p:nvPr/>
        </p:nvSpPr>
        <p:spPr bwMode="auto">
          <a:xfrm>
            <a:off x="376652" y="166568"/>
            <a:ext cx="8553772" cy="6524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indent="360000" algn="ctr"/>
            <a:r>
              <a:rPr lang="ru-RU" sz="2200" i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Аккумулятивная деятельность ледников</a:t>
            </a:r>
          </a:p>
          <a:p>
            <a:pPr indent="360000" algn="just"/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Обломочный 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материал, захваченный ледником, переносится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им               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на значительные расстояния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и этот материал образует </a:t>
            </a:r>
            <a:r>
              <a:rPr lang="ru-RU" sz="2200" u="sng" dirty="0">
                <a:latin typeface="Times New Roman" pitchFamily="18" charset="0"/>
                <a:cs typeface="Times New Roman" pitchFamily="18" charset="0"/>
              </a:rPr>
              <a:t>морены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скопление различного размера обломков.</a:t>
            </a:r>
          </a:p>
          <a:p>
            <a:pPr indent="360000" algn="just"/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Различают 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движущиеся вместе с ледником морены (поверхностные и внутренние) и неподвижные, оставшиеся на месте таяния ледника.  Среди моренных покровов выделяют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2200" i="1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моренные </a:t>
            </a:r>
            <a:r>
              <a:rPr lang="ru-RU" sz="2200" i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валы (друмлины</a:t>
            </a:r>
            <a:r>
              <a:rPr lang="ru-RU" sz="2200" i="1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); моренные </a:t>
            </a:r>
            <a:r>
              <a:rPr lang="ru-RU" sz="2200" i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холмы (</a:t>
            </a:r>
            <a:r>
              <a:rPr lang="ru-RU" sz="2200" i="1" dirty="0" err="1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камы</a:t>
            </a:r>
            <a:r>
              <a:rPr lang="ru-RU" sz="2200" i="1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); вытянутые </a:t>
            </a:r>
            <a:r>
              <a:rPr lang="ru-RU" sz="2200" i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моренные гряды (</a:t>
            </a:r>
            <a:r>
              <a:rPr lang="ru-RU" sz="2200" i="1" dirty="0" err="1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озы</a:t>
            </a:r>
            <a:r>
              <a:rPr lang="ru-RU" sz="2200" i="1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); конечные </a:t>
            </a:r>
            <a:r>
              <a:rPr lang="ru-RU" sz="2200" i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морены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indent="360000" algn="just">
              <a:defRPr/>
            </a:pP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В результате аккумулятивной деятельности ледников              образуются также </a:t>
            </a:r>
            <a:r>
              <a:rPr lang="ru-RU" sz="2200" i="1" dirty="0" err="1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зандры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– пологоволнистые равнины,              расположенные за конечными моренами и сложенные вблизи них гравием и галькой, а затем песками, лессом и глинами. Этот материал образовался за счет выноса его из моренных покровов подледниковыми потоками.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Отложения 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зандровых равнин,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оз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камов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и друмлинов называют </a:t>
            </a:r>
            <a:r>
              <a:rPr lang="ru-RU" sz="2200" i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флювиогляциальными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. Кроме отложений ледников последних эпох оледенения известны и более древние морены, которые уплотнены и изменены последующими процессами. Такие образования называются </a:t>
            </a:r>
            <a:r>
              <a:rPr lang="ru-RU" sz="2200" i="1" dirty="0" err="1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тиллитами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Рисунок 1" descr="ледник схема.gif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839330"/>
            <a:ext cx="8661116" cy="3934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63" name="Прямоугольник 2"/>
          <p:cNvSpPr>
            <a:spLocks noChangeArrowheads="1"/>
          </p:cNvSpPr>
          <p:nvPr/>
        </p:nvSpPr>
        <p:spPr bwMode="auto">
          <a:xfrm>
            <a:off x="323528" y="4941168"/>
            <a:ext cx="8424936" cy="144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indent="457200" algn="just"/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Сортированные осадки формируются под воздействием талых ледниковых вод и слагают зандровые водно-ледниковые равнины, долинные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зандры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камы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озы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 также заполняют котловины озер ледникового происхождения.</a:t>
            </a:r>
          </a:p>
        </p:txBody>
      </p:sp>
      <p:sp>
        <p:nvSpPr>
          <p:cNvPr id="40964" name="Прямоугольник 4"/>
          <p:cNvSpPr>
            <a:spLocks noChangeArrowheads="1"/>
          </p:cNvSpPr>
          <p:nvPr/>
        </p:nvSpPr>
        <p:spPr bwMode="auto">
          <a:xfrm>
            <a:off x="-540568" y="324082"/>
            <a:ext cx="9774261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indent="457200" algn="ctr"/>
            <a:r>
              <a:rPr lang="ru-RU" sz="220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Ледниково-аккумулятивный рельеф, созданный покровными ледниками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Рисунок 3" descr="релеф полсле отсьтупления ледника.gif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8892" y="266464"/>
            <a:ext cx="7978223" cy="33798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467544" y="3789040"/>
            <a:ext cx="828092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60000" algn="just">
              <a:defRPr/>
            </a:pPr>
            <a:r>
              <a:rPr lang="ru-RU" sz="2200" i="1" spc="-100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Карлинги</a:t>
            </a:r>
            <a:r>
              <a:rPr lang="ru-RU" sz="2200" spc="-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–</a:t>
            </a:r>
            <a:r>
              <a:rPr lang="ru-RU" sz="2200" spc="-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островершинные формы, образующиеся в ходе развития трех или более каров по разные стороны от одной горы.</a:t>
            </a:r>
            <a:endParaRPr lang="en-US" sz="2200" spc="-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60000" algn="just">
              <a:defRPr/>
            </a:pPr>
            <a:r>
              <a:rPr lang="ru-RU" sz="2200" i="1" spc="-100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Троги</a:t>
            </a:r>
            <a:r>
              <a:rPr lang="ru-RU" sz="2200" spc="-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–</a:t>
            </a:r>
            <a:r>
              <a:rPr lang="ru-RU" sz="2200" spc="-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spc="-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–</a:t>
            </a:r>
            <a:r>
              <a:rPr lang="ru-RU" sz="2200" spc="-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образные долины. </a:t>
            </a:r>
            <a:r>
              <a:rPr lang="ru-RU" sz="2200" i="1" spc="-1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Цирки</a:t>
            </a:r>
            <a:r>
              <a:rPr lang="ru-RU" sz="2200" spc="-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–</a:t>
            </a:r>
            <a:r>
              <a:rPr lang="ru-RU" sz="2200" spc="-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чашеобразные углубления или амфитеатры, которые располагаются в верхних частях трогов. </a:t>
            </a:r>
            <a:endParaRPr lang="en-US" sz="2200" spc="-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60000" algn="just">
              <a:defRPr/>
            </a:pPr>
            <a:r>
              <a:rPr lang="ru-RU" sz="2200" spc="-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Висячие долины образовались после таяния льда, крупные долинные ледники углубляли свои долины значительно сильнее, чем мелкие ледники, концы долин ледников-притоков оказались как бы подвешенными над днищами главных долин. 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872359" y="381000"/>
            <a:ext cx="7543800" cy="58477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60000" algn="just"/>
            <a:r>
              <a:rPr lang="ru-RU" sz="22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Вывод:</a:t>
            </a:r>
          </a:p>
          <a:p>
            <a:pPr indent="360000" algn="just"/>
            <a:r>
              <a:rPr lang="ru-RU" sz="22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Были изучены геологическую деятельность подземных вод, условия их залегания, питания и движения, а так же геологическую деятельность льда.</a:t>
            </a:r>
          </a:p>
          <a:p>
            <a:pPr indent="360000" algn="ctr"/>
            <a:r>
              <a:rPr lang="ru-RU" sz="2200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Контрольные </a:t>
            </a:r>
            <a:r>
              <a:rPr lang="ru-RU" sz="22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вопросы</a:t>
            </a:r>
          </a:p>
          <a:p>
            <a:pPr indent="360000" algn="just"/>
            <a:endParaRPr lang="ru-RU" sz="22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ClrTx/>
            </a:pPr>
            <a:r>
              <a:rPr lang="ru-RU" altLang="ru-RU" sz="2200" dirty="0">
                <a:latin typeface="Times New Roman" pitchFamily="18" charset="0"/>
                <a:cs typeface="Times New Roman" pitchFamily="18" charset="0"/>
              </a:rPr>
              <a:t>1. Что такое подземные воды?</a:t>
            </a:r>
          </a:p>
          <a:p>
            <a:pPr>
              <a:buClrTx/>
            </a:pPr>
            <a:r>
              <a:rPr lang="ru-RU" altLang="ru-RU" sz="2200" dirty="0">
                <a:latin typeface="Times New Roman" pitchFamily="18" charset="0"/>
                <a:cs typeface="Times New Roman" pitchFamily="18" charset="0"/>
              </a:rPr>
              <a:t>2. Какое 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происхождение имеют подземные воды</a:t>
            </a:r>
            <a:r>
              <a:rPr lang="ru-RU" altLang="ru-RU" sz="2200" dirty="0">
                <a:latin typeface="Times New Roman" pitchFamily="18" charset="0"/>
                <a:cs typeface="Times New Roman" pitchFamily="18" charset="0"/>
              </a:rPr>
              <a:t>?</a:t>
            </a:r>
          </a:p>
          <a:p>
            <a:pPr>
              <a:buClrTx/>
            </a:pPr>
            <a:r>
              <a:rPr lang="ru-RU" altLang="ru-RU" sz="2200" dirty="0">
                <a:latin typeface="Times New Roman" pitchFamily="18" charset="0"/>
                <a:cs typeface="Times New Roman" pitchFamily="18" charset="0"/>
              </a:rPr>
              <a:t>3. Какой х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имический состав имеют подземные воды</a:t>
            </a:r>
            <a:r>
              <a:rPr lang="ru-RU" altLang="ru-RU" sz="2200" dirty="0">
                <a:latin typeface="Times New Roman" pitchFamily="18" charset="0"/>
                <a:cs typeface="Times New Roman" pitchFamily="18" charset="0"/>
              </a:rPr>
              <a:t>?</a:t>
            </a:r>
          </a:p>
          <a:p>
            <a:pPr>
              <a:buClrTx/>
            </a:pPr>
            <a:r>
              <a:rPr lang="ru-RU" altLang="ru-RU" sz="2200" dirty="0">
                <a:latin typeface="Times New Roman" pitchFamily="18" charset="0"/>
                <a:cs typeface="Times New Roman" pitchFamily="18" charset="0"/>
              </a:rPr>
              <a:t>4. Каковы 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условия залегания подземных вод?</a:t>
            </a:r>
          </a:p>
          <a:p>
            <a:pPr>
              <a:buClrTx/>
            </a:pPr>
            <a:r>
              <a:rPr lang="ru-RU" altLang="ru-RU" sz="2200" dirty="0">
                <a:latin typeface="Times New Roman" pitchFamily="18" charset="0"/>
                <a:cs typeface="Times New Roman" pitchFamily="18" charset="0"/>
              </a:rPr>
              <a:t>5. Что такое 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гравитационные подвижные воды?</a:t>
            </a:r>
          </a:p>
          <a:p>
            <a:r>
              <a:rPr lang="ru-RU" altLang="ru-RU" sz="2200" dirty="0">
                <a:latin typeface="Times New Roman" pitchFamily="18" charset="0"/>
                <a:cs typeface="Times New Roman" pitchFamily="18" charset="0"/>
              </a:rPr>
              <a:t>6. Каких видов бывает л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ед?</a:t>
            </a:r>
          </a:p>
          <a:p>
            <a:r>
              <a:rPr lang="ru-RU" altLang="ru-RU" sz="2200" dirty="0">
                <a:latin typeface="Times New Roman" pitchFamily="18" charset="0"/>
                <a:cs typeface="Times New Roman" pitchFamily="18" charset="0"/>
              </a:rPr>
              <a:t>7. Что такое а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тмосферный лед </a:t>
            </a:r>
            <a:r>
              <a:rPr lang="ru-RU" altLang="ru-RU" sz="2200" dirty="0">
                <a:latin typeface="Times New Roman" pitchFamily="18" charset="0"/>
                <a:cs typeface="Times New Roman" pitchFamily="18" charset="0"/>
              </a:rPr>
              <a:t>?</a:t>
            </a:r>
          </a:p>
          <a:p>
            <a:r>
              <a:rPr lang="ru-RU" altLang="ru-RU" sz="2200" dirty="0">
                <a:latin typeface="Times New Roman" pitchFamily="18" charset="0"/>
                <a:cs typeface="Times New Roman" pitchFamily="18" charset="0"/>
              </a:rPr>
              <a:t>8. Чем характеризуются г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орные ледники</a:t>
            </a:r>
            <a:r>
              <a:rPr lang="ru-RU" altLang="ru-RU" sz="2200" dirty="0">
                <a:latin typeface="Times New Roman" pitchFamily="18" charset="0"/>
                <a:cs typeface="Times New Roman" pitchFamily="18" charset="0"/>
              </a:rPr>
              <a:t>?</a:t>
            </a:r>
          </a:p>
          <a:p>
            <a:pPr>
              <a:buClrTx/>
            </a:pPr>
            <a:r>
              <a:rPr lang="ru-RU" altLang="ru-RU" sz="2200" dirty="0">
                <a:latin typeface="Times New Roman" pitchFamily="18" charset="0"/>
                <a:cs typeface="Times New Roman" pitchFamily="18" charset="0"/>
              </a:rPr>
              <a:t>9. Что такое л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едниково-аккумулятивный рельеф</a:t>
            </a:r>
            <a:r>
              <a:rPr lang="ru-RU" altLang="ru-RU" sz="2200" dirty="0">
                <a:latin typeface="Times New Roman" pitchFamily="18" charset="0"/>
                <a:cs typeface="Times New Roman" pitchFamily="18" charset="0"/>
              </a:rPr>
              <a:t>? </a:t>
            </a:r>
          </a:p>
          <a:p>
            <a:r>
              <a:rPr lang="ru-RU" altLang="ru-RU" sz="2200" dirty="0" smtClean="0">
                <a:latin typeface="Times New Roman" pitchFamily="18" charset="0"/>
                <a:cs typeface="Times New Roman" pitchFamily="18" charset="0"/>
              </a:rPr>
              <a:t>10. В </a:t>
            </a:r>
            <a:r>
              <a:rPr lang="ru-RU" altLang="ru-RU" sz="2200" dirty="0">
                <a:latin typeface="Times New Roman" pitchFamily="18" charset="0"/>
                <a:cs typeface="Times New Roman" pitchFamily="18" charset="0"/>
              </a:rPr>
              <a:t>чем заключается а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ккумулятивная деятельность ледников</a:t>
            </a:r>
            <a:r>
              <a:rPr lang="ru-RU" altLang="ru-RU" sz="2200" dirty="0">
                <a:latin typeface="Times New Roman" pitchFamily="18" charset="0"/>
                <a:cs typeface="Times New Roman" pitchFamily="18" charset="0"/>
              </a:rPr>
              <a:t>?</a:t>
            </a:r>
            <a:endParaRPr lang="ru-RU" sz="22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357851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95300" y="266700"/>
            <a:ext cx="8153400" cy="6324600"/>
          </a:xfrm>
        </p:spPr>
        <p:txBody>
          <a:bodyPr>
            <a:noAutofit/>
          </a:bodyPr>
          <a:lstStyle/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Список литературы</a:t>
            </a:r>
          </a:p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endParaRPr lang="ru-RU" sz="1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Общая геология: учебник / </a:t>
            </a:r>
            <a:r>
              <a:rPr lang="ru-RU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Н.В.Короновский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Н.А.Ясаманов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– М.: «Академия», 2010 </a:t>
            </a:r>
          </a:p>
          <a:p>
            <a:pPr marL="0" indent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Историческая геология / </a:t>
            </a:r>
            <a:r>
              <a:rPr lang="ru-RU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Н.В.Короновский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В.Е.Хаин, </a:t>
            </a:r>
            <a:r>
              <a:rPr lang="ru-RU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Н.А.Ясаманов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– М.: «Академия», 2011</a:t>
            </a:r>
          </a:p>
          <a:p>
            <a:pPr marL="0" indent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Общая геология/ </a:t>
            </a:r>
            <a:r>
              <a:rPr lang="ru-RU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Мильничук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В.С., </a:t>
            </a:r>
            <a:r>
              <a:rPr lang="ru-RU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Арабаджи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М.С. – М.: Недра, Учебное пособие. – Томск: Изд-во ТПУ, 2013</a:t>
            </a:r>
          </a:p>
          <a:p>
            <a:pPr marL="0" indent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Сборник задач по дисциплине «Общая и историческая геология» / Б.Д. </a:t>
            </a:r>
            <a:r>
              <a:rPr lang="ru-RU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Билялов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А.Н. </a:t>
            </a:r>
            <a:r>
              <a:rPr lang="ru-RU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Копобаева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КарГТУ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2013</a:t>
            </a:r>
          </a:p>
          <a:p>
            <a:pPr marL="0" indent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 Методические указание по курсу «Общая геология», «Элементы залегания и горный компас» / Н.А. </a:t>
            </a:r>
            <a:r>
              <a:rPr lang="ru-RU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Беркалиев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Караганда, 2012</a:t>
            </a:r>
          </a:p>
          <a:p>
            <a:pPr marL="0" indent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 Методические указания для лабораторных работ №3 по дисциплине «Общая и историческая геология» Б.Д. Билялов, А.Н. </a:t>
            </a:r>
            <a:r>
              <a:rPr lang="ru-RU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Копобаева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КарГТУ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2013</a:t>
            </a:r>
          </a:p>
          <a:p>
            <a:pPr marL="0" indent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7. Методические указания для лабораторных работ №5-10 по дисциплине «Общая и историческая геология» / Б.Д. </a:t>
            </a:r>
            <a:r>
              <a:rPr lang="ru-RU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Билялов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А.Н. </a:t>
            </a:r>
            <a:r>
              <a:rPr lang="ru-RU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Копобаева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КарГТУ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2013</a:t>
            </a:r>
          </a:p>
          <a:p>
            <a:pPr marL="0" indent="0" algn="just">
              <a:spcBef>
                <a:spcPts val="0"/>
              </a:spcBef>
              <a:spcAft>
                <a:spcPts val="0"/>
              </a:spcAft>
              <a:buNone/>
            </a:pPr>
            <a:endParaRPr lang="ru-RU" sz="1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Интернет-ресурс</a:t>
            </a:r>
          </a:p>
          <a:p>
            <a:pPr marL="0" indent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8. http://geo.web.ru (Информационные Интернет-ресурсы Геологического факультета МГУ)</a:t>
            </a:r>
          </a:p>
          <a:p>
            <a:pPr marL="0" indent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9. http://www.nlr.ru (Российская национальная библиотека)</a:t>
            </a:r>
          </a:p>
          <a:p>
            <a:pPr marL="0" indent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10. http://dic.academic.ru (Словари и энциклопедии)</a:t>
            </a:r>
          </a:p>
          <a:p>
            <a:pPr algn="just"/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162764019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он">
  <a:themeElements>
    <a:clrScheme name="Ион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F9C9D"/>
      </a:accent5>
      <a:accent6>
        <a:srgbClr val="9E5E9B"/>
      </a:accent6>
      <a:hlink>
        <a:srgbClr val="58C1BA"/>
      </a:hlink>
      <a:folHlink>
        <a:srgbClr val="9DD0CB"/>
      </a:folHlink>
    </a:clrScheme>
    <a:fontScheme name="Ион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Ион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Ion" id="{B8441ADB-2E43-4AF7-B97A-BD870242C6A8}" vid="{292E63A9-BB86-4E3D-B92A-7223C6510D2E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Ион">
    <a:dk1>
      <a:sysClr val="windowText" lastClr="000000"/>
    </a:dk1>
    <a:lt1>
      <a:sysClr val="window" lastClr="FFFFFF"/>
    </a:lt1>
    <a:dk2>
      <a:srgbClr val="1E5155"/>
    </a:dk2>
    <a:lt2>
      <a:srgbClr val="EBEBEB"/>
    </a:lt2>
    <a:accent1>
      <a:srgbClr val="B01513"/>
    </a:accent1>
    <a:accent2>
      <a:srgbClr val="EA6312"/>
    </a:accent2>
    <a:accent3>
      <a:srgbClr val="E6B729"/>
    </a:accent3>
    <a:accent4>
      <a:srgbClr val="6AAC90"/>
    </a:accent4>
    <a:accent5>
      <a:srgbClr val="5F9C9D"/>
    </a:accent5>
    <a:accent6>
      <a:srgbClr val="9E5E9B"/>
    </a:accent6>
    <a:hlink>
      <a:srgbClr val="58C1BA"/>
    </a:hlink>
    <a:folHlink>
      <a:srgbClr val="9DD0CB"/>
    </a:folHlink>
  </a:clrScheme>
</a:themeOverride>
</file>

<file path=ppt/theme/themeOverride2.xml><?xml version="1.0" encoding="utf-8"?>
<a:themeOverride xmlns:a="http://schemas.openxmlformats.org/drawingml/2006/main">
  <a:clrScheme name="Ион">
    <a:dk1>
      <a:sysClr val="windowText" lastClr="000000"/>
    </a:dk1>
    <a:lt1>
      <a:sysClr val="window" lastClr="FFFFFF"/>
    </a:lt1>
    <a:dk2>
      <a:srgbClr val="1E5155"/>
    </a:dk2>
    <a:lt2>
      <a:srgbClr val="EBEBEB"/>
    </a:lt2>
    <a:accent1>
      <a:srgbClr val="B01513"/>
    </a:accent1>
    <a:accent2>
      <a:srgbClr val="EA6312"/>
    </a:accent2>
    <a:accent3>
      <a:srgbClr val="E6B729"/>
    </a:accent3>
    <a:accent4>
      <a:srgbClr val="6AAC90"/>
    </a:accent4>
    <a:accent5>
      <a:srgbClr val="5F9C9D"/>
    </a:accent5>
    <a:accent6>
      <a:srgbClr val="9E5E9B"/>
    </a:accent6>
    <a:hlink>
      <a:srgbClr val="58C1BA"/>
    </a:hlink>
    <a:folHlink>
      <a:srgbClr val="9DD0CB"/>
    </a:folHlink>
  </a:clrScheme>
</a:themeOverride>
</file>

<file path=ppt/theme/themeOverride3.xml><?xml version="1.0" encoding="utf-8"?>
<a:themeOverride xmlns:a="http://schemas.openxmlformats.org/drawingml/2006/main">
  <a:clrScheme name="Ион">
    <a:dk1>
      <a:sysClr val="windowText" lastClr="000000"/>
    </a:dk1>
    <a:lt1>
      <a:sysClr val="window" lastClr="FFFFFF"/>
    </a:lt1>
    <a:dk2>
      <a:srgbClr val="1E5155"/>
    </a:dk2>
    <a:lt2>
      <a:srgbClr val="EBEBEB"/>
    </a:lt2>
    <a:accent1>
      <a:srgbClr val="B01513"/>
    </a:accent1>
    <a:accent2>
      <a:srgbClr val="EA6312"/>
    </a:accent2>
    <a:accent3>
      <a:srgbClr val="E6B729"/>
    </a:accent3>
    <a:accent4>
      <a:srgbClr val="6AAC90"/>
    </a:accent4>
    <a:accent5>
      <a:srgbClr val="5F9C9D"/>
    </a:accent5>
    <a:accent6>
      <a:srgbClr val="9E5E9B"/>
    </a:accent6>
    <a:hlink>
      <a:srgbClr val="58C1BA"/>
    </a:hlink>
    <a:folHlink>
      <a:srgbClr val="9DD0CB"/>
    </a:folHlink>
  </a:clrScheme>
</a:themeOverride>
</file>

<file path=ppt/theme/themeOverride4.xml><?xml version="1.0" encoding="utf-8"?>
<a:themeOverride xmlns:a="http://schemas.openxmlformats.org/drawingml/2006/main">
  <a:clrScheme name="Ион">
    <a:dk1>
      <a:sysClr val="windowText" lastClr="000000"/>
    </a:dk1>
    <a:lt1>
      <a:sysClr val="window" lastClr="FFFFFF"/>
    </a:lt1>
    <a:dk2>
      <a:srgbClr val="1E5155"/>
    </a:dk2>
    <a:lt2>
      <a:srgbClr val="EBEBEB"/>
    </a:lt2>
    <a:accent1>
      <a:srgbClr val="B01513"/>
    </a:accent1>
    <a:accent2>
      <a:srgbClr val="EA6312"/>
    </a:accent2>
    <a:accent3>
      <a:srgbClr val="E6B729"/>
    </a:accent3>
    <a:accent4>
      <a:srgbClr val="6AAC90"/>
    </a:accent4>
    <a:accent5>
      <a:srgbClr val="5F9C9D"/>
    </a:accent5>
    <a:accent6>
      <a:srgbClr val="9E5E9B"/>
    </a:accent6>
    <a:hlink>
      <a:srgbClr val="58C1BA"/>
    </a:hlink>
    <a:folHlink>
      <a:srgbClr val="9DD0CB"/>
    </a:folHlink>
  </a:clrScheme>
</a:themeOverride>
</file>

<file path=ppt/theme/themeOverride5.xml><?xml version="1.0" encoding="utf-8"?>
<a:themeOverride xmlns:a="http://schemas.openxmlformats.org/drawingml/2006/main">
  <a:clrScheme name="Ион">
    <a:dk1>
      <a:sysClr val="windowText" lastClr="000000"/>
    </a:dk1>
    <a:lt1>
      <a:sysClr val="window" lastClr="FFFFFF"/>
    </a:lt1>
    <a:dk2>
      <a:srgbClr val="1E5155"/>
    </a:dk2>
    <a:lt2>
      <a:srgbClr val="EBEBEB"/>
    </a:lt2>
    <a:accent1>
      <a:srgbClr val="B01513"/>
    </a:accent1>
    <a:accent2>
      <a:srgbClr val="EA6312"/>
    </a:accent2>
    <a:accent3>
      <a:srgbClr val="E6B729"/>
    </a:accent3>
    <a:accent4>
      <a:srgbClr val="6AAC90"/>
    </a:accent4>
    <a:accent5>
      <a:srgbClr val="5F9C9D"/>
    </a:accent5>
    <a:accent6>
      <a:srgbClr val="9E5E9B"/>
    </a:accent6>
    <a:hlink>
      <a:srgbClr val="58C1BA"/>
    </a:hlink>
    <a:folHlink>
      <a:srgbClr val="9DD0CB"/>
    </a:folHlink>
  </a:clrScheme>
</a:themeOverride>
</file>

<file path=ppt/theme/themeOverride6.xml><?xml version="1.0" encoding="utf-8"?>
<a:themeOverride xmlns:a="http://schemas.openxmlformats.org/drawingml/2006/main">
  <a:clrScheme name="Ион">
    <a:dk1>
      <a:sysClr val="windowText" lastClr="000000"/>
    </a:dk1>
    <a:lt1>
      <a:sysClr val="window" lastClr="FFFFFF"/>
    </a:lt1>
    <a:dk2>
      <a:srgbClr val="1E5155"/>
    </a:dk2>
    <a:lt2>
      <a:srgbClr val="EBEBEB"/>
    </a:lt2>
    <a:accent1>
      <a:srgbClr val="B01513"/>
    </a:accent1>
    <a:accent2>
      <a:srgbClr val="EA6312"/>
    </a:accent2>
    <a:accent3>
      <a:srgbClr val="E6B729"/>
    </a:accent3>
    <a:accent4>
      <a:srgbClr val="6AAC90"/>
    </a:accent4>
    <a:accent5>
      <a:srgbClr val="5F9C9D"/>
    </a:accent5>
    <a:accent6>
      <a:srgbClr val="9E5E9B"/>
    </a:accent6>
    <a:hlink>
      <a:srgbClr val="58C1BA"/>
    </a:hlink>
    <a:folHlink>
      <a:srgbClr val="9DD0CB"/>
    </a:folHlink>
  </a:clrScheme>
</a:themeOverride>
</file>

<file path=ppt/theme/themeOverride7.xml><?xml version="1.0" encoding="utf-8"?>
<a:themeOverride xmlns:a="http://schemas.openxmlformats.org/drawingml/2006/main">
  <a:clrScheme name="Ион">
    <a:dk1>
      <a:sysClr val="windowText" lastClr="000000"/>
    </a:dk1>
    <a:lt1>
      <a:sysClr val="window" lastClr="FFFFFF"/>
    </a:lt1>
    <a:dk2>
      <a:srgbClr val="1E5155"/>
    </a:dk2>
    <a:lt2>
      <a:srgbClr val="EBEBEB"/>
    </a:lt2>
    <a:accent1>
      <a:srgbClr val="B01513"/>
    </a:accent1>
    <a:accent2>
      <a:srgbClr val="EA6312"/>
    </a:accent2>
    <a:accent3>
      <a:srgbClr val="E6B729"/>
    </a:accent3>
    <a:accent4>
      <a:srgbClr val="6AAC90"/>
    </a:accent4>
    <a:accent5>
      <a:srgbClr val="5F9C9D"/>
    </a:accent5>
    <a:accent6>
      <a:srgbClr val="9E5E9B"/>
    </a:accent6>
    <a:hlink>
      <a:srgbClr val="58C1BA"/>
    </a:hlink>
    <a:folHlink>
      <a:srgbClr val="9DD0CB"/>
    </a:folHlink>
  </a:clrScheme>
</a:themeOverride>
</file>

<file path=ppt/theme/themeOverride8.xml><?xml version="1.0" encoding="utf-8"?>
<a:themeOverride xmlns:a="http://schemas.openxmlformats.org/drawingml/2006/main">
  <a:clrScheme name="Ион">
    <a:dk1>
      <a:sysClr val="windowText" lastClr="000000"/>
    </a:dk1>
    <a:lt1>
      <a:sysClr val="window" lastClr="FFFFFF"/>
    </a:lt1>
    <a:dk2>
      <a:srgbClr val="1E5155"/>
    </a:dk2>
    <a:lt2>
      <a:srgbClr val="EBEBEB"/>
    </a:lt2>
    <a:accent1>
      <a:srgbClr val="B01513"/>
    </a:accent1>
    <a:accent2>
      <a:srgbClr val="EA6312"/>
    </a:accent2>
    <a:accent3>
      <a:srgbClr val="E6B729"/>
    </a:accent3>
    <a:accent4>
      <a:srgbClr val="6AAC90"/>
    </a:accent4>
    <a:accent5>
      <a:srgbClr val="5F9C9D"/>
    </a:accent5>
    <a:accent6>
      <a:srgbClr val="9E5E9B"/>
    </a:accent6>
    <a:hlink>
      <a:srgbClr val="58C1BA"/>
    </a:hlink>
    <a:folHlink>
      <a:srgbClr val="9DD0CB"/>
    </a:folHlink>
  </a:clrScheme>
</a:themeOverride>
</file>

<file path=ppt/theme/themeOverride9.xml><?xml version="1.0" encoding="utf-8"?>
<a:themeOverride xmlns:a="http://schemas.openxmlformats.org/drawingml/2006/main">
  <a:clrScheme name="Ион">
    <a:dk1>
      <a:sysClr val="windowText" lastClr="000000"/>
    </a:dk1>
    <a:lt1>
      <a:sysClr val="window" lastClr="FFFFFF"/>
    </a:lt1>
    <a:dk2>
      <a:srgbClr val="1E5155"/>
    </a:dk2>
    <a:lt2>
      <a:srgbClr val="EBEBEB"/>
    </a:lt2>
    <a:accent1>
      <a:srgbClr val="B01513"/>
    </a:accent1>
    <a:accent2>
      <a:srgbClr val="EA6312"/>
    </a:accent2>
    <a:accent3>
      <a:srgbClr val="E6B729"/>
    </a:accent3>
    <a:accent4>
      <a:srgbClr val="6AAC90"/>
    </a:accent4>
    <a:accent5>
      <a:srgbClr val="5F9C9D"/>
    </a:accent5>
    <a:accent6>
      <a:srgbClr val="9E5E9B"/>
    </a:accent6>
    <a:hlink>
      <a:srgbClr val="58C1BA"/>
    </a:hlink>
    <a:folHlink>
      <a:srgbClr val="9DD0CB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865</TotalTime>
  <Words>2269</Words>
  <Application>Microsoft Office PowerPoint</Application>
  <PresentationFormat>Экран (4:3)</PresentationFormat>
  <Paragraphs>176</Paragraphs>
  <Slides>33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33</vt:i4>
      </vt:variant>
    </vt:vector>
  </HeadingPairs>
  <TitlesOfParts>
    <vt:vector size="34" baseType="lpstr">
      <vt:lpstr>Ион</vt:lpstr>
      <vt:lpstr>Презентация PowerPoint</vt:lpstr>
      <vt:lpstr>ПЛАН ЛЕКЦИИ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Общая характеристика Земли</dc:title>
  <dc:creator>Пользователь</dc:creator>
  <cp:lastModifiedBy>Марина Пономарева</cp:lastModifiedBy>
  <cp:revision>84</cp:revision>
  <dcterms:created xsi:type="dcterms:W3CDTF">2019-09-08T19:57:25Z</dcterms:created>
  <dcterms:modified xsi:type="dcterms:W3CDTF">2024-10-30T19:12:44Z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name="NXPowerLiteLastOptimized" pid="2">
    <vt:lpwstr>1512388</vt:lpwstr>
  </property>
  <property fmtid="{D5CDD505-2E9C-101B-9397-08002B2CF9AE}" name="NXPowerLiteSettings" pid="3">
    <vt:lpwstr>F7000400038000</vt:lpwstr>
  </property>
  <property fmtid="{D5CDD505-2E9C-101B-9397-08002B2CF9AE}" name="NXPowerLiteVersion" pid="4">
    <vt:lpwstr>S10.3.0</vt:lpwstr>
  </property>
</Properties>
</file>