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4"/>
  </p:notesMasterIdLst>
  <p:sldIdLst>
    <p:sldId id="268" r:id="rId2"/>
    <p:sldId id="257" r:id="rId3"/>
    <p:sldId id="269" r:id="rId4"/>
    <p:sldId id="258" r:id="rId5"/>
    <p:sldId id="259" r:id="rId6"/>
    <p:sldId id="260" r:id="rId7"/>
    <p:sldId id="261" r:id="rId8"/>
    <p:sldId id="262" r:id="rId9"/>
    <p:sldId id="263" r:id="rId10"/>
    <p:sldId id="271" r:id="rId11"/>
    <p:sldId id="270" r:id="rId12"/>
    <p:sldId id="264" r:id="rId13"/>
  </p:sldIdLst>
  <p:sldSz cx="9144000" cy="5143500" type="screen16x9"/>
  <p:notesSz cx="51435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7349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65" d="100"/>
          <a:sy n="165" d="100"/>
        </p:scale>
        <p:origin x="5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277055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959EA8-0C6C-DC25-9659-1732CBE82D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6ED1C75-BE1B-F053-CB30-01E32778A0B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2C6DDE7-6D9C-6831-0302-550B3D0DD7B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18E4F4-EA59-F575-AA34-7801529809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3642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83EC91-6AAF-8189-061A-4F2CD7BAC9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D6A33A-10E1-CCDF-6ADA-943FFDFCD0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3E94D1-1A15-E970-1AA0-831E88855D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1729917-3790-ADBB-3C83-2BA7DE069C7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770178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2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3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4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6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7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8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9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10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29180" y="48444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8466" y="-6351"/>
            <a:ext cx="9171316" cy="5156201"/>
            <a:chOff x="-8466" y="-8468"/>
            <a:chExt cx="9171316" cy="6874935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Freeform 2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Freeform 3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Freeform 3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Freeform 3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3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5" name="Freeform 34"/>
            <p:cNvSpPr/>
            <p:nvPr/>
          </p:nvSpPr>
          <p:spPr>
            <a:xfrm>
              <a:off x="8094165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6" name="Freeform 35"/>
            <p:cNvSpPr/>
            <p:nvPr/>
          </p:nvSpPr>
          <p:spPr>
            <a:xfrm>
              <a:off x="8068764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1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0596" y="1803400"/>
            <a:ext cx="5826719" cy="1234727"/>
          </a:xfrm>
        </p:spPr>
        <p:txBody>
          <a:bodyPr anchor="b">
            <a:noAutofit/>
          </a:bodyPr>
          <a:lstStyle>
            <a:lvl1pPr algn="r">
              <a:defRPr sz="405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30596" y="3038126"/>
            <a:ext cx="5826719" cy="822674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2B0120-34BC-4D2D-A004-D755CDB5BD4A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C6FA45-C57A-445D-B033-0774190700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6749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7346" y="141398"/>
            <a:ext cx="5266210" cy="930020"/>
          </a:xfrm>
        </p:spPr>
        <p:txBody>
          <a:bodyPr>
            <a:normAutofit fontScale="25000" lnSpcReduction="20000"/>
          </a:bodyPr>
          <a:lstStyle/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НАО «Карагандинский технический университет 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Абылкаса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5600" b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Сагинова</a:t>
            </a:r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5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Кафедра Разработки месторождений полезных ископаемых</a:t>
            </a:r>
          </a:p>
          <a:p>
            <a:pPr algn="ctr"/>
            <a:endParaRPr lang="kk-KZ" sz="2800" b="1" dirty="0">
              <a:solidFill>
                <a:schemeClr val="accent2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b="1" dirty="0">
              <a:solidFill>
                <a:srgbClr val="E3AE3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71222" y="1484944"/>
            <a:ext cx="7581573" cy="1481159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27349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Лекция 3. Комплексность использования минерального сырья: извлечение попутных компонентов</a:t>
            </a:r>
          </a:p>
        </p:txBody>
      </p:sp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-16332" y="3942514"/>
            <a:ext cx="7410920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Автор: </a:t>
            </a:r>
            <a:r>
              <a:rPr lang="en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PhD, 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ассоциированный профессор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Суимбаева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ru-RU" sz="1800" b="1" dirty="0" err="1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Айгерим</a:t>
            </a:r>
            <a:r>
              <a:rPr lang="ru-RU" altLang="ru-RU" sz="1800" b="1" dirty="0">
                <a:solidFill>
                  <a:srgbClr val="273490"/>
                </a:solidFill>
                <a:latin typeface="Times New Roman" pitchFamily="18" charset="0"/>
                <a:cs typeface="Times New Roman" pitchFamily="18" charset="0"/>
              </a:rPr>
              <a:t> Маратовна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endParaRPr lang="ru-RU" altLang="ru-RU" sz="1800" b="1" dirty="0" err="1">
              <a:solidFill>
                <a:srgbClr val="27349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14552E9-BBAD-32C3-4A39-5C06396804D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03507" y="64654"/>
            <a:ext cx="1239329" cy="108065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F32E0EE4-CE55-64E9-CF5B-BBFAD33F2C6C}"/>
              </a:ext>
            </a:extLst>
          </p:cNvPr>
          <p:cNvSpPr txBox="1"/>
          <p:nvPr/>
        </p:nvSpPr>
        <p:spPr>
          <a:xfrm>
            <a:off x="379708" y="3190811"/>
            <a:ext cx="7410919" cy="6155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Дисциплина «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Рациональное использование минеральных ресурсов</a:t>
            </a:r>
            <a:r>
              <a:rPr lang="ru-K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  <a:p>
            <a:pPr algn="ctr"/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KZ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ля магистрантов ОП</a:t>
            </a:r>
            <a:r>
              <a:rPr lang="en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7M07203 "</a:t>
            </a: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Горное дело"</a:t>
            </a:r>
            <a:endParaRPr lang="ru-KZ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2533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2002185"/>
            <a:ext cx="4004965" cy="19050"/>
          </a:xfrm>
          <a:prstGeom prst="rect">
            <a:avLst/>
          </a:prstGeom>
        </p:spPr>
      </p:pic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7201" y="1889522"/>
            <a:ext cx="4005039" cy="19050"/>
          </a:xfrm>
          <a:prstGeom prst="rect">
            <a:avLst/>
          </a:prstGeom>
        </p:spPr>
      </p:pic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6119" y="3326978"/>
            <a:ext cx="4004965" cy="19050"/>
          </a:xfrm>
          <a:prstGeom prst="rect">
            <a:avLst/>
          </a:prstGeom>
        </p:spPr>
      </p:pic>
      <p:sp>
        <p:nvSpPr>
          <p:cNvPr id="27" name="Прямоугольник 26">
            <a:extLst>
              <a:ext uri="{FF2B5EF4-FFF2-40B4-BE49-F238E27FC236}">
                <a16:creationId xmlns:a16="http://schemas.microsoft.com/office/drawing/2014/main" id="{D6F89910-7FC5-3756-D675-EDBBF0AC061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89A0AC95-725F-B4F4-8E65-F56829722076}"/>
              </a:ext>
            </a:extLst>
          </p:cNvPr>
          <p:cNvSpPr/>
          <p:nvPr/>
        </p:nvSpPr>
        <p:spPr>
          <a:xfrm>
            <a:off x="540023" y="463680"/>
            <a:ext cx="8063954" cy="3856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</a:t>
            </a: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ь</a:t>
            </a:r>
            <a:r>
              <a:rPr lang="en-US" sz="2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план лекции</a:t>
            </a:r>
            <a:endParaRPr lang="en-US" sz="24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1">
            <a:extLst>
              <a:ext uri="{FF2B5EF4-FFF2-40B4-BE49-F238E27FC236}">
                <a16:creationId xmlns:a16="http://schemas.microsoft.com/office/drawing/2014/main" id="{E00B3B25-898A-0E83-0B3E-E2A4197AB830}"/>
              </a:ext>
            </a:extLst>
          </p:cNvPr>
          <p:cNvSpPr/>
          <p:nvPr/>
        </p:nvSpPr>
        <p:spPr>
          <a:xfrm>
            <a:off x="540023" y="979736"/>
            <a:ext cx="8063954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33000"/>
              </a:lnSpc>
              <a:buNone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Цель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ознакомить магистрантов с принципами и технологиями извлечения основных и попутных ценных компонентов из рудного и нерудного сырья. Сформировать понимание экономической и экологической целесообразности комплексного использования минеральных ресурсов.</a:t>
            </a:r>
          </a:p>
        </p:txBody>
      </p:sp>
      <p:sp>
        <p:nvSpPr>
          <p:cNvPr id="16" name="Text 2">
            <a:extLst>
              <a:ext uri="{FF2B5EF4-FFF2-40B4-BE49-F238E27FC236}">
                <a16:creationId xmlns:a16="http://schemas.microsoft.com/office/drawing/2014/main" id="{34A312E5-8E86-722D-6EE8-FB7A492DDF36}"/>
              </a:ext>
            </a:extLst>
          </p:cNvPr>
          <p:cNvSpPr/>
          <p:nvPr/>
        </p:nvSpPr>
        <p:spPr>
          <a:xfrm>
            <a:off x="540023" y="2075064"/>
            <a:ext cx="308595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01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494BD6E6-12C2-0971-E8A9-195B6F140054}"/>
              </a:ext>
            </a:extLst>
          </p:cNvPr>
          <p:cNvSpPr/>
          <p:nvPr/>
        </p:nvSpPr>
        <p:spPr>
          <a:xfrm>
            <a:off x="540024" y="2433443"/>
            <a:ext cx="1753725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Понятие комплексности</a:t>
            </a:r>
          </a:p>
        </p:txBody>
      </p:sp>
      <p:sp>
        <p:nvSpPr>
          <p:cNvPr id="19" name="Text 5">
            <a:extLst>
              <a:ext uri="{FF2B5EF4-FFF2-40B4-BE49-F238E27FC236}">
                <a16:creationId xmlns:a16="http://schemas.microsoft.com/office/drawing/2014/main" id="{7D03F188-2919-E3CB-65BA-9E4C80BB6F54}"/>
              </a:ext>
            </a:extLst>
          </p:cNvPr>
          <p:cNvSpPr/>
          <p:nvPr/>
        </p:nvSpPr>
        <p:spPr>
          <a:xfrm>
            <a:off x="540024" y="2861982"/>
            <a:ext cx="1753725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Совместная добыча, раздельное обогащение, </a:t>
            </a:r>
            <a:r>
              <a:rPr lang="ru-RU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гидрометаллургичес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-кое вскрытие</a:t>
            </a:r>
          </a:p>
        </p:txBody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1C431651-71BA-4D60-36F6-5CA010F566AA}"/>
              </a:ext>
            </a:extLst>
          </p:cNvPr>
          <p:cNvSpPr/>
          <p:nvPr/>
        </p:nvSpPr>
        <p:spPr>
          <a:xfrm>
            <a:off x="2483764" y="2075064"/>
            <a:ext cx="229543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Shape 7">
            <a:extLst>
              <a:ext uri="{FF2B5EF4-FFF2-40B4-BE49-F238E27FC236}">
                <a16:creationId xmlns:a16="http://schemas.microsoft.com/office/drawing/2014/main" id="{988D0B6B-32BD-FCC6-8A77-33A91B49DFED}"/>
              </a:ext>
            </a:extLst>
          </p:cNvPr>
          <p:cNvSpPr/>
          <p:nvPr/>
        </p:nvSpPr>
        <p:spPr>
          <a:xfrm>
            <a:off x="2483765" y="2318250"/>
            <a:ext cx="1922922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36E60F6D-33EE-74E4-EE12-68767BB55F6E}"/>
              </a:ext>
            </a:extLst>
          </p:cNvPr>
          <p:cNvSpPr/>
          <p:nvPr/>
        </p:nvSpPr>
        <p:spPr>
          <a:xfrm>
            <a:off x="2468267" y="2433443"/>
            <a:ext cx="1922922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Примеры месторождений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 комплексными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рудами </a:t>
            </a: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8D4CDB9F-8048-C77B-A2CC-D49DC0CC78A2}"/>
              </a:ext>
            </a:extLst>
          </p:cNvPr>
          <p:cNvSpPr/>
          <p:nvPr/>
        </p:nvSpPr>
        <p:spPr>
          <a:xfrm>
            <a:off x="2483765" y="3078045"/>
            <a:ext cx="1922922" cy="4938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Медно-порфировые</a:t>
            </a:r>
            <a:r>
              <a:rPr lang="en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;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полиметаллические</a:t>
            </a:r>
            <a:r>
              <a:rPr lang="en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;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алюминиевые</a:t>
            </a:r>
            <a:r>
              <a:rPr lang="en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;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урановые – редкоземельные элементы</a:t>
            </a: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BD99D779-B18C-F9BD-29AA-EF9EDB5973C2}"/>
              </a:ext>
            </a:extLst>
          </p:cNvPr>
          <p:cNvSpPr/>
          <p:nvPr/>
        </p:nvSpPr>
        <p:spPr>
          <a:xfrm>
            <a:off x="4599796" y="207506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Shape 11">
            <a:extLst>
              <a:ext uri="{FF2B5EF4-FFF2-40B4-BE49-F238E27FC236}">
                <a16:creationId xmlns:a16="http://schemas.microsoft.com/office/drawing/2014/main" id="{4761F384-C510-0187-ACC8-41F63C06F6F4}"/>
              </a:ext>
            </a:extLst>
          </p:cNvPr>
          <p:cNvSpPr/>
          <p:nvPr/>
        </p:nvSpPr>
        <p:spPr>
          <a:xfrm>
            <a:off x="4599796" y="231825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32471CE0-9161-123E-E813-D05ABAB6BB87}"/>
              </a:ext>
            </a:extLst>
          </p:cNvPr>
          <p:cNvSpPr/>
          <p:nvPr/>
        </p:nvSpPr>
        <p:spPr>
          <a:xfrm>
            <a:off x="4599796" y="243344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Технологические схемы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глубокой переработки</a:t>
            </a:r>
          </a:p>
        </p:txBody>
      </p:sp>
      <p:sp>
        <p:nvSpPr>
          <p:cNvPr id="28" name="Text 13">
            <a:extLst>
              <a:ext uri="{FF2B5EF4-FFF2-40B4-BE49-F238E27FC236}">
                <a16:creationId xmlns:a16="http://schemas.microsoft.com/office/drawing/2014/main" id="{7009D329-79CD-1F94-C9FC-6FA52A26EF71}"/>
              </a:ext>
            </a:extLst>
          </p:cNvPr>
          <p:cNvSpPr/>
          <p:nvPr/>
        </p:nvSpPr>
        <p:spPr>
          <a:xfrm>
            <a:off x="4599796" y="2889373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Селективная флотация, спекание, выщелачивание, сорбция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26CC3384-2D5E-616D-5F8B-F6E8246170AA}"/>
              </a:ext>
            </a:extLst>
          </p:cNvPr>
          <p:cNvSpPr/>
          <p:nvPr/>
        </p:nvSpPr>
        <p:spPr>
          <a:xfrm>
            <a:off x="540023" y="2322119"/>
            <a:ext cx="1828559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2" name="Text 10">
            <a:extLst>
              <a:ext uri="{FF2B5EF4-FFF2-40B4-BE49-F238E27FC236}">
                <a16:creationId xmlns:a16="http://schemas.microsoft.com/office/drawing/2014/main" id="{E261D490-33F7-39A5-578B-7B15AD59A000}"/>
              </a:ext>
            </a:extLst>
          </p:cNvPr>
          <p:cNvSpPr/>
          <p:nvPr/>
        </p:nvSpPr>
        <p:spPr>
          <a:xfrm>
            <a:off x="6751479" y="2072484"/>
            <a:ext cx="235120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</a:t>
            </a:r>
            <a:r>
              <a:rPr lang="ru-RU" sz="1400" dirty="0">
                <a:solidFill>
                  <a:srgbClr val="383838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Shape 11">
            <a:extLst>
              <a:ext uri="{FF2B5EF4-FFF2-40B4-BE49-F238E27FC236}">
                <a16:creationId xmlns:a16="http://schemas.microsoft.com/office/drawing/2014/main" id="{B2DB1B52-B6BF-3BA5-04F1-456C9B636914}"/>
              </a:ext>
            </a:extLst>
          </p:cNvPr>
          <p:cNvSpPr/>
          <p:nvPr/>
        </p:nvSpPr>
        <p:spPr>
          <a:xfrm>
            <a:off x="6751479" y="2315670"/>
            <a:ext cx="1969634" cy="19050"/>
          </a:xfrm>
          <a:prstGeom prst="rect">
            <a:avLst/>
          </a:prstGeom>
          <a:solidFill>
            <a:srgbClr val="CCCCCC"/>
          </a:solidFill>
          <a:ln/>
        </p:spPr>
      </p:sp>
      <p:sp>
        <p:nvSpPr>
          <p:cNvPr id="6" name="Text 12">
            <a:extLst>
              <a:ext uri="{FF2B5EF4-FFF2-40B4-BE49-F238E27FC236}">
                <a16:creationId xmlns:a16="http://schemas.microsoft.com/office/drawing/2014/main" id="{6A2193B0-B9E7-DA71-040B-E89D29F0ED6B}"/>
              </a:ext>
            </a:extLst>
          </p:cNvPr>
          <p:cNvSpPr/>
          <p:nvPr/>
        </p:nvSpPr>
        <p:spPr>
          <a:xfrm>
            <a:off x="6751479" y="2430863"/>
            <a:ext cx="1969634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Экономическая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эффективность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комплексного </a:t>
            </a:r>
          </a:p>
          <a:p>
            <a:pPr marL="0" indent="0" algn="l">
              <a:lnSpc>
                <a:spcPct val="104000"/>
              </a:lnSpc>
              <a:buNone/>
            </a:pPr>
            <a:r>
              <a:rPr lang="ru-RU" sz="14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использования</a:t>
            </a:r>
          </a:p>
        </p:txBody>
      </p:sp>
      <p:sp>
        <p:nvSpPr>
          <p:cNvPr id="7" name="Text 13">
            <a:extLst>
              <a:ext uri="{FF2B5EF4-FFF2-40B4-BE49-F238E27FC236}">
                <a16:creationId xmlns:a16="http://schemas.microsoft.com/office/drawing/2014/main" id="{96BC2A3E-3819-D834-07D2-798A383FC3ED}"/>
              </a:ext>
            </a:extLst>
          </p:cNvPr>
          <p:cNvSpPr/>
          <p:nvPr/>
        </p:nvSpPr>
        <p:spPr>
          <a:xfrm>
            <a:off x="6751482" y="3281992"/>
            <a:ext cx="2121298" cy="7407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3000"/>
              </a:lnSpc>
              <a:buNone/>
            </a:pP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Расчет стоимости попутных компонентов, уменьшение отходов</a:t>
            </a:r>
            <a:endParaRPr lang="en" sz="14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B6FD4DA-21DF-52E3-0642-15C87F448F3B}"/>
              </a:ext>
            </a:extLst>
          </p:cNvPr>
          <p:cNvSpPr txBox="1"/>
          <p:nvPr/>
        </p:nvSpPr>
        <p:spPr>
          <a:xfrm>
            <a:off x="618978" y="244607"/>
            <a:ext cx="790604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rgbClr val="27349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lexandria Medium" panose="020B0604020202020204" charset="-78"/>
              </a:rPr>
              <a:t>1) Понятие комплексности использования минерального сырья</a:t>
            </a: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  <a:p>
            <a:pPr algn="ctr"/>
            <a:endParaRPr lang="ru-RU" sz="2400" b="1" dirty="0">
              <a:solidFill>
                <a:srgbClr val="273490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Alexandria Medium" panose="020B0604020202020204" charset="-78"/>
            </a:endParaRP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5F8BF50F-06C0-ADA1-B824-67B43FA68DEC}"/>
              </a:ext>
            </a:extLst>
          </p:cNvPr>
          <p:cNvSpPr/>
          <p:nvPr/>
        </p:nvSpPr>
        <p:spPr>
          <a:xfrm>
            <a:off x="7966129" y="4680488"/>
            <a:ext cx="1177871" cy="463012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KZ"/>
          </a:p>
        </p:txBody>
      </p:sp>
      <p:sp>
        <p:nvSpPr>
          <p:cNvPr id="4" name="Text 0">
            <a:extLst>
              <a:ext uri="{FF2B5EF4-FFF2-40B4-BE49-F238E27FC236}">
                <a16:creationId xmlns:a16="http://schemas.microsoft.com/office/drawing/2014/main" id="{81D95634-CCE5-EE17-F93B-5D0EE96B78F5}"/>
              </a:ext>
            </a:extLst>
          </p:cNvPr>
          <p:cNvSpPr/>
          <p:nvPr/>
        </p:nvSpPr>
        <p:spPr>
          <a:xfrm>
            <a:off x="540023" y="449387"/>
            <a:ext cx="4634954" cy="6508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endParaRPr lang="en-US" sz="2050" dirty="0"/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23E384B8-9709-F041-D7D8-E74B0D364139}"/>
              </a:ext>
            </a:extLst>
          </p:cNvPr>
          <p:cNvSpPr/>
          <p:nvPr/>
        </p:nvSpPr>
        <p:spPr>
          <a:xfrm>
            <a:off x="456562" y="1214504"/>
            <a:ext cx="3572997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Комплексное использование минерального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сырья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система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организационно-технических и технологических мероприятий, направленных на максимально полное извлечение из недр и переработку всех ценных компонентов, содержащихся в рудах и вмещающих породах, а также на утилизацию отходов горно-обогатительного и металлургического производств.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Shape 2">
            <a:extLst>
              <a:ext uri="{FF2B5EF4-FFF2-40B4-BE49-F238E27FC236}">
                <a16:creationId xmlns:a16="http://schemas.microsoft.com/office/drawing/2014/main" id="{05E7B3C1-2CD9-96E0-E1DF-E50F068DE382}"/>
              </a:ext>
            </a:extLst>
          </p:cNvPr>
          <p:cNvSpPr/>
          <p:nvPr/>
        </p:nvSpPr>
        <p:spPr>
          <a:xfrm>
            <a:off x="325464" y="3260284"/>
            <a:ext cx="3631915" cy="1638609"/>
          </a:xfrm>
          <a:prstGeom prst="roundRect">
            <a:avLst>
              <a:gd name="adj" fmla="val 10921"/>
            </a:avLst>
          </a:prstGeom>
          <a:solidFill>
            <a:schemeClr val="accent5">
              <a:lumMod val="20000"/>
              <a:lumOff val="80000"/>
            </a:schemeClr>
          </a:solidFill>
          <a:ln/>
        </p:spPr>
      </p:sp>
      <p:sp>
        <p:nvSpPr>
          <p:cNvPr id="7" name="Text 3">
            <a:extLst>
              <a:ext uri="{FF2B5EF4-FFF2-40B4-BE49-F238E27FC236}">
                <a16:creationId xmlns:a16="http://schemas.microsoft.com/office/drawing/2014/main" id="{3F901AF5-4A60-4C76-632A-521C2F386DD5}"/>
              </a:ext>
            </a:extLst>
          </p:cNvPr>
          <p:cNvSpPr/>
          <p:nvPr/>
        </p:nvSpPr>
        <p:spPr>
          <a:xfrm>
            <a:off x="456562" y="3314942"/>
            <a:ext cx="3428639" cy="1809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Попутные полезные </a:t>
            </a: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компоненты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составные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части полезных ископаемых, которые могут быть извлечены попутно с основным полезным ископаемым и приобретают промышленное значение при условии экономически эффективного извлечения.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Image 1" descr="preencoded.png">
            <a:extLst>
              <a:ext uri="{FF2B5EF4-FFF2-40B4-BE49-F238E27FC236}">
                <a16:creationId xmlns:a16="http://schemas.microsoft.com/office/drawing/2014/main" id="{D003885A-BA16-9FB5-EA5E-579B78F7F57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001" t="2304" r="21010" b="3205"/>
          <a:stretch>
            <a:fillRect/>
          </a:stretch>
        </p:blipFill>
        <p:spPr>
          <a:xfrm>
            <a:off x="4764265" y="1132174"/>
            <a:ext cx="3760757" cy="344696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40B3110A-647A-E9C3-0270-E11C0CD4AC48}"/>
              </a:ext>
            </a:extLst>
          </p:cNvPr>
          <p:cNvSpPr txBox="1"/>
          <p:nvPr/>
        </p:nvSpPr>
        <p:spPr>
          <a:xfrm>
            <a:off x="4764265" y="4626982"/>
            <a:ext cx="3760757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Рисунок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KZ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Основной и попутные компоненты</a:t>
            </a:r>
          </a:p>
        </p:txBody>
      </p:sp>
    </p:spTree>
    <p:extLst>
      <p:ext uri="{BB962C8B-B14F-4D97-AF65-F5344CB8AC3E}">
        <p14:creationId xmlns:p14="http://schemas.microsoft.com/office/powerpoint/2010/main" val="3518707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25">
            <a:extLst>
              <a:ext uri="{FF2B5EF4-FFF2-40B4-BE49-F238E27FC236}">
                <a16:creationId xmlns:a16="http://schemas.microsoft.com/office/drawing/2014/main" id="{2BA641E4-6BEE-3672-2518-33201F422CC4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1">
            <a:extLst>
              <a:ext uri="{FF2B5EF4-FFF2-40B4-BE49-F238E27FC236}">
                <a16:creationId xmlns:a16="http://schemas.microsoft.com/office/drawing/2014/main" id="{3110817A-8722-05FE-307E-EA0810103290}"/>
              </a:ext>
            </a:extLst>
          </p:cNvPr>
          <p:cNvSpPr/>
          <p:nvPr/>
        </p:nvSpPr>
        <p:spPr>
          <a:xfrm>
            <a:off x="368084" y="364167"/>
            <a:ext cx="8407831" cy="7614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Основные подходы к комплексному использованию</a:t>
            </a:r>
          </a:p>
        </p:txBody>
      </p:sp>
      <p:pic>
        <p:nvPicPr>
          <p:cNvPr id="8" name="Image 0" descr="preencoded.png">
            <a:extLst>
              <a:ext uri="{FF2B5EF4-FFF2-40B4-BE49-F238E27FC236}">
                <a16:creationId xmlns:a16="http://schemas.microsoft.com/office/drawing/2014/main" id="{EEBD1066-0345-6BA8-6971-CEF48F86B8A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025426"/>
            <a:ext cx="2559918" cy="3697039"/>
          </a:xfrm>
          <a:prstGeom prst="rect">
            <a:avLst/>
          </a:prstGeom>
        </p:spPr>
      </p:pic>
      <p:sp>
        <p:nvSpPr>
          <p:cNvPr id="12" name="Text 1">
            <a:extLst>
              <a:ext uri="{FF2B5EF4-FFF2-40B4-BE49-F238E27FC236}">
                <a16:creationId xmlns:a16="http://schemas.microsoft.com/office/drawing/2014/main" id="{AAD527B4-5FCE-7C9B-4A58-026B452EDA1A}"/>
              </a:ext>
            </a:extLst>
          </p:cNvPr>
          <p:cNvSpPr/>
          <p:nvPr/>
        </p:nvSpPr>
        <p:spPr>
          <a:xfrm>
            <a:off x="838200" y="1183630"/>
            <a:ext cx="2167310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Совместная добыча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B4EC5DC3-0E45-AA6A-6452-170E8E164BD0}"/>
              </a:ext>
            </a:extLst>
          </p:cNvPr>
          <p:cNvSpPr/>
          <p:nvPr/>
        </p:nvSpPr>
        <p:spPr>
          <a:xfrm>
            <a:off x="838200" y="1434480"/>
            <a:ext cx="2167310" cy="3129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Одновременная выемка нескольких видов полезных ископаемых из одного месторождения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Сокращение затрат на вскрытие и подготовку горизонтов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Использование общей инфраструктуры (стволы, штреки, транспортные магистрали)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Уменьшение площади нарушения земель на единицу добытого сырья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4" name="Image 1" descr="preencoded.png">
            <a:extLst>
              <a:ext uri="{FF2B5EF4-FFF2-40B4-BE49-F238E27FC236}">
                <a16:creationId xmlns:a16="http://schemas.microsoft.com/office/drawing/2014/main" id="{AEC43486-82B2-36A7-8178-8A2236D0BB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2004" y="1025426"/>
            <a:ext cx="2559918" cy="3697039"/>
          </a:xfrm>
          <a:prstGeom prst="rect">
            <a:avLst/>
          </a:prstGeom>
        </p:spPr>
      </p:pic>
      <p:sp>
        <p:nvSpPr>
          <p:cNvPr id="15" name="Text 3">
            <a:extLst>
              <a:ext uri="{FF2B5EF4-FFF2-40B4-BE49-F238E27FC236}">
                <a16:creationId xmlns:a16="http://schemas.microsoft.com/office/drawing/2014/main" id="{90270BE4-7139-5DC9-48FA-12957923E1FB}"/>
              </a:ext>
            </a:extLst>
          </p:cNvPr>
          <p:cNvSpPr/>
          <p:nvPr/>
        </p:nvSpPr>
        <p:spPr>
          <a:xfrm>
            <a:off x="3526408" y="1183630"/>
            <a:ext cx="2167310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Раздельное обогащение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4">
            <a:extLst>
              <a:ext uri="{FF2B5EF4-FFF2-40B4-BE49-F238E27FC236}">
                <a16:creationId xmlns:a16="http://schemas.microsoft.com/office/drawing/2014/main" id="{8D391178-DE9E-20F4-11E8-68F2830D5D9C}"/>
              </a:ext>
            </a:extLst>
          </p:cNvPr>
          <p:cNvSpPr/>
          <p:nvPr/>
        </p:nvSpPr>
        <p:spPr>
          <a:xfrm>
            <a:off x="3526408" y="1434480"/>
            <a:ext cx="2167310" cy="18012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Разделение рудной массы на отдельные концентраты с независимой обработкой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Получение товарных продуктов высокой чистоты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Минимизация потерь ценных компонентов в отходах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Image 2" descr="preencoded.png">
            <a:extLst>
              <a:ext uri="{FF2B5EF4-FFF2-40B4-BE49-F238E27FC236}">
                <a16:creationId xmlns:a16="http://schemas.microsoft.com/office/drawing/2014/main" id="{7E51C5B0-C9A2-8C27-D20E-B7F69317994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0212" y="1025426"/>
            <a:ext cx="2559918" cy="3697039"/>
          </a:xfrm>
          <a:prstGeom prst="rect">
            <a:avLst/>
          </a:prstGeom>
        </p:spPr>
      </p:pic>
      <p:sp>
        <p:nvSpPr>
          <p:cNvPr id="18" name="Text 5">
            <a:extLst>
              <a:ext uri="{FF2B5EF4-FFF2-40B4-BE49-F238E27FC236}">
                <a16:creationId xmlns:a16="http://schemas.microsoft.com/office/drawing/2014/main" id="{093019B9-7B35-0D4A-209E-8C6D7BA6C8C2}"/>
              </a:ext>
            </a:extLst>
          </p:cNvPr>
          <p:cNvSpPr/>
          <p:nvPr/>
        </p:nvSpPr>
        <p:spPr>
          <a:xfrm>
            <a:off x="6214616" y="1183630"/>
            <a:ext cx="2167310" cy="3478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solidFill>
                  <a:srgbClr val="0070C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Гидрометаллургическое вскрытие</a:t>
            </a:r>
            <a:endParaRPr lang="en-US" sz="1200" b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E61B0D50-D3F5-EB50-AA42-187633A37EEC}"/>
              </a:ext>
            </a:extLst>
          </p:cNvPr>
          <p:cNvSpPr/>
          <p:nvPr/>
        </p:nvSpPr>
        <p:spPr>
          <a:xfrm>
            <a:off x="6214616" y="1608386"/>
            <a:ext cx="2167310" cy="2015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Извлечение металлов из руд с использованием химических реагентов в водных растворах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Включает выщелачивание, сорбцию, экстракцию, электроосаждение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Применяется для бедных и упорных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4A55B26E-8211-1CB2-8609-1059A83545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B99C7ACA-1B72-1E4D-8E95-EEDE8F772F05}"/>
              </a:ext>
            </a:extLst>
          </p:cNvPr>
          <p:cNvSpPr/>
          <p:nvPr/>
        </p:nvSpPr>
        <p:spPr>
          <a:xfrm>
            <a:off x="403131" y="356617"/>
            <a:ext cx="8151763" cy="22145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Libre Baskerville" pitchFamily="34" charset="-122"/>
                <a:cs typeface="Times New Roman" panose="02020603050405020304" pitchFamily="18" charset="0"/>
              </a:rPr>
              <a:t>Коэффициент комплексности</a:t>
            </a:r>
          </a:p>
        </p:txBody>
      </p:sp>
      <p:sp>
        <p:nvSpPr>
          <p:cNvPr id="9" name="Text 1">
            <a:extLst>
              <a:ext uri="{FF2B5EF4-FFF2-40B4-BE49-F238E27FC236}">
                <a16:creationId xmlns:a16="http://schemas.microsoft.com/office/drawing/2014/main" id="{88F93C36-23BD-77C5-875B-2BAAF497D0A2}"/>
              </a:ext>
            </a:extLst>
          </p:cNvPr>
          <p:cNvSpPr/>
          <p:nvPr/>
        </p:nvSpPr>
        <p:spPr>
          <a:xfrm>
            <a:off x="603796" y="872410"/>
            <a:ext cx="7936409" cy="3857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just">
              <a:lnSpc>
                <a:spcPct val="12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Уровень комплексности использования минерального сырья характеризует способ выделения концентратов, элементов-спутников и отходов производства.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Shape 2">
            <a:extLst>
              <a:ext uri="{FF2B5EF4-FFF2-40B4-BE49-F238E27FC236}">
                <a16:creationId xmlns:a16="http://schemas.microsoft.com/office/drawing/2014/main" id="{FC3BB409-49D5-0A3B-01C6-07549C997CE3}"/>
              </a:ext>
            </a:extLst>
          </p:cNvPr>
          <p:cNvSpPr/>
          <p:nvPr/>
        </p:nvSpPr>
        <p:spPr>
          <a:xfrm>
            <a:off x="510406" y="1515294"/>
            <a:ext cx="3996779" cy="3171230"/>
          </a:xfrm>
          <a:prstGeom prst="roundRect">
            <a:avLst>
              <a:gd name="adj" fmla="val 2945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13" name="Text 3">
            <a:extLst>
              <a:ext uri="{FF2B5EF4-FFF2-40B4-BE49-F238E27FC236}">
                <a16:creationId xmlns:a16="http://schemas.microsoft.com/office/drawing/2014/main" id="{8CFB00AC-8FDD-5093-24C6-70547E27417A}"/>
              </a:ext>
            </a:extLst>
          </p:cNvPr>
          <p:cNvSpPr/>
          <p:nvPr/>
        </p:nvSpPr>
        <p:spPr>
          <a:xfrm>
            <a:off x="640110" y="1626766"/>
            <a:ext cx="3737372" cy="1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коэффициента комплексности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4">
            <a:extLst>
              <a:ext uri="{FF2B5EF4-FFF2-40B4-BE49-F238E27FC236}">
                <a16:creationId xmlns:a16="http://schemas.microsoft.com/office/drawing/2014/main" id="{E6E2C6C3-7B44-0A1D-DE29-403F8B98B851}"/>
              </a:ext>
            </a:extLst>
          </p:cNvPr>
          <p:cNvSpPr/>
          <p:nvPr/>
        </p:nvSpPr>
        <p:spPr>
          <a:xfrm>
            <a:off x="834703" y="2014538"/>
            <a:ext cx="3999979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</a:t>
            </a:r>
            <a:r>
              <a:rPr lang="en-US" sz="1400" b="1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n</a:t>
            </a:r>
            <a:r>
              <a:rPr lang="en-US" sz="1400" b="1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/ n</a:t>
            </a:r>
            <a:r>
              <a:rPr lang="en-US" sz="1400" b="1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6">
            <a:extLst>
              <a:ext uri="{FF2B5EF4-FFF2-40B4-BE49-F238E27FC236}">
                <a16:creationId xmlns:a16="http://schemas.microsoft.com/office/drawing/2014/main" id="{1553BDFD-4EC5-03D0-20E1-4185CA8C905A}"/>
              </a:ext>
            </a:extLst>
          </p:cNvPr>
          <p:cNvSpPr/>
          <p:nvPr/>
        </p:nvSpPr>
        <p:spPr>
          <a:xfrm>
            <a:off x="640110" y="2433117"/>
            <a:ext cx="3737372" cy="61763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03200" indent="-203200" algn="l">
              <a:lnSpc>
                <a:spcPct val="124000"/>
              </a:lnSpc>
              <a:buSzPct val="100000"/>
              <a:buChar char="•"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400" b="1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число компонентов, извлекаемых в товарные продукты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03200" indent="-203200" algn="l">
              <a:lnSpc>
                <a:spcPct val="124000"/>
              </a:lnSpc>
              <a:buSzPct val="100000"/>
              <a:buChar char="•"/>
            </a:pPr>
            <a:r>
              <a:rPr lang="en-US" sz="14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400" b="1" baseline="-250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общее число ценных компонентов в руде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7">
            <a:extLst>
              <a:ext uri="{FF2B5EF4-FFF2-40B4-BE49-F238E27FC236}">
                <a16:creationId xmlns:a16="http://schemas.microsoft.com/office/drawing/2014/main" id="{FB642B6D-FAAC-416D-CCA8-95190B56C63D}"/>
              </a:ext>
            </a:extLst>
          </p:cNvPr>
          <p:cNvSpPr/>
          <p:nvPr/>
        </p:nvSpPr>
        <p:spPr>
          <a:xfrm>
            <a:off x="4734967" y="1626766"/>
            <a:ext cx="3810000" cy="1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 расчёта K</a:t>
            </a:r>
            <a:r>
              <a:rPr lang="en-US" sz="14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Shape 8">
            <a:extLst>
              <a:ext uri="{FF2B5EF4-FFF2-40B4-BE49-F238E27FC236}">
                <a16:creationId xmlns:a16="http://schemas.microsoft.com/office/drawing/2014/main" id="{635E2AC9-16A1-68FE-633D-30AF66630891}"/>
              </a:ext>
            </a:extLst>
          </p:cNvPr>
          <p:cNvSpPr/>
          <p:nvPr/>
        </p:nvSpPr>
        <p:spPr>
          <a:xfrm>
            <a:off x="4734967" y="1914227"/>
            <a:ext cx="1849264" cy="735360"/>
          </a:xfrm>
          <a:prstGeom prst="roundRect">
            <a:avLst>
              <a:gd name="adj" fmla="val 7410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8" name="Text 9">
            <a:extLst>
              <a:ext uri="{FF2B5EF4-FFF2-40B4-BE49-F238E27FC236}">
                <a16:creationId xmlns:a16="http://schemas.microsoft.com/office/drawing/2014/main" id="{D6A18D30-AECB-A5B6-6695-BB6C0D8F76C3}"/>
              </a:ext>
            </a:extLst>
          </p:cNvPr>
          <p:cNvSpPr/>
          <p:nvPr/>
        </p:nvSpPr>
        <p:spPr>
          <a:xfrm>
            <a:off x="4869433" y="2048694"/>
            <a:ext cx="1580331" cy="1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Всего компонентов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 10">
            <a:extLst>
              <a:ext uri="{FF2B5EF4-FFF2-40B4-BE49-F238E27FC236}">
                <a16:creationId xmlns:a16="http://schemas.microsoft.com/office/drawing/2014/main" id="{CBD552AF-BDB4-F118-471C-D80853C39911}"/>
              </a:ext>
            </a:extLst>
          </p:cNvPr>
          <p:cNvSpPr/>
          <p:nvPr/>
        </p:nvSpPr>
        <p:spPr>
          <a:xfrm>
            <a:off x="4869433" y="2322240"/>
            <a:ext cx="158033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4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общ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8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2">
            <a:extLst>
              <a:ext uri="{FF2B5EF4-FFF2-40B4-BE49-F238E27FC236}">
                <a16:creationId xmlns:a16="http://schemas.microsoft.com/office/drawing/2014/main" id="{DE2AD5FD-E441-2C7C-BFDD-383AF8AB7A80}"/>
              </a:ext>
            </a:extLst>
          </p:cNvPr>
          <p:cNvSpPr/>
          <p:nvPr/>
        </p:nvSpPr>
        <p:spPr>
          <a:xfrm>
            <a:off x="6830169" y="2048694"/>
            <a:ext cx="1580331" cy="1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Извлекается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3">
            <a:extLst>
              <a:ext uri="{FF2B5EF4-FFF2-40B4-BE49-F238E27FC236}">
                <a16:creationId xmlns:a16="http://schemas.microsoft.com/office/drawing/2014/main" id="{858006E3-D283-CF98-EDCE-87713F10D0B8}"/>
              </a:ext>
            </a:extLst>
          </p:cNvPr>
          <p:cNvSpPr/>
          <p:nvPr/>
        </p:nvSpPr>
        <p:spPr>
          <a:xfrm>
            <a:off x="6830169" y="2322240"/>
            <a:ext cx="1580331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n</a:t>
            </a:r>
            <a:r>
              <a:rPr lang="en-US" sz="14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изв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=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Shape 14">
            <a:extLst>
              <a:ext uri="{FF2B5EF4-FFF2-40B4-BE49-F238E27FC236}">
                <a16:creationId xmlns:a16="http://schemas.microsoft.com/office/drawing/2014/main" id="{201954FD-F6D5-E9FC-79D6-11298FF29BA1}"/>
              </a:ext>
            </a:extLst>
          </p:cNvPr>
          <p:cNvSpPr/>
          <p:nvPr/>
        </p:nvSpPr>
        <p:spPr>
          <a:xfrm>
            <a:off x="4734967" y="2761059"/>
            <a:ext cx="3810000" cy="735360"/>
          </a:xfrm>
          <a:prstGeom prst="roundRect">
            <a:avLst>
              <a:gd name="adj" fmla="val 7410"/>
            </a:avLst>
          </a:prstGeom>
          <a:solidFill>
            <a:schemeClr val="accent6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C7D504D5-022F-8C38-B958-74B84BC18DFB}"/>
              </a:ext>
            </a:extLst>
          </p:cNvPr>
          <p:cNvSpPr/>
          <p:nvPr/>
        </p:nvSpPr>
        <p:spPr>
          <a:xfrm>
            <a:off x="4869433" y="2895526"/>
            <a:ext cx="3541068" cy="16207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</a:t>
            </a:r>
            <a:r>
              <a:rPr lang="en-US" sz="1400" baseline="-250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</a:t>
            </a:r>
            <a:endParaRPr lang="en-US" sz="1400" baseline="-25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 16">
            <a:extLst>
              <a:ext uri="{FF2B5EF4-FFF2-40B4-BE49-F238E27FC236}">
                <a16:creationId xmlns:a16="http://schemas.microsoft.com/office/drawing/2014/main" id="{75A55CB2-2037-055E-C726-6B6156A9C216}"/>
              </a:ext>
            </a:extLst>
          </p:cNvPr>
          <p:cNvSpPr/>
          <p:nvPr/>
        </p:nvSpPr>
        <p:spPr>
          <a:xfrm>
            <a:off x="4869433" y="3169072"/>
            <a:ext cx="3541068" cy="1928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 / 8 =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0,75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 17">
            <a:extLst>
              <a:ext uri="{FF2B5EF4-FFF2-40B4-BE49-F238E27FC236}">
                <a16:creationId xmlns:a16="http://schemas.microsoft.com/office/drawing/2014/main" id="{794067B8-1758-5F8C-BCF2-00BCA7BCEDFE}"/>
              </a:ext>
            </a:extLst>
          </p:cNvPr>
          <p:cNvSpPr/>
          <p:nvPr/>
        </p:nvSpPr>
        <p:spPr>
          <a:xfrm>
            <a:off x="4734967" y="3621807"/>
            <a:ext cx="3810000" cy="96440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Современный уровень развития обогатительных и гидрометаллургических технологий позволяет достигать высоких степеней комплексности, что даёт дополнительный экономический эффект и уменьшает объёмы отходов.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96156" y="240286"/>
            <a:ext cx="8151688" cy="4429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2)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Примеры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месторождений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с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комплексными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  <a:r>
              <a:rPr lang="kk-KZ" sz="2400" b="1" dirty="0" err="1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рудами</a:t>
            </a:r>
            <a:r>
              <a:rPr lang="kk-KZ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kk-KZ" sz="2400" b="1" dirty="0" err="1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1B4D3996-939C-09CE-AE2F-083A7E350381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DE0D9299-88D9-A526-8501-9F7CBAB1C24A}"/>
              </a:ext>
            </a:extLst>
          </p:cNvPr>
          <p:cNvSpPr/>
          <p:nvPr/>
        </p:nvSpPr>
        <p:spPr>
          <a:xfrm>
            <a:off x="603796" y="740543"/>
            <a:ext cx="7936409" cy="347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Медно-порфировые месторождения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1">
            <a:extLst>
              <a:ext uri="{FF2B5EF4-FFF2-40B4-BE49-F238E27FC236}">
                <a16:creationId xmlns:a16="http://schemas.microsoft.com/office/drawing/2014/main" id="{2B627CDE-B1AE-C9EC-5947-40018A6971FB}"/>
              </a:ext>
            </a:extLst>
          </p:cNvPr>
          <p:cNvSpPr/>
          <p:nvPr/>
        </p:nvSpPr>
        <p:spPr>
          <a:xfrm>
            <a:off x="603796" y="1176683"/>
            <a:ext cx="3798466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Основные и попутные компоненты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Shape 2">
            <a:extLst>
              <a:ext uri="{FF2B5EF4-FFF2-40B4-BE49-F238E27FC236}">
                <a16:creationId xmlns:a16="http://schemas.microsoft.com/office/drawing/2014/main" id="{DC1DCFCC-8A97-4656-04E8-3173108523A4}"/>
              </a:ext>
            </a:extLst>
          </p:cNvPr>
          <p:cNvSpPr/>
          <p:nvPr/>
        </p:nvSpPr>
        <p:spPr>
          <a:xfrm>
            <a:off x="603796" y="1494878"/>
            <a:ext cx="1835051" cy="803970"/>
          </a:xfrm>
          <a:prstGeom prst="roundRect">
            <a:avLst>
              <a:gd name="adj" fmla="val 7270"/>
            </a:avLst>
          </a:prstGeom>
          <a:solidFill>
            <a:schemeClr val="accent4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7" name="Text 3">
            <a:extLst>
              <a:ext uri="{FF2B5EF4-FFF2-40B4-BE49-F238E27FC236}">
                <a16:creationId xmlns:a16="http://schemas.microsoft.com/office/drawing/2014/main" id="{22B2A1B2-74CA-18F3-4B10-F5EF71EA9AF1}"/>
              </a:ext>
            </a:extLst>
          </p:cNvPr>
          <p:cNvSpPr/>
          <p:nvPr/>
        </p:nvSpPr>
        <p:spPr>
          <a:xfrm>
            <a:off x="747713" y="1638794"/>
            <a:ext cx="1547217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Основной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4">
            <a:extLst>
              <a:ext uri="{FF2B5EF4-FFF2-40B4-BE49-F238E27FC236}">
                <a16:creationId xmlns:a16="http://schemas.microsoft.com/office/drawing/2014/main" id="{CB70DBF3-29F7-E36E-FCBB-FF5BD53B3EB5}"/>
              </a:ext>
            </a:extLst>
          </p:cNvPr>
          <p:cNvSpPr/>
          <p:nvPr/>
        </p:nvSpPr>
        <p:spPr>
          <a:xfrm>
            <a:off x="747713" y="1940990"/>
            <a:ext cx="1547217" cy="213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Медь (Cu)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Shape 5">
            <a:extLst>
              <a:ext uri="{FF2B5EF4-FFF2-40B4-BE49-F238E27FC236}">
                <a16:creationId xmlns:a16="http://schemas.microsoft.com/office/drawing/2014/main" id="{33DEE269-FC96-89DF-1C95-01E0B9279449}"/>
              </a:ext>
            </a:extLst>
          </p:cNvPr>
          <p:cNvSpPr/>
          <p:nvPr/>
        </p:nvSpPr>
        <p:spPr>
          <a:xfrm>
            <a:off x="2567136" y="1502627"/>
            <a:ext cx="1835125" cy="803970"/>
          </a:xfrm>
          <a:prstGeom prst="roundRect">
            <a:avLst>
              <a:gd name="adj" fmla="val 7270"/>
            </a:avLst>
          </a:prstGeom>
          <a:solidFill>
            <a:schemeClr val="accent4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0" name="Text 6">
            <a:extLst>
              <a:ext uri="{FF2B5EF4-FFF2-40B4-BE49-F238E27FC236}">
                <a16:creationId xmlns:a16="http://schemas.microsoft.com/office/drawing/2014/main" id="{D2E20203-924E-5BCC-ECB8-074EA389CF14}"/>
              </a:ext>
            </a:extLst>
          </p:cNvPr>
          <p:cNvSpPr/>
          <p:nvPr/>
        </p:nvSpPr>
        <p:spPr>
          <a:xfrm>
            <a:off x="2711053" y="1638794"/>
            <a:ext cx="1547292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Попутные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7">
            <a:extLst>
              <a:ext uri="{FF2B5EF4-FFF2-40B4-BE49-F238E27FC236}">
                <a16:creationId xmlns:a16="http://schemas.microsoft.com/office/drawing/2014/main" id="{9767179D-0930-7AB0-AC59-F653256D2A61}"/>
              </a:ext>
            </a:extLst>
          </p:cNvPr>
          <p:cNvSpPr/>
          <p:nvPr/>
        </p:nvSpPr>
        <p:spPr>
          <a:xfrm>
            <a:off x="2711053" y="1940990"/>
            <a:ext cx="1547292" cy="213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Au, Mo, Re, Ag, Se, Te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8">
            <a:extLst>
              <a:ext uri="{FF2B5EF4-FFF2-40B4-BE49-F238E27FC236}">
                <a16:creationId xmlns:a16="http://schemas.microsoft.com/office/drawing/2014/main" id="{86E0276A-E3F3-6006-8AA8-167A2B98AD91}"/>
              </a:ext>
            </a:extLst>
          </p:cNvPr>
          <p:cNvSpPr/>
          <p:nvPr/>
        </p:nvSpPr>
        <p:spPr>
          <a:xfrm>
            <a:off x="603796" y="2443136"/>
            <a:ext cx="3798466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Особенности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529D7B89-2B6B-5CB1-2FB2-EE9CD06F4A8E}"/>
              </a:ext>
            </a:extLst>
          </p:cNvPr>
          <p:cNvSpPr/>
          <p:nvPr/>
        </p:nvSpPr>
        <p:spPr>
          <a:xfrm>
            <a:off x="603796" y="2745331"/>
            <a:ext cx="3798466" cy="15873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Молибденит часто обогащён рением (Re)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содержание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1,4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2,7 г/т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Положительная корреляция между содержанием Au и 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Рений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3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один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из наиболее ценных попутных компонентов: 80</a:t>
            </a:r>
            <a:r>
              <a:rPr lang="ru-RU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90% мировых запасов связаны с молибденитом медно-порфировых руд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0326AF0B-4E49-65A2-994F-B75F6C8E405E}"/>
              </a:ext>
            </a:extLst>
          </p:cNvPr>
          <p:cNvSpPr/>
          <p:nvPr/>
        </p:nvSpPr>
        <p:spPr>
          <a:xfrm>
            <a:off x="4746501" y="1176683"/>
            <a:ext cx="3798466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Примеры месторождений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5F15B566-6B6E-CD37-78F1-8E7C3ECC37F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6500" y="1502627"/>
            <a:ext cx="4033289" cy="1046485"/>
          </a:xfrm>
          <a:prstGeom prst="rect">
            <a:avLst/>
          </a:prstGeom>
        </p:spPr>
      </p:pic>
      <p:sp>
        <p:nvSpPr>
          <p:cNvPr id="26" name="Text 11">
            <a:extLst>
              <a:ext uri="{FF2B5EF4-FFF2-40B4-BE49-F238E27FC236}">
                <a16:creationId xmlns:a16="http://schemas.microsoft.com/office/drawing/2014/main" id="{7FE28BFF-6704-0E14-C58D-A8AA07D337C5}"/>
              </a:ext>
            </a:extLst>
          </p:cNvPr>
          <p:cNvSpPr/>
          <p:nvPr/>
        </p:nvSpPr>
        <p:spPr>
          <a:xfrm>
            <a:off x="5450458" y="1653082"/>
            <a:ext cx="2936304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Кальмакыр (Узбекистан)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A6BA9BFC-7999-21B7-F924-6B9B9D26A9ED}"/>
              </a:ext>
            </a:extLst>
          </p:cNvPr>
          <p:cNvSpPr/>
          <p:nvPr/>
        </p:nvSpPr>
        <p:spPr>
          <a:xfrm>
            <a:off x="5450458" y="1955277"/>
            <a:ext cx="2936304" cy="427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Cu-Mo-Au руды с повышенным содержанием 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Image 1" descr="preencoded.png">
            <a:extLst>
              <a:ext uri="{FF2B5EF4-FFF2-40B4-BE49-F238E27FC236}">
                <a16:creationId xmlns:a16="http://schemas.microsoft.com/office/drawing/2014/main" id="{6054A42D-C6C9-B34B-A128-CF45E4429D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46500" y="2677401"/>
            <a:ext cx="4033289" cy="1046485"/>
          </a:xfrm>
          <a:prstGeom prst="rect">
            <a:avLst/>
          </a:prstGeom>
        </p:spPr>
      </p:pic>
      <p:sp>
        <p:nvSpPr>
          <p:cNvPr id="41" name="Text 13">
            <a:extLst>
              <a:ext uri="{FF2B5EF4-FFF2-40B4-BE49-F238E27FC236}">
                <a16:creationId xmlns:a16="http://schemas.microsoft.com/office/drawing/2014/main" id="{F4A44403-953A-4FE3-7C45-418F0F98990A}"/>
              </a:ext>
            </a:extLst>
          </p:cNvPr>
          <p:cNvSpPr/>
          <p:nvPr/>
        </p:nvSpPr>
        <p:spPr>
          <a:xfrm>
            <a:off x="5450458" y="2827857"/>
            <a:ext cx="2936304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Мурунтау (Узбекистан)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4">
            <a:extLst>
              <a:ext uri="{FF2B5EF4-FFF2-40B4-BE49-F238E27FC236}">
                <a16:creationId xmlns:a16="http://schemas.microsoft.com/office/drawing/2014/main" id="{EFB99CFB-330A-8F9F-DC36-24A7B1368570}"/>
              </a:ext>
            </a:extLst>
          </p:cNvPr>
          <p:cNvSpPr/>
          <p:nvPr/>
        </p:nvSpPr>
        <p:spPr>
          <a:xfrm>
            <a:off x="5450458" y="3130052"/>
            <a:ext cx="2936304" cy="427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Крупнейшее золоторудное месторождение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3" name="Image 2" descr="preencoded.png">
            <a:extLst>
              <a:ext uri="{FF2B5EF4-FFF2-40B4-BE49-F238E27FC236}">
                <a16:creationId xmlns:a16="http://schemas.microsoft.com/office/drawing/2014/main" id="{64BF9CD4-F808-7064-0E2B-62D2CB8D88B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6500" y="3852176"/>
            <a:ext cx="4033289" cy="835000"/>
          </a:xfrm>
          <a:prstGeom prst="rect">
            <a:avLst/>
          </a:prstGeom>
        </p:spPr>
      </p:pic>
      <p:sp>
        <p:nvSpPr>
          <p:cNvPr id="44" name="Text 15">
            <a:extLst>
              <a:ext uri="{FF2B5EF4-FFF2-40B4-BE49-F238E27FC236}">
                <a16:creationId xmlns:a16="http://schemas.microsoft.com/office/drawing/2014/main" id="{522623CF-01D8-0A74-7E2F-BD038D77D9B0}"/>
              </a:ext>
            </a:extLst>
          </p:cNvPr>
          <p:cNvSpPr/>
          <p:nvPr/>
        </p:nvSpPr>
        <p:spPr>
          <a:xfrm>
            <a:off x="5450458" y="4002631"/>
            <a:ext cx="2936304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Актогай, Бозшаколь, Конырат (Казахстан)</a:t>
            </a:r>
            <a:endParaRPr lang="en-US" sz="1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 16">
            <a:extLst>
              <a:ext uri="{FF2B5EF4-FFF2-40B4-BE49-F238E27FC236}">
                <a16:creationId xmlns:a16="http://schemas.microsoft.com/office/drawing/2014/main" id="{778D7301-4E98-703B-C051-FB32D2D1B32E}"/>
              </a:ext>
            </a:extLst>
          </p:cNvPr>
          <p:cNvSpPr/>
          <p:nvPr/>
        </p:nvSpPr>
        <p:spPr>
          <a:xfrm>
            <a:off x="5450458" y="4304827"/>
            <a:ext cx="2936304" cy="2139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8000"/>
              </a:lnSpc>
              <a:buNone/>
            </a:pPr>
            <a:r>
              <a:rPr lang="en-US" sz="13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Содержат Au, Mo, Ag, Re</a:t>
            </a:r>
            <a:endParaRPr lang="en-US" sz="1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313AB587-97AB-FCFD-7499-78453CFE113F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E724DCDD-BD5D-68D6-27C6-1708714A2A6A}"/>
              </a:ext>
            </a:extLst>
          </p:cNvPr>
          <p:cNvSpPr/>
          <p:nvPr/>
        </p:nvSpPr>
        <p:spPr>
          <a:xfrm>
            <a:off x="603796" y="531312"/>
            <a:ext cx="7936409" cy="347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Полиметаллические месторождения</a:t>
            </a:r>
          </a:p>
        </p:txBody>
      </p:sp>
      <p:sp>
        <p:nvSpPr>
          <p:cNvPr id="5" name="Text 1">
            <a:extLst>
              <a:ext uri="{FF2B5EF4-FFF2-40B4-BE49-F238E27FC236}">
                <a16:creationId xmlns:a16="http://schemas.microsoft.com/office/drawing/2014/main" id="{7C4C8D96-9D75-189B-B99A-C8B5070380B2}"/>
              </a:ext>
            </a:extLst>
          </p:cNvPr>
          <p:cNvSpPr/>
          <p:nvPr/>
        </p:nvSpPr>
        <p:spPr>
          <a:xfrm>
            <a:off x="603796" y="1130736"/>
            <a:ext cx="3786932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Компонентный состав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Shape 2">
            <a:extLst>
              <a:ext uri="{FF2B5EF4-FFF2-40B4-BE49-F238E27FC236}">
                <a16:creationId xmlns:a16="http://schemas.microsoft.com/office/drawing/2014/main" id="{F87A4108-CD01-F034-402A-21CD398336FB}"/>
              </a:ext>
            </a:extLst>
          </p:cNvPr>
          <p:cNvSpPr/>
          <p:nvPr/>
        </p:nvSpPr>
        <p:spPr>
          <a:xfrm>
            <a:off x="603796" y="1481003"/>
            <a:ext cx="1820317" cy="1110332"/>
          </a:xfrm>
          <a:prstGeom prst="roundRect">
            <a:avLst>
              <a:gd name="adj" fmla="val 5621"/>
            </a:avLst>
          </a:prstGeom>
          <a:solidFill>
            <a:schemeClr val="accent2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0" name="Text 3">
            <a:extLst>
              <a:ext uri="{FF2B5EF4-FFF2-40B4-BE49-F238E27FC236}">
                <a16:creationId xmlns:a16="http://schemas.microsoft.com/office/drawing/2014/main" id="{6504F9B5-C718-05B0-E839-E8EC5A1AD9A2}"/>
              </a:ext>
            </a:extLst>
          </p:cNvPr>
          <p:cNvSpPr/>
          <p:nvPr/>
        </p:nvSpPr>
        <p:spPr>
          <a:xfrm>
            <a:off x="757089" y="1634296"/>
            <a:ext cx="151373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4">
            <a:extLst>
              <a:ext uri="{FF2B5EF4-FFF2-40B4-BE49-F238E27FC236}">
                <a16:creationId xmlns:a16="http://schemas.microsoft.com/office/drawing/2014/main" id="{6701BD79-6C7F-F2EC-8277-A683C9E3E039}"/>
              </a:ext>
            </a:extLst>
          </p:cNvPr>
          <p:cNvSpPr/>
          <p:nvPr/>
        </p:nvSpPr>
        <p:spPr>
          <a:xfrm>
            <a:off x="757089" y="1966258"/>
            <a:ext cx="1513731" cy="471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Свинец (Pb), Цинк (Zn)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5">
            <a:extLst>
              <a:ext uri="{FF2B5EF4-FFF2-40B4-BE49-F238E27FC236}">
                <a16:creationId xmlns:a16="http://schemas.microsoft.com/office/drawing/2014/main" id="{DD1F5625-91F8-D26E-E1BB-4C0E79F6366D}"/>
              </a:ext>
            </a:extLst>
          </p:cNvPr>
          <p:cNvSpPr/>
          <p:nvPr/>
        </p:nvSpPr>
        <p:spPr>
          <a:xfrm>
            <a:off x="2570336" y="1481003"/>
            <a:ext cx="1820391" cy="1110332"/>
          </a:xfrm>
          <a:prstGeom prst="roundRect">
            <a:avLst>
              <a:gd name="adj" fmla="val 5621"/>
            </a:avLst>
          </a:prstGeom>
          <a:solidFill>
            <a:schemeClr val="accent2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9" name="Text 6">
            <a:extLst>
              <a:ext uri="{FF2B5EF4-FFF2-40B4-BE49-F238E27FC236}">
                <a16:creationId xmlns:a16="http://schemas.microsoft.com/office/drawing/2014/main" id="{2150449F-AAAA-1151-FED6-C8CE6AD6E717}"/>
              </a:ext>
            </a:extLst>
          </p:cNvPr>
          <p:cNvSpPr/>
          <p:nvPr/>
        </p:nvSpPr>
        <p:spPr>
          <a:xfrm>
            <a:off x="2723629" y="1634296"/>
            <a:ext cx="1513805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1A8025EB-736C-8BE3-B5E9-B8CFEFA37B16}"/>
              </a:ext>
            </a:extLst>
          </p:cNvPr>
          <p:cNvSpPr/>
          <p:nvPr/>
        </p:nvSpPr>
        <p:spPr>
          <a:xfrm>
            <a:off x="2723629" y="1966258"/>
            <a:ext cx="1608147" cy="47178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Cu, Ag, Au, Cd, In, Ge, Bi, Sb, Ta, Se, Te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95807B04-402C-3476-5B03-07E59F7FC0DB}"/>
              </a:ext>
            </a:extLst>
          </p:cNvPr>
          <p:cNvSpPr/>
          <p:nvPr/>
        </p:nvSpPr>
        <p:spPr>
          <a:xfrm>
            <a:off x="603796" y="2755865"/>
            <a:ext cx="3786932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Ключевые характеристики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9">
            <a:extLst>
              <a:ext uri="{FF2B5EF4-FFF2-40B4-BE49-F238E27FC236}">
                <a16:creationId xmlns:a16="http://schemas.microsoft.com/office/drawing/2014/main" id="{4967173E-85DC-1D01-E6C1-6EFC495B9585}"/>
              </a:ext>
            </a:extLst>
          </p:cNvPr>
          <p:cNvSpPr/>
          <p:nvPr/>
        </p:nvSpPr>
        <p:spPr>
          <a:xfrm>
            <a:off x="603796" y="3087826"/>
            <a:ext cx="3786932" cy="15177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33680" indent="-233680" algn="l">
              <a:lnSpc>
                <a:spcPct val="132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Может извлекаться до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 элементов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и получаться до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40 видов продукции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2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Содержание основных компонентов: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</a:t>
            </a:r>
            <a:r>
              <a:rPr lang="ru-RU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4%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(бедные руды) до свыше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7%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(богатые руды)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2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 металлургическом переделе извлекаются все компоненты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10">
            <a:extLst>
              <a:ext uri="{FF2B5EF4-FFF2-40B4-BE49-F238E27FC236}">
                <a16:creationId xmlns:a16="http://schemas.microsoft.com/office/drawing/2014/main" id="{ABD5BEB4-3291-A155-7531-6D893F0C079D}"/>
              </a:ext>
            </a:extLst>
          </p:cNvPr>
          <p:cNvSpPr/>
          <p:nvPr/>
        </p:nvSpPr>
        <p:spPr>
          <a:xfrm>
            <a:off x="4758035" y="1130736"/>
            <a:ext cx="3786932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Примеры месторождений Казахстана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5" name="Image 0" descr="preencoded.png">
            <a:extLst>
              <a:ext uri="{FF2B5EF4-FFF2-40B4-BE49-F238E27FC236}">
                <a16:creationId xmlns:a16="http://schemas.microsoft.com/office/drawing/2014/main" id="{C7A0547D-FF31-F217-9FA9-4907F0A07B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034" y="1481003"/>
            <a:ext cx="4052751" cy="903015"/>
          </a:xfrm>
          <a:prstGeom prst="rect">
            <a:avLst/>
          </a:prstGeom>
        </p:spPr>
      </p:pic>
      <p:sp>
        <p:nvSpPr>
          <p:cNvPr id="26" name="Text 11">
            <a:extLst>
              <a:ext uri="{FF2B5EF4-FFF2-40B4-BE49-F238E27FC236}">
                <a16:creationId xmlns:a16="http://schemas.microsoft.com/office/drawing/2014/main" id="{931ED9E6-ED61-23D0-78BA-E8E83E0CE17F}"/>
              </a:ext>
            </a:extLst>
          </p:cNvPr>
          <p:cNvSpPr/>
          <p:nvPr/>
        </p:nvSpPr>
        <p:spPr>
          <a:xfrm>
            <a:off x="5001816" y="1648584"/>
            <a:ext cx="337557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Риддер-Сокольное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Text 12">
            <a:extLst>
              <a:ext uri="{FF2B5EF4-FFF2-40B4-BE49-F238E27FC236}">
                <a16:creationId xmlns:a16="http://schemas.microsoft.com/office/drawing/2014/main" id="{A57D9470-B1B2-2DB5-3BEE-8D9153E0BEC1}"/>
              </a:ext>
            </a:extLst>
          </p:cNvPr>
          <p:cNvSpPr/>
          <p:nvPr/>
        </p:nvSpPr>
        <p:spPr>
          <a:xfrm>
            <a:off x="5001816" y="1980545"/>
            <a:ext cx="3375571" cy="235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Pb, Zn, Cu, Ag, Au, Cd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8" name="Image 1" descr="preencoded.png">
            <a:extLst>
              <a:ext uri="{FF2B5EF4-FFF2-40B4-BE49-F238E27FC236}">
                <a16:creationId xmlns:a16="http://schemas.microsoft.com/office/drawing/2014/main" id="{A6D71E5D-40EC-B831-7065-038B49DEE1E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034" y="2530242"/>
            <a:ext cx="4052751" cy="903015"/>
          </a:xfrm>
          <a:prstGeom prst="rect">
            <a:avLst/>
          </a:prstGeom>
        </p:spPr>
      </p:pic>
      <p:sp>
        <p:nvSpPr>
          <p:cNvPr id="29" name="Text 13">
            <a:extLst>
              <a:ext uri="{FF2B5EF4-FFF2-40B4-BE49-F238E27FC236}">
                <a16:creationId xmlns:a16="http://schemas.microsoft.com/office/drawing/2014/main" id="{A258CB2D-CD5A-B127-E119-B5E37E024045}"/>
              </a:ext>
            </a:extLst>
          </p:cNvPr>
          <p:cNvSpPr/>
          <p:nvPr/>
        </p:nvSpPr>
        <p:spPr>
          <a:xfrm>
            <a:off x="5001816" y="2697822"/>
            <a:ext cx="337557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Жезказганское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 14">
            <a:extLst>
              <a:ext uri="{FF2B5EF4-FFF2-40B4-BE49-F238E27FC236}">
                <a16:creationId xmlns:a16="http://schemas.microsoft.com/office/drawing/2014/main" id="{7C5B8BD9-DDBA-4227-F2ED-E80FF054E464}"/>
              </a:ext>
            </a:extLst>
          </p:cNvPr>
          <p:cNvSpPr/>
          <p:nvPr/>
        </p:nvSpPr>
        <p:spPr>
          <a:xfrm>
            <a:off x="5001816" y="3029783"/>
            <a:ext cx="3375571" cy="235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Медно-полиметаллические руды с Pb, Zn, Ag, Re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1" name="Image 2" descr="preencoded.png">
            <a:extLst>
              <a:ext uri="{FF2B5EF4-FFF2-40B4-BE49-F238E27FC236}">
                <a16:creationId xmlns:a16="http://schemas.microsoft.com/office/drawing/2014/main" id="{1DED4668-39B9-A128-E51C-7DE2F7B8E7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58034" y="3579480"/>
            <a:ext cx="4052751" cy="903015"/>
          </a:xfrm>
          <a:prstGeom prst="rect">
            <a:avLst/>
          </a:prstGeom>
        </p:spPr>
      </p:pic>
      <p:sp>
        <p:nvSpPr>
          <p:cNvPr id="32" name="Text 15">
            <a:extLst>
              <a:ext uri="{FF2B5EF4-FFF2-40B4-BE49-F238E27FC236}">
                <a16:creationId xmlns:a16="http://schemas.microsoft.com/office/drawing/2014/main" id="{A202D1D1-B10C-D126-422A-BC6E99BA9DE6}"/>
              </a:ext>
            </a:extLst>
          </p:cNvPr>
          <p:cNvSpPr/>
          <p:nvPr/>
        </p:nvSpPr>
        <p:spPr>
          <a:xfrm>
            <a:off x="5001816" y="3747060"/>
            <a:ext cx="3375571" cy="185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Текелийское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16">
            <a:extLst>
              <a:ext uri="{FF2B5EF4-FFF2-40B4-BE49-F238E27FC236}">
                <a16:creationId xmlns:a16="http://schemas.microsoft.com/office/drawing/2014/main" id="{7CD8FA97-1089-E0F8-546F-9BF19FB66B03}"/>
              </a:ext>
            </a:extLst>
          </p:cNvPr>
          <p:cNvSpPr/>
          <p:nvPr/>
        </p:nvSpPr>
        <p:spPr>
          <a:xfrm>
            <a:off x="5001816" y="4079022"/>
            <a:ext cx="3375571" cy="2358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2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Высокое содержание Ag и Au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id="{058AB7F8-EE15-7EF2-AFAC-6B33C58F233E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>
            <a:extLst>
              <a:ext uri="{FF2B5EF4-FFF2-40B4-BE49-F238E27FC236}">
                <a16:creationId xmlns:a16="http://schemas.microsoft.com/office/drawing/2014/main" id="{0F41B716-0888-720B-A482-663D3B0759C9}"/>
              </a:ext>
            </a:extLst>
          </p:cNvPr>
          <p:cNvSpPr/>
          <p:nvPr/>
        </p:nvSpPr>
        <p:spPr>
          <a:xfrm>
            <a:off x="603796" y="531312"/>
            <a:ext cx="7936409" cy="347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ru-RU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Алюминиевые и урановые месторождения</a:t>
            </a:r>
          </a:p>
          <a:p>
            <a:pPr marL="0" indent="0" algn="l">
              <a:lnSpc>
                <a:spcPct val="104000"/>
              </a:lnSpc>
              <a:buNone/>
            </a:pPr>
            <a:endParaRPr lang="ru-RU" b="1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1" name="Text 2">
            <a:extLst>
              <a:ext uri="{FF2B5EF4-FFF2-40B4-BE49-F238E27FC236}">
                <a16:creationId xmlns:a16="http://schemas.microsoft.com/office/drawing/2014/main" id="{AF50E741-5CA5-72F7-F2C4-4934030076D7}"/>
              </a:ext>
            </a:extLst>
          </p:cNvPr>
          <p:cNvSpPr/>
          <p:nvPr/>
        </p:nvSpPr>
        <p:spPr>
          <a:xfrm>
            <a:off x="646063" y="1137101"/>
            <a:ext cx="369957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Алюминиевые месторождения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Shape 3">
            <a:extLst>
              <a:ext uri="{FF2B5EF4-FFF2-40B4-BE49-F238E27FC236}">
                <a16:creationId xmlns:a16="http://schemas.microsoft.com/office/drawing/2014/main" id="{55F48D0C-684A-FB5D-1745-67C6F38B845E}"/>
              </a:ext>
            </a:extLst>
          </p:cNvPr>
          <p:cNvSpPr/>
          <p:nvPr/>
        </p:nvSpPr>
        <p:spPr>
          <a:xfrm>
            <a:off x="646063" y="1495628"/>
            <a:ext cx="1774329" cy="892522"/>
          </a:xfrm>
          <a:prstGeom prst="roundRect">
            <a:avLst>
              <a:gd name="adj" fmla="val 7104"/>
            </a:avLst>
          </a:prstGeom>
          <a:solidFill>
            <a:schemeClr val="accent1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15" name="Text 4">
            <a:extLst>
              <a:ext uri="{FF2B5EF4-FFF2-40B4-BE49-F238E27FC236}">
                <a16:creationId xmlns:a16="http://schemas.microsoft.com/office/drawing/2014/main" id="{DC3F6B3F-1DE7-9F69-60C1-1A7A9E081B4F}"/>
              </a:ext>
            </a:extLst>
          </p:cNvPr>
          <p:cNvSpPr/>
          <p:nvPr/>
        </p:nvSpPr>
        <p:spPr>
          <a:xfrm>
            <a:off x="801737" y="1651302"/>
            <a:ext cx="146298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Основной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5">
            <a:extLst>
              <a:ext uri="{FF2B5EF4-FFF2-40B4-BE49-F238E27FC236}">
                <a16:creationId xmlns:a16="http://schemas.microsoft.com/office/drawing/2014/main" id="{F5750E53-B92A-9E79-56EC-7B7A3E5361BF}"/>
              </a:ext>
            </a:extLst>
          </p:cNvPr>
          <p:cNvSpPr/>
          <p:nvPr/>
        </p:nvSpPr>
        <p:spPr>
          <a:xfrm>
            <a:off x="801737" y="1990928"/>
            <a:ext cx="1462980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Алюминий (Al)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Shape 6">
            <a:extLst>
              <a:ext uri="{FF2B5EF4-FFF2-40B4-BE49-F238E27FC236}">
                <a16:creationId xmlns:a16="http://schemas.microsoft.com/office/drawing/2014/main" id="{FCC53713-E6FE-33DB-BC2D-E5CFAFDF530F}"/>
              </a:ext>
            </a:extLst>
          </p:cNvPr>
          <p:cNvSpPr/>
          <p:nvPr/>
        </p:nvSpPr>
        <p:spPr>
          <a:xfrm>
            <a:off x="2571304" y="1495628"/>
            <a:ext cx="1774329" cy="892522"/>
          </a:xfrm>
          <a:prstGeom prst="roundRect">
            <a:avLst>
              <a:gd name="adj" fmla="val 7104"/>
            </a:avLst>
          </a:prstGeom>
          <a:solidFill>
            <a:schemeClr val="accent1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0" name="Text 7">
            <a:extLst>
              <a:ext uri="{FF2B5EF4-FFF2-40B4-BE49-F238E27FC236}">
                <a16:creationId xmlns:a16="http://schemas.microsoft.com/office/drawing/2014/main" id="{DED254B3-244B-8E93-CEF6-32AC14E70F40}"/>
              </a:ext>
            </a:extLst>
          </p:cNvPr>
          <p:cNvSpPr/>
          <p:nvPr/>
        </p:nvSpPr>
        <p:spPr>
          <a:xfrm>
            <a:off x="2726978" y="1651302"/>
            <a:ext cx="1462980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8">
            <a:extLst>
              <a:ext uri="{FF2B5EF4-FFF2-40B4-BE49-F238E27FC236}">
                <a16:creationId xmlns:a16="http://schemas.microsoft.com/office/drawing/2014/main" id="{EA31D8DF-372C-965E-CCE9-673E25F96560}"/>
              </a:ext>
            </a:extLst>
          </p:cNvPr>
          <p:cNvSpPr/>
          <p:nvPr/>
        </p:nvSpPr>
        <p:spPr>
          <a:xfrm>
            <a:off x="2726978" y="1990928"/>
            <a:ext cx="1462980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Ga, V, Sc, Rb, Fe, Ti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9">
            <a:extLst>
              <a:ext uri="{FF2B5EF4-FFF2-40B4-BE49-F238E27FC236}">
                <a16:creationId xmlns:a16="http://schemas.microsoft.com/office/drawing/2014/main" id="{5CC79F39-E931-13BE-D6D1-C439FE8B1A9F}"/>
              </a:ext>
            </a:extLst>
          </p:cNvPr>
          <p:cNvSpPr/>
          <p:nvPr/>
        </p:nvSpPr>
        <p:spPr>
          <a:xfrm>
            <a:off x="646063" y="2557963"/>
            <a:ext cx="3699570" cy="131340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Галлий и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скандий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4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критические</a:t>
            </a: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металлы для электроники и аэрокосмической промышленности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Содержание скандия: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70</a:t>
            </a:r>
            <a:r>
              <a:rPr lang="ru-RU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120 ppm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Редкоземельных элементов: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400</a:t>
            </a:r>
            <a:r>
              <a:rPr lang="ru-RU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2000 ppm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0">
            <a:extLst>
              <a:ext uri="{FF2B5EF4-FFF2-40B4-BE49-F238E27FC236}">
                <a16:creationId xmlns:a16="http://schemas.microsoft.com/office/drawing/2014/main" id="{521DA1DA-A8F3-D8C5-3F9C-8B9E53E25240}"/>
              </a:ext>
            </a:extLst>
          </p:cNvPr>
          <p:cNvSpPr/>
          <p:nvPr/>
        </p:nvSpPr>
        <p:spPr>
          <a:xfrm>
            <a:off x="4760863" y="1137101"/>
            <a:ext cx="3784104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Урановые месторождения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Shape 11">
            <a:extLst>
              <a:ext uri="{FF2B5EF4-FFF2-40B4-BE49-F238E27FC236}">
                <a16:creationId xmlns:a16="http://schemas.microsoft.com/office/drawing/2014/main" id="{61D3808F-D40F-69AB-90CC-0F00D4101C39}"/>
              </a:ext>
            </a:extLst>
          </p:cNvPr>
          <p:cNvSpPr/>
          <p:nvPr/>
        </p:nvSpPr>
        <p:spPr>
          <a:xfrm>
            <a:off x="4760863" y="1495628"/>
            <a:ext cx="1816596" cy="892522"/>
          </a:xfrm>
          <a:prstGeom prst="roundRect">
            <a:avLst>
              <a:gd name="adj" fmla="val 7104"/>
            </a:avLst>
          </a:prstGeom>
          <a:solidFill>
            <a:schemeClr val="accent1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25" name="Text 12">
            <a:extLst>
              <a:ext uri="{FF2B5EF4-FFF2-40B4-BE49-F238E27FC236}">
                <a16:creationId xmlns:a16="http://schemas.microsoft.com/office/drawing/2014/main" id="{D22D080C-C965-FF2A-8CC0-0DA0184A621B}"/>
              </a:ext>
            </a:extLst>
          </p:cNvPr>
          <p:cNvSpPr/>
          <p:nvPr/>
        </p:nvSpPr>
        <p:spPr>
          <a:xfrm>
            <a:off x="4916537" y="1651302"/>
            <a:ext cx="1505248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Основной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6" name="Text 13">
            <a:extLst>
              <a:ext uri="{FF2B5EF4-FFF2-40B4-BE49-F238E27FC236}">
                <a16:creationId xmlns:a16="http://schemas.microsoft.com/office/drawing/2014/main" id="{14BCC965-9E85-F8E0-74B9-C33593944D49}"/>
              </a:ext>
            </a:extLst>
          </p:cNvPr>
          <p:cNvSpPr/>
          <p:nvPr/>
        </p:nvSpPr>
        <p:spPr>
          <a:xfrm>
            <a:off x="4916537" y="1990928"/>
            <a:ext cx="1505248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Уран (U)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7" name="Shape 14">
            <a:extLst>
              <a:ext uri="{FF2B5EF4-FFF2-40B4-BE49-F238E27FC236}">
                <a16:creationId xmlns:a16="http://schemas.microsoft.com/office/drawing/2014/main" id="{68F4A923-593D-85BA-734D-23944F116256}"/>
              </a:ext>
            </a:extLst>
          </p:cNvPr>
          <p:cNvSpPr/>
          <p:nvPr/>
        </p:nvSpPr>
        <p:spPr>
          <a:xfrm>
            <a:off x="6728371" y="1495628"/>
            <a:ext cx="2190904" cy="892522"/>
          </a:xfrm>
          <a:prstGeom prst="roundRect">
            <a:avLst>
              <a:gd name="adj" fmla="val 7104"/>
            </a:avLst>
          </a:prstGeom>
          <a:solidFill>
            <a:schemeClr val="accent1">
              <a:lumMod val="20000"/>
              <a:lumOff val="80000"/>
            </a:schemeClr>
          </a:solidFill>
          <a:ln w="4763">
            <a:solidFill>
              <a:srgbClr val="CCCCCC"/>
            </a:solidFill>
            <a:prstDash val="solid"/>
          </a:ln>
        </p:spPr>
      </p:sp>
      <p:sp>
        <p:nvSpPr>
          <p:cNvPr id="30" name="Text 15">
            <a:extLst>
              <a:ext uri="{FF2B5EF4-FFF2-40B4-BE49-F238E27FC236}">
                <a16:creationId xmlns:a16="http://schemas.microsoft.com/office/drawing/2014/main" id="{144CCD6E-0C59-1F0D-D605-08F580BA4FCC}"/>
              </a:ext>
            </a:extLst>
          </p:cNvPr>
          <p:cNvSpPr/>
          <p:nvPr/>
        </p:nvSpPr>
        <p:spPr>
          <a:xfrm>
            <a:off x="6884045" y="1651302"/>
            <a:ext cx="1505248" cy="18871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Попутные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6">
            <a:extLst>
              <a:ext uri="{FF2B5EF4-FFF2-40B4-BE49-F238E27FC236}">
                <a16:creationId xmlns:a16="http://schemas.microsoft.com/office/drawing/2014/main" id="{628D73BC-CFDF-7A25-2FA0-2233A0272DF6}"/>
              </a:ext>
            </a:extLst>
          </p:cNvPr>
          <p:cNvSpPr/>
          <p:nvPr/>
        </p:nvSpPr>
        <p:spPr>
          <a:xfrm>
            <a:off x="6884045" y="1990928"/>
            <a:ext cx="1505248" cy="24154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33000"/>
              </a:lnSpc>
              <a:buNone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РЗЭ, Au, Pt, Pd, Se, Ge, Sc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7">
            <a:extLst>
              <a:ext uri="{FF2B5EF4-FFF2-40B4-BE49-F238E27FC236}">
                <a16:creationId xmlns:a16="http://schemas.microsoft.com/office/drawing/2014/main" id="{DA87E4CF-5D29-7D7F-F8EE-DDD157555341}"/>
              </a:ext>
            </a:extLst>
          </p:cNvPr>
          <p:cNvSpPr/>
          <p:nvPr/>
        </p:nvSpPr>
        <p:spPr>
          <a:xfrm>
            <a:off x="4760863" y="2557963"/>
            <a:ext cx="3784104" cy="1019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Подземное скважинное выщелачивание (ПСВ) позволяет попутно извлекать РЗЭ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33680" indent="-233680" algn="l">
              <a:lnSpc>
                <a:spcPct val="133000"/>
              </a:lnSpc>
              <a:buSzPct val="100000"/>
              <a:buChar char="•"/>
            </a:pPr>
            <a:r>
              <a:rPr lang="en-US" sz="14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Разработаны схемы сорбционного извлечения РЗЭ с получением </a:t>
            </a:r>
            <a:r>
              <a:rPr lang="en-US" sz="14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30% концентрата окислов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74489" y="397261"/>
            <a:ext cx="7770837" cy="35294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3) Технологические схемы глубокой переработки</a:t>
            </a: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  <a:p>
            <a:pPr marL="0" indent="0" algn="ctr">
              <a:lnSpc>
                <a:spcPct val="104000"/>
              </a:lnSpc>
              <a:buNone/>
            </a:pPr>
            <a:endParaRPr lang="ru-RU" sz="2400" b="1" dirty="0">
              <a:solidFill>
                <a:srgbClr val="273490"/>
              </a:solidFill>
              <a:latin typeface="Times New Roman" panose="02020603050405020304" pitchFamily="18" charset="0"/>
              <a:ea typeface="Alexandria Medium" pitchFamily="34" charset="-122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A2E4D2E-D742-BA7A-5F63-D28533264868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4B5B2117-F57B-4D74-F70E-3C15643E808A}"/>
              </a:ext>
            </a:extLst>
          </p:cNvPr>
          <p:cNvSpPr/>
          <p:nvPr/>
        </p:nvSpPr>
        <p:spPr>
          <a:xfrm>
            <a:off x="456565" y="1306930"/>
            <a:ext cx="8393609" cy="904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Селективная </a:t>
            </a: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флотация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метод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разделения минералов, основанный на различии их поверхностных свойств (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гидрофильности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/</a:t>
            </a: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marL="0" indent="0" algn="l">
              <a:lnSpc>
                <a:spcPct val="100000"/>
              </a:lnSpc>
              <a:buNone/>
            </a:pP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гидрофобности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).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Image 0" descr="preencoded.png">
            <a:extLst>
              <a:ext uri="{FF2B5EF4-FFF2-40B4-BE49-F238E27FC236}">
                <a16:creationId xmlns:a16="http://schemas.microsoft.com/office/drawing/2014/main" id="{8CE110DA-361C-9054-453A-87BDA7B9DF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8815" y="1254211"/>
            <a:ext cx="6234623" cy="3302288"/>
          </a:xfrm>
          <a:prstGeom prst="rect">
            <a:avLst/>
          </a:prstGeom>
        </p:spPr>
      </p:pic>
      <p:sp>
        <p:nvSpPr>
          <p:cNvPr id="6" name="Text 2">
            <a:extLst>
              <a:ext uri="{FF2B5EF4-FFF2-40B4-BE49-F238E27FC236}">
                <a16:creationId xmlns:a16="http://schemas.microsoft.com/office/drawing/2014/main" id="{530AD362-5499-9012-993B-FBE3F0BE6470}"/>
              </a:ext>
            </a:extLst>
          </p:cNvPr>
          <p:cNvSpPr/>
          <p:nvPr/>
        </p:nvSpPr>
        <p:spPr>
          <a:xfrm>
            <a:off x="2317940" y="3352382"/>
            <a:ext cx="1428546" cy="178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Измельчение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 3">
            <a:extLst>
              <a:ext uri="{FF2B5EF4-FFF2-40B4-BE49-F238E27FC236}">
                <a16:creationId xmlns:a16="http://schemas.microsoft.com/office/drawing/2014/main" id="{C54BD8CA-5A23-9260-CBB0-900481452EAF}"/>
              </a:ext>
            </a:extLst>
          </p:cNvPr>
          <p:cNvSpPr/>
          <p:nvPr/>
        </p:nvSpPr>
        <p:spPr>
          <a:xfrm>
            <a:off x="1833822" y="3594441"/>
            <a:ext cx="1912664" cy="267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Дробление до раскрытия зерен минералов.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 4">
            <a:extLst>
              <a:ext uri="{FF2B5EF4-FFF2-40B4-BE49-F238E27FC236}">
                <a16:creationId xmlns:a16="http://schemas.microsoft.com/office/drawing/2014/main" id="{285E0E58-A1E7-CECA-E557-FF6798144FAE}"/>
              </a:ext>
            </a:extLst>
          </p:cNvPr>
          <p:cNvSpPr/>
          <p:nvPr/>
        </p:nvSpPr>
        <p:spPr>
          <a:xfrm>
            <a:off x="1766771" y="1887116"/>
            <a:ext cx="1428546" cy="178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r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Обработка пульпы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 5">
            <a:extLst>
              <a:ext uri="{FF2B5EF4-FFF2-40B4-BE49-F238E27FC236}">
                <a16:creationId xmlns:a16="http://schemas.microsoft.com/office/drawing/2014/main" id="{54516B79-79BA-7C06-DBF8-9AE7AF075662}"/>
              </a:ext>
            </a:extLst>
          </p:cNvPr>
          <p:cNvSpPr/>
          <p:nvPr/>
        </p:nvSpPr>
        <p:spPr>
          <a:xfrm>
            <a:off x="1282653" y="2129175"/>
            <a:ext cx="1912664" cy="401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ct val="78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Добавление собирателей, пен, депрессоров, активаторов.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 6">
            <a:extLst>
              <a:ext uri="{FF2B5EF4-FFF2-40B4-BE49-F238E27FC236}">
                <a16:creationId xmlns:a16="http://schemas.microsoft.com/office/drawing/2014/main" id="{C1A5918C-FACC-4C69-2FBC-6DED5A10772C}"/>
              </a:ext>
            </a:extLst>
          </p:cNvPr>
          <p:cNvSpPr/>
          <p:nvPr/>
        </p:nvSpPr>
        <p:spPr>
          <a:xfrm>
            <a:off x="5568290" y="1904807"/>
            <a:ext cx="1428545" cy="178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Флотация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 7">
            <a:extLst>
              <a:ext uri="{FF2B5EF4-FFF2-40B4-BE49-F238E27FC236}">
                <a16:creationId xmlns:a16="http://schemas.microsoft.com/office/drawing/2014/main" id="{B72C9C7A-030C-B719-D9C1-37531A8AFD4F}"/>
              </a:ext>
            </a:extLst>
          </p:cNvPr>
          <p:cNvSpPr/>
          <p:nvPr/>
        </p:nvSpPr>
        <p:spPr>
          <a:xfrm>
            <a:off x="5568290" y="2146866"/>
            <a:ext cx="1912664" cy="26785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Поэтапное выделение концентратов в ячейках.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 8">
            <a:extLst>
              <a:ext uri="{FF2B5EF4-FFF2-40B4-BE49-F238E27FC236}">
                <a16:creationId xmlns:a16="http://schemas.microsoft.com/office/drawing/2014/main" id="{89DDB440-EC72-05C6-FF66-F140CB0D62A1}"/>
              </a:ext>
            </a:extLst>
          </p:cNvPr>
          <p:cNvSpPr/>
          <p:nvPr/>
        </p:nvSpPr>
        <p:spPr>
          <a:xfrm>
            <a:off x="6095650" y="3352506"/>
            <a:ext cx="1647788" cy="17856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Товарные концентраты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Text 9">
            <a:extLst>
              <a:ext uri="{FF2B5EF4-FFF2-40B4-BE49-F238E27FC236}">
                <a16:creationId xmlns:a16="http://schemas.microsoft.com/office/drawing/2014/main" id="{19643387-3897-F5C8-2E21-86147E2247D5}"/>
              </a:ext>
            </a:extLst>
          </p:cNvPr>
          <p:cNvSpPr/>
          <p:nvPr/>
        </p:nvSpPr>
        <p:spPr>
          <a:xfrm>
            <a:off x="6095650" y="3594565"/>
            <a:ext cx="1912664" cy="401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78000"/>
              </a:lnSpc>
              <a:buNone/>
            </a:pPr>
            <a:r>
              <a:rPr lang="en-US" sz="110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Получение отдельных металлических концентратов.</a:t>
            </a:r>
            <a:endParaRPr lang="en-US" sz="110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10">
            <a:extLst>
              <a:ext uri="{FF2B5EF4-FFF2-40B4-BE49-F238E27FC236}">
                <a16:creationId xmlns:a16="http://schemas.microsoft.com/office/drawing/2014/main" id="{D9451BE3-54ED-20E5-E189-BA8E1F47FBC4}"/>
              </a:ext>
            </a:extLst>
          </p:cNvPr>
          <p:cNvSpPr/>
          <p:nvPr/>
        </p:nvSpPr>
        <p:spPr>
          <a:xfrm>
            <a:off x="603796" y="4051208"/>
            <a:ext cx="3876154" cy="94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Преимущества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" name="Text 11">
            <a:extLst>
              <a:ext uri="{FF2B5EF4-FFF2-40B4-BE49-F238E27FC236}">
                <a16:creationId xmlns:a16="http://schemas.microsoft.com/office/drawing/2014/main" id="{38226E6D-49F5-33F0-68A8-2C11C90C1AE9}"/>
              </a:ext>
            </a:extLst>
          </p:cNvPr>
          <p:cNvSpPr/>
          <p:nvPr/>
        </p:nvSpPr>
        <p:spPr>
          <a:xfrm>
            <a:off x="603795" y="4283956"/>
            <a:ext cx="4595885" cy="2978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Получение высококачественных концентратов отдельных металлов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Минимизация потерь ценных компонентов в хвостах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Возможность комплексной переработки полиметаллических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Text 12">
            <a:extLst>
              <a:ext uri="{FF2B5EF4-FFF2-40B4-BE49-F238E27FC236}">
                <a16:creationId xmlns:a16="http://schemas.microsoft.com/office/drawing/2014/main" id="{57E6B410-366A-5C84-934C-D769FED431EE}"/>
              </a:ext>
            </a:extLst>
          </p:cNvPr>
          <p:cNvSpPr/>
          <p:nvPr/>
        </p:nvSpPr>
        <p:spPr>
          <a:xfrm>
            <a:off x="5664631" y="4051208"/>
            <a:ext cx="2880336" cy="942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Примеры применения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 13">
            <a:extLst>
              <a:ext uri="{FF2B5EF4-FFF2-40B4-BE49-F238E27FC236}">
                <a16:creationId xmlns:a16="http://schemas.microsoft.com/office/drawing/2014/main" id="{2937A469-19C4-BFB0-320B-9480B99C5108}"/>
              </a:ext>
            </a:extLst>
          </p:cNvPr>
          <p:cNvSpPr/>
          <p:nvPr/>
        </p:nvSpPr>
        <p:spPr>
          <a:xfrm>
            <a:off x="5664631" y="4283956"/>
            <a:ext cx="2880336" cy="19414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Селективная флотация медно-свинцово-цинковых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760" indent="-111760" algn="l">
              <a:lnSpc>
                <a:spcPct val="100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Флотация золотосодержащих сульфидных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242F65C-638D-8D45-5A3B-7A9CAD2994A5}"/>
              </a:ext>
            </a:extLst>
          </p:cNvPr>
          <p:cNvSpPr txBox="1"/>
          <p:nvPr/>
        </p:nvSpPr>
        <p:spPr>
          <a:xfrm>
            <a:off x="383465" y="802675"/>
            <a:ext cx="848532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обеспечения комплексного использования минерального сырья применяются различные технологические схемы, сочетающие физические, химические и физико-химические методы обогащения и переработки.</a:t>
            </a:r>
            <a:endParaRPr lang="ru-KZ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252960-57AE-AD01-15A3-EF7DC5E8E4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7B4C2BD8-427D-B3F3-7ABF-9E72D91E19B5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AECFA125-F45E-67E1-D056-3A22B4757196}"/>
              </a:ext>
            </a:extLst>
          </p:cNvPr>
          <p:cNvSpPr/>
          <p:nvPr/>
        </p:nvSpPr>
        <p:spPr>
          <a:xfrm>
            <a:off x="603796" y="420960"/>
            <a:ext cx="7936409" cy="347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15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Спекание, выщелачивание и сорбция</a:t>
            </a:r>
            <a:endParaRPr lang="en-US" sz="2150" b="1" dirty="0">
              <a:solidFill>
                <a:srgbClr val="27349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Image 0" descr="preencoded.png">
            <a:extLst>
              <a:ext uri="{FF2B5EF4-FFF2-40B4-BE49-F238E27FC236}">
                <a16:creationId xmlns:a16="http://schemas.microsoft.com/office/drawing/2014/main" id="{A5C1B0B6-39BD-A279-15A8-9B5ED1A4EBC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3796" y="1025426"/>
            <a:ext cx="2559918" cy="3832901"/>
          </a:xfrm>
          <a:prstGeom prst="rect">
            <a:avLst/>
          </a:prstGeom>
        </p:spPr>
      </p:pic>
      <p:sp>
        <p:nvSpPr>
          <p:cNvPr id="9" name="Text 1">
            <a:extLst>
              <a:ext uri="{FF2B5EF4-FFF2-40B4-BE49-F238E27FC236}">
                <a16:creationId xmlns:a16="http://schemas.microsoft.com/office/drawing/2014/main" id="{83E6C774-FA94-9385-9791-0062C630B5CA}"/>
              </a:ext>
            </a:extLst>
          </p:cNvPr>
          <p:cNvSpPr/>
          <p:nvPr/>
        </p:nvSpPr>
        <p:spPr>
          <a:xfrm>
            <a:off x="838200" y="1183630"/>
            <a:ext cx="2167310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Спекание (агломерация)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Text 2">
            <a:extLst>
              <a:ext uri="{FF2B5EF4-FFF2-40B4-BE49-F238E27FC236}">
                <a16:creationId xmlns:a16="http://schemas.microsoft.com/office/drawing/2014/main" id="{04213519-72F1-2E9C-0EEA-8DC3A08D1A9B}"/>
              </a:ext>
            </a:extLst>
          </p:cNvPr>
          <p:cNvSpPr/>
          <p:nvPr/>
        </p:nvSpPr>
        <p:spPr>
          <a:xfrm>
            <a:off x="838200" y="1434480"/>
            <a:ext cx="2167310" cy="244308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Термический процесс смешивания сырья с флюсами (известь, сода, соль) и нагревания до частичного плавления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Образующийся спек обладает повышенной реакционной способностью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Применение: переработка бокситов, вскрытие золошлаковых отходов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" name="Image 1" descr="preencoded.png">
            <a:extLst>
              <a:ext uri="{FF2B5EF4-FFF2-40B4-BE49-F238E27FC236}">
                <a16:creationId xmlns:a16="http://schemas.microsoft.com/office/drawing/2014/main" id="{CBC6A034-3064-1D20-0350-0DB90B387F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2004" y="1025426"/>
            <a:ext cx="2559918" cy="3832901"/>
          </a:xfrm>
          <a:prstGeom prst="rect">
            <a:avLst/>
          </a:prstGeom>
        </p:spPr>
      </p:pic>
      <p:sp>
        <p:nvSpPr>
          <p:cNvPr id="20" name="Text 3">
            <a:extLst>
              <a:ext uri="{FF2B5EF4-FFF2-40B4-BE49-F238E27FC236}">
                <a16:creationId xmlns:a16="http://schemas.microsoft.com/office/drawing/2014/main" id="{BB56D9C5-F7B7-8A1D-1A57-710ADAA50D6C}"/>
              </a:ext>
            </a:extLst>
          </p:cNvPr>
          <p:cNvSpPr/>
          <p:nvPr/>
        </p:nvSpPr>
        <p:spPr>
          <a:xfrm>
            <a:off x="3526408" y="1183630"/>
            <a:ext cx="2167310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Выщелачивание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 4">
            <a:extLst>
              <a:ext uri="{FF2B5EF4-FFF2-40B4-BE49-F238E27FC236}">
                <a16:creationId xmlns:a16="http://schemas.microsoft.com/office/drawing/2014/main" id="{49A71BE4-71AF-A68F-35BB-156A9FC84139}"/>
              </a:ext>
            </a:extLst>
          </p:cNvPr>
          <p:cNvSpPr/>
          <p:nvPr/>
        </p:nvSpPr>
        <p:spPr>
          <a:xfrm>
            <a:off x="3526408" y="1434480"/>
            <a:ext cx="2167310" cy="31297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Кислотное: серная, соляная, азотная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кислоты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Cu, Zn, U, РЗЭ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Щелочное: едкий натр, сода,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аммиак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–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en-US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для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бокситов, нефелинов, вольфрамовых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Автоклавное: при повышенных температуре и давлении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Биовыщелачивание: использование микроорганизмов для окисления сульфидов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6" name="Image 2" descr="preencoded.png">
            <a:extLst>
              <a:ext uri="{FF2B5EF4-FFF2-40B4-BE49-F238E27FC236}">
                <a16:creationId xmlns:a16="http://schemas.microsoft.com/office/drawing/2014/main" id="{A888F0FA-FCED-F618-5B39-55C4A5940EB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0212" y="1025426"/>
            <a:ext cx="2559918" cy="3832901"/>
          </a:xfrm>
          <a:prstGeom prst="rect">
            <a:avLst/>
          </a:prstGeom>
        </p:spPr>
      </p:pic>
      <p:sp>
        <p:nvSpPr>
          <p:cNvPr id="27" name="Text 5">
            <a:extLst>
              <a:ext uri="{FF2B5EF4-FFF2-40B4-BE49-F238E27FC236}">
                <a16:creationId xmlns:a16="http://schemas.microsoft.com/office/drawing/2014/main" id="{9641EB33-E9AD-64A4-5212-96532053056C}"/>
              </a:ext>
            </a:extLst>
          </p:cNvPr>
          <p:cNvSpPr/>
          <p:nvPr/>
        </p:nvSpPr>
        <p:spPr>
          <a:xfrm>
            <a:off x="6214616" y="1183630"/>
            <a:ext cx="2167310" cy="17390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Сорбция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Text 6">
            <a:extLst>
              <a:ext uri="{FF2B5EF4-FFF2-40B4-BE49-F238E27FC236}">
                <a16:creationId xmlns:a16="http://schemas.microsoft.com/office/drawing/2014/main" id="{51542E18-6BFE-42F9-85B5-3A9E06A16797}"/>
              </a:ext>
            </a:extLst>
          </p:cNvPr>
          <p:cNvSpPr/>
          <p:nvPr/>
        </p:nvSpPr>
        <p:spPr>
          <a:xfrm>
            <a:off x="6214616" y="1434480"/>
            <a:ext cx="2167310" cy="222914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Ионный обмен: для извлечения U, РЗЭ, Au из цианистых растворов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Адсорбция: поглощение активированным углём (CIP, CIL)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13360" indent="-213360" algn="l">
              <a:lnSpc>
                <a:spcPct val="128000"/>
              </a:lnSpc>
              <a:buSzPct val="100000"/>
              <a:buChar char="•"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Экстракция: извлечение органическими растворителями с реэкстракцией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3617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74F308-F0E5-CA87-7075-9E8863311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6E96635D-E1AF-6FC1-5AAB-8A3EE75814ED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3" name="Text 0">
            <a:extLst>
              <a:ext uri="{FF2B5EF4-FFF2-40B4-BE49-F238E27FC236}">
                <a16:creationId xmlns:a16="http://schemas.microsoft.com/office/drawing/2014/main" id="{2A5005A0-6986-12E6-7295-A93C86F19511}"/>
              </a:ext>
            </a:extLst>
          </p:cNvPr>
          <p:cNvSpPr/>
          <p:nvPr/>
        </p:nvSpPr>
        <p:spPr>
          <a:xfrm>
            <a:off x="603796" y="420960"/>
            <a:ext cx="7936409" cy="3478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150" b="1" dirty="0">
                <a:solidFill>
                  <a:srgbClr val="273490"/>
                </a:solidFill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4) Расчёт экономической эффективности</a:t>
            </a:r>
          </a:p>
        </p:txBody>
      </p:sp>
      <p:sp>
        <p:nvSpPr>
          <p:cNvPr id="29" name="Shape 1">
            <a:extLst>
              <a:ext uri="{FF2B5EF4-FFF2-40B4-BE49-F238E27FC236}">
                <a16:creationId xmlns:a16="http://schemas.microsoft.com/office/drawing/2014/main" id="{B42DB890-02A3-9146-6F60-C48370C16F14}"/>
              </a:ext>
            </a:extLst>
          </p:cNvPr>
          <p:cNvSpPr/>
          <p:nvPr/>
        </p:nvSpPr>
        <p:spPr>
          <a:xfrm>
            <a:off x="515541" y="901973"/>
            <a:ext cx="3995142" cy="3795638"/>
          </a:xfrm>
          <a:prstGeom prst="roundRect">
            <a:avLst>
              <a:gd name="adj" fmla="val 2327"/>
            </a:avLst>
          </a:prstGeom>
          <a:solidFill>
            <a:schemeClr val="accent6">
              <a:lumMod val="20000"/>
              <a:lumOff val="80000"/>
            </a:schemeClr>
          </a:solidFill>
          <a:ln/>
        </p:spPr>
      </p:sp>
      <p:sp>
        <p:nvSpPr>
          <p:cNvPr id="30" name="Text 2">
            <a:extLst>
              <a:ext uri="{FF2B5EF4-FFF2-40B4-BE49-F238E27FC236}">
                <a16:creationId xmlns:a16="http://schemas.microsoft.com/office/drawing/2014/main" id="{2D5C6B3C-040F-B075-34BF-DBBED3689498}"/>
              </a:ext>
            </a:extLst>
          </p:cNvPr>
          <p:cNvSpPr/>
          <p:nvPr/>
        </p:nvSpPr>
        <p:spPr>
          <a:xfrm>
            <a:off x="638175" y="1001613"/>
            <a:ext cx="3749873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Формула стоимости попутного компонента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1" name="Text 3">
            <a:extLst>
              <a:ext uri="{FF2B5EF4-FFF2-40B4-BE49-F238E27FC236}">
                <a16:creationId xmlns:a16="http://schemas.microsoft.com/office/drawing/2014/main" id="{E9F18C65-B807-A776-8221-B72CC18C0888}"/>
              </a:ext>
            </a:extLst>
          </p:cNvPr>
          <p:cNvSpPr/>
          <p:nvPr/>
        </p:nvSpPr>
        <p:spPr>
          <a:xfrm>
            <a:off x="822127" y="1356643"/>
            <a:ext cx="4023122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Cпоп = Qизв × Cрын × Kизв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 5">
            <a:extLst>
              <a:ext uri="{FF2B5EF4-FFF2-40B4-BE49-F238E27FC236}">
                <a16:creationId xmlns:a16="http://schemas.microsoft.com/office/drawing/2014/main" id="{44C015B7-3AB1-3BAC-DB51-FF0893616883}"/>
              </a:ext>
            </a:extLst>
          </p:cNvPr>
          <p:cNvSpPr/>
          <p:nvPr/>
        </p:nvSpPr>
        <p:spPr>
          <a:xfrm>
            <a:off x="638175" y="1736154"/>
            <a:ext cx="3749873" cy="993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Cпоп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стоимость попутного компонента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Qизв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количество извлекаемого компонента (т, кг, г)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Cрын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рыночная цена компонента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93040" indent="-193040" algn="l">
              <a:lnSpc>
                <a:spcPct val="121000"/>
              </a:lnSpc>
              <a:buSzPct val="100000"/>
              <a:buChar char="•"/>
            </a:pP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Kизв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коэффициент сквозного извлечения (от руды до товарного продукта)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 6">
            <a:extLst>
              <a:ext uri="{FF2B5EF4-FFF2-40B4-BE49-F238E27FC236}">
                <a16:creationId xmlns:a16="http://schemas.microsoft.com/office/drawing/2014/main" id="{EDAFC9EB-FE51-05CE-93DA-2996FCC36F29}"/>
              </a:ext>
            </a:extLst>
          </p:cNvPr>
          <p:cNvSpPr/>
          <p:nvPr/>
        </p:nvSpPr>
        <p:spPr>
          <a:xfrm>
            <a:off x="638175" y="3053869"/>
            <a:ext cx="3749873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Условие экономической эффективности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 7">
            <a:extLst>
              <a:ext uri="{FF2B5EF4-FFF2-40B4-BE49-F238E27FC236}">
                <a16:creationId xmlns:a16="http://schemas.microsoft.com/office/drawing/2014/main" id="{FC317E3D-898D-3BAE-FD0C-35DB970F3F78}"/>
              </a:ext>
            </a:extLst>
          </p:cNvPr>
          <p:cNvSpPr/>
          <p:nvPr/>
        </p:nvSpPr>
        <p:spPr>
          <a:xfrm>
            <a:off x="822127" y="3408899"/>
            <a:ext cx="4023122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Cпоп &gt; Zдоп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5" name="Text 9">
            <a:extLst>
              <a:ext uri="{FF2B5EF4-FFF2-40B4-BE49-F238E27FC236}">
                <a16:creationId xmlns:a16="http://schemas.microsoft.com/office/drawing/2014/main" id="{6DAA6D9C-2CA2-2FF0-5E9B-0011B993F076}"/>
              </a:ext>
            </a:extLst>
          </p:cNvPr>
          <p:cNvSpPr/>
          <p:nvPr/>
        </p:nvSpPr>
        <p:spPr>
          <a:xfrm>
            <a:off x="638175" y="3788410"/>
            <a:ext cx="3749873" cy="355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где </a:t>
            </a:r>
            <a:r>
              <a:rPr lang="en-US" sz="1200" b="1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Zдоп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дополнительные затраты на извлечение попутных компонентов.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6" name="Text 10">
            <a:extLst>
              <a:ext uri="{FF2B5EF4-FFF2-40B4-BE49-F238E27FC236}">
                <a16:creationId xmlns:a16="http://schemas.microsoft.com/office/drawing/2014/main" id="{EE248C18-FC29-5E8A-F0DC-701882A707D8}"/>
              </a:ext>
            </a:extLst>
          </p:cNvPr>
          <p:cNvSpPr/>
          <p:nvPr/>
        </p:nvSpPr>
        <p:spPr>
          <a:xfrm>
            <a:off x="4726335" y="1001613"/>
            <a:ext cx="381863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Пример: рений из медно-порфировых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 11">
            <a:extLst>
              <a:ext uri="{FF2B5EF4-FFF2-40B4-BE49-F238E27FC236}">
                <a16:creationId xmlns:a16="http://schemas.microsoft.com/office/drawing/2014/main" id="{D3A3CA2F-E741-6A8E-443C-CC68E930687A}"/>
              </a:ext>
            </a:extLst>
          </p:cNvPr>
          <p:cNvSpPr/>
          <p:nvPr/>
        </p:nvSpPr>
        <p:spPr>
          <a:xfrm>
            <a:off x="4726335" y="1343789"/>
            <a:ext cx="3818632" cy="404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1,4</a:t>
            </a:r>
            <a:r>
              <a:rPr lang="ru-RU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2,7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 12">
            <a:extLst>
              <a:ext uri="{FF2B5EF4-FFF2-40B4-BE49-F238E27FC236}">
                <a16:creationId xmlns:a16="http://schemas.microsoft.com/office/drawing/2014/main" id="{AB188F0F-AD1F-A308-1DEA-7F99364A4C54}"/>
              </a:ext>
            </a:extLst>
          </p:cNvPr>
          <p:cNvSpPr/>
          <p:nvPr/>
        </p:nvSpPr>
        <p:spPr>
          <a:xfrm>
            <a:off x="4726335" y="1760572"/>
            <a:ext cx="381863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г/т Re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 13">
            <a:extLst>
              <a:ext uri="{FF2B5EF4-FFF2-40B4-BE49-F238E27FC236}">
                <a16:creationId xmlns:a16="http://schemas.microsoft.com/office/drawing/2014/main" id="{F0497D26-67B9-36ED-E56D-9F6EB0EAAFED}"/>
              </a:ext>
            </a:extLst>
          </p:cNvPr>
          <p:cNvSpPr/>
          <p:nvPr/>
        </p:nvSpPr>
        <p:spPr>
          <a:xfrm>
            <a:off x="4726335" y="2121991"/>
            <a:ext cx="3818632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Содержание рения в молибдените медно-порфировых руд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 14">
            <a:extLst>
              <a:ext uri="{FF2B5EF4-FFF2-40B4-BE49-F238E27FC236}">
                <a16:creationId xmlns:a16="http://schemas.microsoft.com/office/drawing/2014/main" id="{9B9D8FCC-45CF-79CD-5A85-5B35F22F6B17}"/>
              </a:ext>
            </a:extLst>
          </p:cNvPr>
          <p:cNvSpPr/>
          <p:nvPr/>
        </p:nvSpPr>
        <p:spPr>
          <a:xfrm>
            <a:off x="4726335" y="2467377"/>
            <a:ext cx="3818632" cy="404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83000"/>
              </a:lnSpc>
              <a:buNone/>
            </a:pPr>
            <a:r>
              <a:rPr lang="en-US" sz="20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$1500</a:t>
            </a: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Text 15">
            <a:extLst>
              <a:ext uri="{FF2B5EF4-FFF2-40B4-BE49-F238E27FC236}">
                <a16:creationId xmlns:a16="http://schemas.microsoft.com/office/drawing/2014/main" id="{0A15C072-918D-0FE4-4F25-98A5E83719F3}"/>
              </a:ext>
            </a:extLst>
          </p:cNvPr>
          <p:cNvSpPr/>
          <p:nvPr/>
        </p:nvSpPr>
        <p:spPr>
          <a:xfrm>
            <a:off x="4726335" y="2884160"/>
            <a:ext cx="381863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цена Re/кг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Text 16">
            <a:extLst>
              <a:ext uri="{FF2B5EF4-FFF2-40B4-BE49-F238E27FC236}">
                <a16:creationId xmlns:a16="http://schemas.microsoft.com/office/drawing/2014/main" id="{D22E2597-C634-6100-437E-05836565C69B}"/>
              </a:ext>
            </a:extLst>
          </p:cNvPr>
          <p:cNvSpPr/>
          <p:nvPr/>
        </p:nvSpPr>
        <p:spPr>
          <a:xfrm>
            <a:off x="4726335" y="3206834"/>
            <a:ext cx="3818632" cy="1777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21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Ориентировочная рыночная цена рения (~$1000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-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2000/кг)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 17">
            <a:extLst>
              <a:ext uri="{FF2B5EF4-FFF2-40B4-BE49-F238E27FC236}">
                <a16:creationId xmlns:a16="http://schemas.microsoft.com/office/drawing/2014/main" id="{1A0DDE38-089F-0B46-659E-AEE9E23C2E26}"/>
              </a:ext>
            </a:extLst>
          </p:cNvPr>
          <p:cNvSpPr/>
          <p:nvPr/>
        </p:nvSpPr>
        <p:spPr>
          <a:xfrm>
            <a:off x="4726335" y="3643908"/>
            <a:ext cx="3818632" cy="15329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2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Интегральная оценка</a:t>
            </a:r>
            <a:endParaRPr lang="en-US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 18">
            <a:extLst>
              <a:ext uri="{FF2B5EF4-FFF2-40B4-BE49-F238E27FC236}">
                <a16:creationId xmlns:a16="http://schemas.microsoft.com/office/drawing/2014/main" id="{1026C097-6F30-DCED-8A3A-C7D1D2484B93}"/>
              </a:ext>
            </a:extLst>
          </p:cNvPr>
          <p:cNvSpPr/>
          <p:nvPr/>
        </p:nvSpPr>
        <p:spPr>
          <a:xfrm>
            <a:off x="4726335" y="3896841"/>
            <a:ext cx="3818632" cy="7111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marL="0" indent="0" algn="l">
              <a:lnSpc>
                <a:spcPct val="121000"/>
              </a:lnSpc>
              <a:buNone/>
            </a:pP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Экономическая эффективность комплексного использования многокомпонентного сырья определяется из условия окупаемости общей суммы прямых и косвенных затрат на добычу и комплексную переработку.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300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8B7151FD-EF4E-FE50-F3DD-39DDB9C7A703}"/>
              </a:ext>
            </a:extLst>
          </p:cNvPr>
          <p:cNvSpPr/>
          <p:nvPr/>
        </p:nvSpPr>
        <p:spPr>
          <a:xfrm>
            <a:off x="7915564" y="4858327"/>
            <a:ext cx="1154545" cy="203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273490"/>
              </a:solidFill>
            </a:endParaRPr>
          </a:p>
        </p:txBody>
      </p:sp>
      <p:sp>
        <p:nvSpPr>
          <p:cNvPr id="2" name="Text 0"/>
          <p:cNvSpPr/>
          <p:nvPr/>
        </p:nvSpPr>
        <p:spPr>
          <a:xfrm>
            <a:off x="472901" y="377056"/>
            <a:ext cx="8202960" cy="422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4000"/>
              </a:lnSpc>
              <a:buNone/>
            </a:pPr>
            <a:r>
              <a:rPr lang="ru-RU" sz="2400" b="1" dirty="0">
                <a:solidFill>
                  <a:srgbClr val="273490"/>
                </a:solidFill>
                <a:latin typeface="Times New Roman" panose="02020603050405020304" pitchFamily="18" charset="0"/>
                <a:ea typeface="Alexandria Medium" pitchFamily="34" charset="-122"/>
                <a:cs typeface="Times New Roman" panose="02020603050405020304" pitchFamily="18" charset="0"/>
              </a:rPr>
              <a:t>Контрольные вопросы и литература</a:t>
            </a:r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07FDF736-C36E-3B63-A530-ECFFAE1943E6}"/>
              </a:ext>
            </a:extLst>
          </p:cNvPr>
          <p:cNvSpPr/>
          <p:nvPr/>
        </p:nvSpPr>
        <p:spPr>
          <a:xfrm>
            <a:off x="540023" y="879632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Вопросы для самопроверки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Text 2">
            <a:extLst>
              <a:ext uri="{FF2B5EF4-FFF2-40B4-BE49-F238E27FC236}">
                <a16:creationId xmlns:a16="http://schemas.microsoft.com/office/drawing/2014/main" id="{6C2BE282-90D5-B8B0-8DE2-7CDAB1E25739}"/>
              </a:ext>
            </a:extLst>
          </p:cNvPr>
          <p:cNvSpPr/>
          <p:nvPr/>
        </p:nvSpPr>
        <p:spPr>
          <a:xfrm>
            <a:off x="540023" y="1264813"/>
            <a:ext cx="3846686" cy="26202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Что понимается под комплексностью использования минерального сырья и каковы основные подходы к её реализации?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Какие попутные компоненты характерны для медно-порфировых, полиметаллических, алюминиевых и урановых месторождений?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 Опишите технологические схемы глубокой переработки комплексных руд: селективная флотация, спекание, выщелачивание, сорбция.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 Как рассчитывается экономическая эффективность извлечения попутных компонентов?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Каковы экологические преимущества комплексного использования минерального сырья? Как оно способствует снижению объёмов отходов и уменьшению техногенной нагрузки?</a:t>
            </a: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</p:txBody>
      </p:sp>
      <p:sp>
        <p:nvSpPr>
          <p:cNvPr id="19" name="Text 3">
            <a:extLst>
              <a:ext uri="{FF2B5EF4-FFF2-40B4-BE49-F238E27FC236}">
                <a16:creationId xmlns:a16="http://schemas.microsoft.com/office/drawing/2014/main" id="{A93319E7-045C-D7AD-2538-71C786378602}"/>
              </a:ext>
            </a:extLst>
          </p:cNvPr>
          <p:cNvSpPr/>
          <p:nvPr/>
        </p:nvSpPr>
        <p:spPr>
          <a:xfrm>
            <a:off x="4762054" y="886743"/>
            <a:ext cx="3846686" cy="18983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600" b="1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Рекомендуемая литература</a:t>
            </a:r>
            <a:endParaRPr lang="en-US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" name="Text 4">
            <a:extLst>
              <a:ext uri="{FF2B5EF4-FFF2-40B4-BE49-F238E27FC236}">
                <a16:creationId xmlns:a16="http://schemas.microsoft.com/office/drawing/2014/main" id="{2B009AE5-EBE5-9B30-640A-3815C0247256}"/>
              </a:ext>
            </a:extLst>
          </p:cNvPr>
          <p:cNvSpPr/>
          <p:nvPr/>
        </p:nvSpPr>
        <p:spPr>
          <a:xfrm>
            <a:off x="4572000" y="1226070"/>
            <a:ext cx="4336330" cy="213806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Autofit/>
          </a:bodyPr>
          <a:lstStyle/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1.</a:t>
            </a:r>
            <a:r>
              <a:rPr lang="en-US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Комплексное использование минеральных ресурсов: в 2 кн. Кн. 1. Учебник.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2. Принципы комплексного использования природных ресурсов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3.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К вопросу целесообразности комплексного освоения минеральных ресурсов Уральского региона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4.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Попутные полезные компоненты – Большая Российская Энциклопедия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5. Оценка экономической эффективности комплексного использования минерального сырья в целях рационального природопользования // </a:t>
            </a:r>
            <a:r>
              <a:rPr lang="en" sz="1200" dirty="0" err="1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CyberLeninka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6.</a:t>
            </a: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 Алюминиевые руды // Горная энциклопедия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7. Перспективы попутного с ураном извлечения РЗЭ  </a:t>
            </a:r>
          </a:p>
          <a:p>
            <a:pPr algn="l">
              <a:lnSpc>
                <a:spcPct val="132000"/>
              </a:lnSpc>
              <a:buSzPct val="100000"/>
            </a:pPr>
            <a:r>
              <a:rPr lang="ru-RU" sz="120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8. </a:t>
            </a:r>
            <a:r>
              <a:rPr lang="en" sz="120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USGS </a:t>
            </a:r>
            <a:r>
              <a:rPr lang="en" sz="1200" dirty="0">
                <a:latin typeface="Times New Roman" panose="02020603050405020304" pitchFamily="18" charset="0"/>
                <a:ea typeface="Patrick Hand" pitchFamily="34" charset="-122"/>
                <a:cs typeface="Times New Roman" panose="02020603050405020304" pitchFamily="18" charset="0"/>
              </a:rPr>
              <a:t>Publications – Porphyry Cu and Mo deposits</a:t>
            </a:r>
          </a:p>
          <a:p>
            <a:pPr algn="l">
              <a:lnSpc>
                <a:spcPct val="132000"/>
              </a:lnSpc>
              <a:buSzPct val="100000"/>
            </a:pPr>
            <a:endParaRPr lang="en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ru-RU" sz="1200" dirty="0">
              <a:latin typeface="Times New Roman" panose="02020603050405020304" pitchFamily="18" charset="0"/>
              <a:ea typeface="Patrick Hand" pitchFamily="34" charset="-122"/>
              <a:cs typeface="Times New Roman" panose="02020603050405020304" pitchFamily="18" charset="0"/>
            </a:endParaRPr>
          </a:p>
          <a:p>
            <a:pPr algn="l">
              <a:lnSpc>
                <a:spcPct val="132000"/>
              </a:lnSpc>
              <a:buSzPct val="100000"/>
            </a:pP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1241</Words>
  <Application>Microsoft Macintosh PowerPoint</Application>
  <PresentationFormat>Экран (16:9)</PresentationFormat>
  <Paragraphs>190</Paragraphs>
  <Slides>12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5" baseType="lpstr">
      <vt:lpstr>Arial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Admin</dc:creator>
  <cp:lastModifiedBy>Aigerim</cp:lastModifiedBy>
  <cp:revision>29</cp:revision>
  <dcterms:created xsi:type="dcterms:W3CDTF">2026-05-17T11:18:59Z</dcterms:created>
  <dcterms:modified xsi:type="dcterms:W3CDTF">2026-10-13T08:41:43Z</dcterms:modified>
</cp:coreProperties>
</file>