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68" r:id="rId2"/>
    <p:sldId id="257" r:id="rId3"/>
    <p:sldId id="269" r:id="rId4"/>
    <p:sldId id="258" r:id="rId5"/>
    <p:sldId id="259" r:id="rId6"/>
    <p:sldId id="260" r:id="rId7"/>
    <p:sldId id="270" r:id="rId8"/>
    <p:sldId id="261" r:id="rId9"/>
    <p:sldId id="262" r:id="rId10"/>
    <p:sldId id="263" r:id="rId11"/>
    <p:sldId id="271" r:id="rId12"/>
    <p:sldId id="264" r:id="rId13"/>
  </p:sldIdLst>
  <p:sldSz cx="9144000" cy="5143500" type="screen16x9"/>
  <p:notesSz cx="5143500" cy="9144000"/>
  <p:embeddedFontLst>
    <p:embeddedFont>
      <p:font typeface="Patrick Hand" pitchFamily="2" charset="0"/>
      <p:regular r:id="rId1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705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855B0-93C8-36CD-B69B-70104648B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E4694B-C654-F05C-75E0-848FE4A313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63729C-7608-62D3-EBD3-58BF509674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10DB3C-078E-6B70-1371-FDD3410702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524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AA58D-DAE9-6F27-C780-B79B38688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B37F3B-0D37-99F2-0399-4A8AC5B9F1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A133A8-6E9F-64B9-EF94-A78082C161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409718-E8A0-8932-1498-09223A1450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082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7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7346" y="141398"/>
            <a:ext cx="5266210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9708" y="1647673"/>
            <a:ext cx="7581573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5. Нормативно-правовое </a:t>
            </a:r>
          </a:p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рационального недропользования</a:t>
            </a:r>
            <a:endParaRPr lang="en-US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A2E4D2E-D742-BA7A-5F63-D2853326486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7165E6F9-8E5E-5C0E-AD64-0E28145D2FF8}"/>
              </a:ext>
            </a:extLst>
          </p:cNvPr>
          <p:cNvGrpSpPr/>
          <p:nvPr/>
        </p:nvGrpSpPr>
        <p:grpSpPr>
          <a:xfrm>
            <a:off x="714375" y="0"/>
            <a:ext cx="7715250" cy="5143500"/>
            <a:chOff x="714375" y="131978"/>
            <a:chExt cx="7715250" cy="5143500"/>
          </a:xfrm>
        </p:grpSpPr>
        <p:pic>
          <p:nvPicPr>
            <p:cNvPr id="35" name="Рисунок 34">
              <a:extLst>
                <a:ext uri="{FF2B5EF4-FFF2-40B4-BE49-F238E27FC236}">
                  <a16:creationId xmlns:a16="http://schemas.microsoft.com/office/drawing/2014/main" id="{BF2ADFD0-9FED-9CA8-93C4-EC2A9236B4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4375" y="131978"/>
              <a:ext cx="7715250" cy="5143500"/>
            </a:xfrm>
            <a:prstGeom prst="rect">
              <a:avLst/>
            </a:prstGeom>
          </p:spPr>
        </p:pic>
        <p:pic>
          <p:nvPicPr>
            <p:cNvPr id="37" name="Рисунок 36">
              <a:extLst>
                <a:ext uri="{FF2B5EF4-FFF2-40B4-BE49-F238E27FC236}">
                  <a16:creationId xmlns:a16="http://schemas.microsoft.com/office/drawing/2014/main" id="{93A2C73D-9E20-E4F6-13C6-A1678B316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93781" y="3138275"/>
              <a:ext cx="2413000" cy="215900"/>
            </a:xfrm>
            <a:prstGeom prst="rect">
              <a:avLst/>
            </a:prstGeom>
          </p:spPr>
        </p:pic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id="{3F1105A9-4E14-4902-1C4C-3972ABF9CC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4871" y="3476724"/>
              <a:ext cx="2120638" cy="131209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49B2F-B018-279D-497E-CE3C4FD40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D4A68E7-4C5C-4F23-0E14-BEDC13742D23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1FE2936-09A4-261D-4655-07218EC8E10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628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B7151FD-EF4E-FE50-F3DD-39DDB9C7A703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/>
          <p:cNvSpPr/>
          <p:nvPr/>
        </p:nvSpPr>
        <p:spPr>
          <a:xfrm>
            <a:off x="472901" y="377056"/>
            <a:ext cx="8202960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07FDF736-C36E-3B63-A530-ECFFAE1943E6}"/>
              </a:ext>
            </a:extLst>
          </p:cNvPr>
          <p:cNvSpPr/>
          <p:nvPr/>
        </p:nvSpPr>
        <p:spPr>
          <a:xfrm>
            <a:off x="540023" y="879632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Вопросы для самопроверки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6C2BE282-90D5-B8B0-8DE2-7CDAB1E25739}"/>
              </a:ext>
            </a:extLst>
          </p:cNvPr>
          <p:cNvSpPr/>
          <p:nvPr/>
        </p:nvSpPr>
        <p:spPr>
          <a:xfrm>
            <a:off x="540023" y="1264813"/>
            <a:ext cx="3846686" cy="2620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 Какие основные права и обязанности недропользователей закреплены в Кодексе РК «О недрах и недропользовании»? Назовите основные изменения, внесённые в Кодекс в 2025–2026 годах.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 Какие специальные платежи и налоги недропользователей предусмотрены казахстанским законодательством?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 Как осуществляется нормирование потерь полезных ископаемых при добыче?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 Какие требования экологического законодательства предъявляются к обращению с отходами горного производства?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5. Что представляет собой международная инициатива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IRMA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 каковы её ключевые принципы? Какое значение имеет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ESG-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отчётность для горнодобывающих компаний Казахстана?</a:t>
            </a: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A93319E7-045C-D7AD-2538-71C786378602}"/>
              </a:ext>
            </a:extLst>
          </p:cNvPr>
          <p:cNvSpPr/>
          <p:nvPr/>
        </p:nvSpPr>
        <p:spPr>
          <a:xfrm>
            <a:off x="4762054" y="886743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Рекомендуемая литература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2B009AE5-EBE5-9B30-640A-3815C0247256}"/>
              </a:ext>
            </a:extLst>
          </p:cNvPr>
          <p:cNvSpPr/>
          <p:nvPr/>
        </p:nvSpPr>
        <p:spPr>
          <a:xfrm>
            <a:off x="4572000" y="1226070"/>
            <a:ext cx="4336330" cy="2138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Кодекс Республики Казахстан от 27 декабря 2017 года № 125-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VI «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 недрах и недропользовании» (с изменениями и дополнениями по состоянию на 02.03.2026 г.)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 Налоговый Кодекс Республики Казахстан (статьи о специальных платежах и налогах недропользователей)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 Приказ Министра промышленности и строительства Республики Казахстан от 1 августа 2024 года № 288 «Об утверждении правил утверждения технических проектов разработки месторождения в части учета потерь при добыче твердых полезных ископаемых»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 Экологический Кодекс Республики Казахстан (в части обращения с отходами)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5. Постановление Правительства Республики Казахстан от 5 июля 2019 года № 479 «Вопросы Министерства экологии и природных ресурсов Республики Казахстан» (с изменениями)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201" y="1889522"/>
            <a:ext cx="4005039" cy="19050"/>
          </a:xfrm>
          <a:prstGeom prst="rect">
            <a:avLst/>
          </a:prstGeom>
        </p:spPr>
      </p:pic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3326978"/>
            <a:ext cx="4004965" cy="1905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6F89910-7FC5-3756-D675-EDBBF0AC061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89A0AC95-725F-B4F4-8E65-F56829722076}"/>
              </a:ext>
            </a:extLst>
          </p:cNvPr>
          <p:cNvSpPr/>
          <p:nvPr/>
        </p:nvSpPr>
        <p:spPr>
          <a:xfrm>
            <a:off x="540023" y="463680"/>
            <a:ext cx="8063954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ь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план лекции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E00B3B25-898A-0E83-0B3E-E2A4197AB830}"/>
              </a:ext>
            </a:extLst>
          </p:cNvPr>
          <p:cNvSpPr/>
          <p:nvPr/>
        </p:nvSpPr>
        <p:spPr>
          <a:xfrm>
            <a:off x="540023" y="979736"/>
            <a:ext cx="806395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4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Цель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изучить систему государственного регулирования использования ресурсов недр в Республике Казахстан, а также ознакомиться с международными стандартами и принципами ответственного недропользования.</a:t>
            </a:r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34A312E5-8E86-722D-6EE8-FB7A492DDF36}"/>
              </a:ext>
            </a:extLst>
          </p:cNvPr>
          <p:cNvSpPr/>
          <p:nvPr/>
        </p:nvSpPr>
        <p:spPr>
          <a:xfrm>
            <a:off x="540023" y="2075064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494BD6E6-12C2-0971-E8A9-195B6F140054}"/>
              </a:ext>
            </a:extLst>
          </p:cNvPr>
          <p:cNvSpPr/>
          <p:nvPr/>
        </p:nvSpPr>
        <p:spPr>
          <a:xfrm>
            <a:off x="540024" y="2433443"/>
            <a:ext cx="1753725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Законодательство о недрах </a:t>
            </a:r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7D03F188-2919-E3CB-65BA-9E4C80BB6F54}"/>
              </a:ext>
            </a:extLst>
          </p:cNvPr>
          <p:cNvSpPr/>
          <p:nvPr/>
        </p:nvSpPr>
        <p:spPr>
          <a:xfrm>
            <a:off x="540024" y="2854233"/>
            <a:ext cx="1753725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Кодекс РК «О недрах и недропользовании» – права и обязанности недропользователей</a:t>
            </a: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1C431651-71BA-4D60-36F6-5CA010F566AA}"/>
              </a:ext>
            </a:extLst>
          </p:cNvPr>
          <p:cNvSpPr/>
          <p:nvPr/>
        </p:nvSpPr>
        <p:spPr>
          <a:xfrm>
            <a:off x="2483764" y="2075064"/>
            <a:ext cx="229543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7">
            <a:extLst>
              <a:ext uri="{FF2B5EF4-FFF2-40B4-BE49-F238E27FC236}">
                <a16:creationId xmlns:a16="http://schemas.microsoft.com/office/drawing/2014/main" id="{988D0B6B-32BD-FCC6-8A77-33A91B49DFED}"/>
              </a:ext>
            </a:extLst>
          </p:cNvPr>
          <p:cNvSpPr/>
          <p:nvPr/>
        </p:nvSpPr>
        <p:spPr>
          <a:xfrm>
            <a:off x="2483765" y="2318250"/>
            <a:ext cx="1922922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36E60F6D-33EE-74E4-EE12-68767BB55F6E}"/>
              </a:ext>
            </a:extLst>
          </p:cNvPr>
          <p:cNvSpPr/>
          <p:nvPr/>
        </p:nvSpPr>
        <p:spPr>
          <a:xfrm>
            <a:off x="2468267" y="2433443"/>
            <a:ext cx="1922922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Лицензирование,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государственный учёт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запасов </a:t>
            </a: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8D4CDB9F-8048-C77B-A2CC-D49DC0CC78A2}"/>
              </a:ext>
            </a:extLst>
          </p:cNvPr>
          <p:cNvSpPr/>
          <p:nvPr/>
        </p:nvSpPr>
        <p:spPr>
          <a:xfrm>
            <a:off x="2483765" y="3109041"/>
            <a:ext cx="1922922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Плата за пользование недрами (НДПИ, роялти)</a:t>
            </a:r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BD99D779-B18C-F9BD-29AA-EF9EDB5973C2}"/>
              </a:ext>
            </a:extLst>
          </p:cNvPr>
          <p:cNvSpPr/>
          <p:nvPr/>
        </p:nvSpPr>
        <p:spPr>
          <a:xfrm>
            <a:off x="4530055" y="2075064"/>
            <a:ext cx="23512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03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Shape 11">
            <a:extLst>
              <a:ext uri="{FF2B5EF4-FFF2-40B4-BE49-F238E27FC236}">
                <a16:creationId xmlns:a16="http://schemas.microsoft.com/office/drawing/2014/main" id="{4761F384-C510-0187-ACC8-41F63C06F6F4}"/>
              </a:ext>
            </a:extLst>
          </p:cNvPr>
          <p:cNvSpPr/>
          <p:nvPr/>
        </p:nvSpPr>
        <p:spPr>
          <a:xfrm>
            <a:off x="4530055" y="2318250"/>
            <a:ext cx="1969634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32471CE0-9161-123E-E813-D05ABAB6BB87}"/>
              </a:ext>
            </a:extLst>
          </p:cNvPr>
          <p:cNvSpPr/>
          <p:nvPr/>
        </p:nvSpPr>
        <p:spPr>
          <a:xfrm>
            <a:off x="4530055" y="2433443"/>
            <a:ext cx="196963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Требования к полноте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извлечения и сохранности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запасов </a:t>
            </a: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7009D329-79CD-1F94-C9FC-6FA52A26EF71}"/>
              </a:ext>
            </a:extLst>
          </p:cNvPr>
          <p:cNvSpPr/>
          <p:nvPr/>
        </p:nvSpPr>
        <p:spPr>
          <a:xfrm>
            <a:off x="4530055" y="3075349"/>
            <a:ext cx="2121298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Утверждённые коэффициенты извлечения</a:t>
            </a:r>
            <a:endParaRPr lang="en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26CC3384-2D5E-616D-5F8B-F6E8246170AA}"/>
              </a:ext>
            </a:extLst>
          </p:cNvPr>
          <p:cNvSpPr/>
          <p:nvPr/>
        </p:nvSpPr>
        <p:spPr>
          <a:xfrm>
            <a:off x="540023" y="2322119"/>
            <a:ext cx="1828559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" name="Text 10">
            <a:extLst>
              <a:ext uri="{FF2B5EF4-FFF2-40B4-BE49-F238E27FC236}">
                <a16:creationId xmlns:a16="http://schemas.microsoft.com/office/drawing/2014/main" id="{E261D490-33F7-39A5-578B-7B15AD59A000}"/>
              </a:ext>
            </a:extLst>
          </p:cNvPr>
          <p:cNvSpPr/>
          <p:nvPr/>
        </p:nvSpPr>
        <p:spPr>
          <a:xfrm>
            <a:off x="6751479" y="2072484"/>
            <a:ext cx="23512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11">
            <a:extLst>
              <a:ext uri="{FF2B5EF4-FFF2-40B4-BE49-F238E27FC236}">
                <a16:creationId xmlns:a16="http://schemas.microsoft.com/office/drawing/2014/main" id="{B2DB1B52-B6BF-3BA5-04F1-456C9B636914}"/>
              </a:ext>
            </a:extLst>
          </p:cNvPr>
          <p:cNvSpPr/>
          <p:nvPr/>
        </p:nvSpPr>
        <p:spPr>
          <a:xfrm>
            <a:off x="6751479" y="2315670"/>
            <a:ext cx="1969634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6" name="Text 12">
            <a:extLst>
              <a:ext uri="{FF2B5EF4-FFF2-40B4-BE49-F238E27FC236}">
                <a16:creationId xmlns:a16="http://schemas.microsoft.com/office/drawing/2014/main" id="{6A2193B0-B9E7-DA71-040B-E89D29F0ED6B}"/>
              </a:ext>
            </a:extLst>
          </p:cNvPr>
          <p:cNvSpPr/>
          <p:nvPr/>
        </p:nvSpPr>
        <p:spPr>
          <a:xfrm>
            <a:off x="6751479" y="2430863"/>
            <a:ext cx="196963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Экологическое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законодательство в части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обращения с отходами</a:t>
            </a:r>
          </a:p>
        </p:txBody>
      </p:sp>
      <p:sp>
        <p:nvSpPr>
          <p:cNvPr id="7" name="Text 13">
            <a:extLst>
              <a:ext uri="{FF2B5EF4-FFF2-40B4-BE49-F238E27FC236}">
                <a16:creationId xmlns:a16="http://schemas.microsoft.com/office/drawing/2014/main" id="{96BC2A3E-3819-D834-07D2-798A383FC3ED}"/>
              </a:ext>
            </a:extLst>
          </p:cNvPr>
          <p:cNvSpPr/>
          <p:nvPr/>
        </p:nvSpPr>
        <p:spPr>
          <a:xfrm>
            <a:off x="6751482" y="3088266"/>
            <a:ext cx="2121298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Лимиты, нормативы, плата за негативное воздействие</a:t>
            </a:r>
            <a:endParaRPr lang="en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6FD4DA-21DF-52E3-0642-15C87F448F3B}"/>
              </a:ext>
            </a:extLst>
          </p:cNvPr>
          <p:cNvSpPr txBox="1"/>
          <p:nvPr/>
        </p:nvSpPr>
        <p:spPr>
          <a:xfrm>
            <a:off x="618978" y="244607"/>
            <a:ext cx="79060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734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1) Законодательство о недрах </a:t>
            </a: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8BF50F-06C0-ADA1-B824-67B43FA68DEC}"/>
              </a:ext>
            </a:extLst>
          </p:cNvPr>
          <p:cNvSpPr/>
          <p:nvPr/>
        </p:nvSpPr>
        <p:spPr>
          <a:xfrm>
            <a:off x="7966129" y="4680488"/>
            <a:ext cx="1177871" cy="4630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81D95634-CCE5-EE17-F93B-5D0EE96B78F5}"/>
              </a:ext>
            </a:extLst>
          </p:cNvPr>
          <p:cNvSpPr/>
          <p:nvPr/>
        </p:nvSpPr>
        <p:spPr>
          <a:xfrm>
            <a:off x="540023" y="449387"/>
            <a:ext cx="4634954" cy="650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2050" dirty="0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CDE0AB77-32EF-404A-CDDC-ED6B06724477}"/>
              </a:ext>
            </a:extLst>
          </p:cNvPr>
          <p:cNvSpPr/>
          <p:nvPr/>
        </p:nvSpPr>
        <p:spPr>
          <a:xfrm>
            <a:off x="387457" y="813849"/>
            <a:ext cx="8431079" cy="6907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indent="184150" algn="l">
              <a:lnSpc>
                <a:spcPct val="131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Нормативно-правовое обеспечение рационального недропользования представляет собой систему законодательных, подзаконных и нормативных актов, регулирующих отношения в сфере использования, охраны и воспроизводства минерально-сырьевых ресурсов.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A6BB1D48-0C25-BF86-3B64-5E26C98C551E}"/>
              </a:ext>
            </a:extLst>
          </p:cNvPr>
          <p:cNvSpPr/>
          <p:nvPr/>
        </p:nvSpPr>
        <p:spPr>
          <a:xfrm>
            <a:off x="387458" y="1745708"/>
            <a:ext cx="8152748" cy="4604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indent="184150" algn="l">
              <a:lnSpc>
                <a:spcPct val="131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Оно включает как национальное законодательство о недрах, так и международные стандарты и принципы ответственного ведения горных работ.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4">
            <a:extLst>
              <a:ext uri="{FF2B5EF4-FFF2-40B4-BE49-F238E27FC236}">
                <a16:creationId xmlns:a16="http://schemas.microsoft.com/office/drawing/2014/main" id="{3EEF2525-D9FD-D370-251D-2047117D00E9}"/>
              </a:ext>
            </a:extLst>
          </p:cNvPr>
          <p:cNvSpPr/>
          <p:nvPr/>
        </p:nvSpPr>
        <p:spPr>
          <a:xfrm>
            <a:off x="603796" y="2489490"/>
            <a:ext cx="2551063" cy="2204623"/>
          </a:xfrm>
          <a:prstGeom prst="roundRect">
            <a:avLst>
              <a:gd name="adj" fmla="val 3511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CCCCCC"/>
            </a:solidFill>
            <a:prstDash val="solid"/>
          </a:ln>
        </p:spPr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D947A049-1007-C999-B100-B6D999543C4F}"/>
              </a:ext>
            </a:extLst>
          </p:cNvPr>
          <p:cNvSpPr/>
          <p:nvPr/>
        </p:nvSpPr>
        <p:spPr>
          <a:xfrm>
            <a:off x="769069" y="2654763"/>
            <a:ext cx="2220516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Законодательные акты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6">
            <a:extLst>
              <a:ext uri="{FF2B5EF4-FFF2-40B4-BE49-F238E27FC236}">
                <a16:creationId xmlns:a16="http://schemas.microsoft.com/office/drawing/2014/main" id="{5FF6EC62-4149-BA6B-329D-756B87DBC878}"/>
              </a:ext>
            </a:extLst>
          </p:cNvPr>
          <p:cNvSpPr/>
          <p:nvPr/>
        </p:nvSpPr>
        <p:spPr>
          <a:xfrm>
            <a:off x="769069" y="2922505"/>
            <a:ext cx="2220516" cy="11511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Кодексы, законы, постановления Правительства РК, регулирующие недропользование на высшем уровне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Shape 7">
            <a:extLst>
              <a:ext uri="{FF2B5EF4-FFF2-40B4-BE49-F238E27FC236}">
                <a16:creationId xmlns:a16="http://schemas.microsoft.com/office/drawing/2014/main" id="{CB35C09B-3F39-2C34-B166-FFADC791502B}"/>
              </a:ext>
            </a:extLst>
          </p:cNvPr>
          <p:cNvSpPr/>
          <p:nvPr/>
        </p:nvSpPr>
        <p:spPr>
          <a:xfrm>
            <a:off x="3296469" y="2489490"/>
            <a:ext cx="2551063" cy="2204623"/>
          </a:xfrm>
          <a:prstGeom prst="roundRect">
            <a:avLst>
              <a:gd name="adj" fmla="val 3511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CCCCCC"/>
            </a:solidFill>
            <a:prstDash val="solid"/>
          </a:ln>
        </p:spPr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0F206005-579F-C121-2C35-16FA44A21EE3}"/>
              </a:ext>
            </a:extLst>
          </p:cNvPr>
          <p:cNvSpPr/>
          <p:nvPr/>
        </p:nvSpPr>
        <p:spPr>
          <a:xfrm>
            <a:off x="3461742" y="2654763"/>
            <a:ext cx="2220516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Подзаконные акты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9">
            <a:extLst>
              <a:ext uri="{FF2B5EF4-FFF2-40B4-BE49-F238E27FC236}">
                <a16:creationId xmlns:a16="http://schemas.microsoft.com/office/drawing/2014/main" id="{7B7BFA2B-59FF-E36E-1F8A-C5DC37CE18E2}"/>
              </a:ext>
            </a:extLst>
          </p:cNvPr>
          <p:cNvSpPr/>
          <p:nvPr/>
        </p:nvSpPr>
        <p:spPr>
          <a:xfrm>
            <a:off x="3461742" y="2922505"/>
            <a:ext cx="2220516" cy="920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Приказы министерств, инструкции, методические указания, нормативы и регламенты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Shape 10">
            <a:extLst>
              <a:ext uri="{FF2B5EF4-FFF2-40B4-BE49-F238E27FC236}">
                <a16:creationId xmlns:a16="http://schemas.microsoft.com/office/drawing/2014/main" id="{07E54C64-2A4F-DF77-ECCC-C9B3ECCD93E3}"/>
              </a:ext>
            </a:extLst>
          </p:cNvPr>
          <p:cNvSpPr/>
          <p:nvPr/>
        </p:nvSpPr>
        <p:spPr>
          <a:xfrm>
            <a:off x="5989141" y="2489490"/>
            <a:ext cx="2551063" cy="2204623"/>
          </a:xfrm>
          <a:prstGeom prst="roundRect">
            <a:avLst>
              <a:gd name="adj" fmla="val 3511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CCCCCC"/>
            </a:solidFill>
            <a:prstDash val="solid"/>
          </a:ln>
        </p:spPr>
      </p:sp>
      <p:sp>
        <p:nvSpPr>
          <p:cNvPr id="24" name="Text 11">
            <a:extLst>
              <a:ext uri="{FF2B5EF4-FFF2-40B4-BE49-F238E27FC236}">
                <a16:creationId xmlns:a16="http://schemas.microsoft.com/office/drawing/2014/main" id="{CA897233-DE64-1841-E1CB-60169FD3D929}"/>
              </a:ext>
            </a:extLst>
          </p:cNvPr>
          <p:cNvSpPr/>
          <p:nvPr/>
        </p:nvSpPr>
        <p:spPr>
          <a:xfrm>
            <a:off x="6154415" y="2654763"/>
            <a:ext cx="2220516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Международные стандарты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12">
            <a:extLst>
              <a:ext uri="{FF2B5EF4-FFF2-40B4-BE49-F238E27FC236}">
                <a16:creationId xmlns:a16="http://schemas.microsoft.com/office/drawing/2014/main" id="{05AB9F3C-8292-C7F5-8919-300CFF04399E}"/>
              </a:ext>
            </a:extLst>
          </p:cNvPr>
          <p:cNvSpPr/>
          <p:nvPr/>
        </p:nvSpPr>
        <p:spPr>
          <a:xfrm>
            <a:off x="6154415" y="2922505"/>
            <a:ext cx="2220516" cy="920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Принципы IRMA, Towards Sustainable Mining, ESG-отчётность и иные международные обязательства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707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BA641E4-6BEE-3672-2518-33201F422CC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8" name="Text 0">
            <a:extLst>
              <a:ext uri="{FF2B5EF4-FFF2-40B4-BE49-F238E27FC236}">
                <a16:creationId xmlns:a16="http://schemas.microsoft.com/office/drawing/2014/main" id="{343DF2B4-7072-4934-7705-FDB948AE80F9}"/>
              </a:ext>
            </a:extLst>
          </p:cNvPr>
          <p:cNvSpPr/>
          <p:nvPr/>
        </p:nvSpPr>
        <p:spPr>
          <a:xfrm>
            <a:off x="603796" y="473273"/>
            <a:ext cx="7936409" cy="7547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Структура и основные 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положения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273490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Кодекса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РК «О недрах и недропользовании»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Image 0" descr="preencoded.png">
            <a:extLst>
              <a:ext uri="{FF2B5EF4-FFF2-40B4-BE49-F238E27FC236}">
                <a16:creationId xmlns:a16="http://schemas.microsoft.com/office/drawing/2014/main" id="{BB28837A-AD75-E544-2C81-5872D673F2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3796" y="1529879"/>
            <a:ext cx="2544812" cy="3328448"/>
          </a:xfrm>
          <a:prstGeom prst="rect">
            <a:avLst/>
          </a:prstGeom>
        </p:spPr>
      </p:pic>
      <p:sp>
        <p:nvSpPr>
          <p:cNvPr id="13" name="Text 1">
            <a:extLst>
              <a:ext uri="{FF2B5EF4-FFF2-40B4-BE49-F238E27FC236}">
                <a16:creationId xmlns:a16="http://schemas.microsoft.com/office/drawing/2014/main" id="{98E6E7F9-1B42-A118-9696-F766ABF2982A}"/>
              </a:ext>
            </a:extLst>
          </p:cNvPr>
          <p:cNvSpPr/>
          <p:nvPr/>
        </p:nvSpPr>
        <p:spPr>
          <a:xfrm>
            <a:off x="849957" y="1699840"/>
            <a:ext cx="2128689" cy="3774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Право собственности на недра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2">
            <a:extLst>
              <a:ext uri="{FF2B5EF4-FFF2-40B4-BE49-F238E27FC236}">
                <a16:creationId xmlns:a16="http://schemas.microsoft.com/office/drawing/2014/main" id="{D529D692-FA33-F79F-A983-BC8F9B62DD93}"/>
              </a:ext>
            </a:extLst>
          </p:cNvPr>
          <p:cNvSpPr/>
          <p:nvPr/>
        </p:nvSpPr>
        <p:spPr>
          <a:xfrm>
            <a:off x="849957" y="2167830"/>
            <a:ext cx="2128689" cy="21739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Недра в Республике Казахстан находятся в 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государственной собственности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 Недропользователи получают права на пользование участками недр на основании контрактов или лицензий.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Image 1" descr="preencoded.png">
            <a:extLst>
              <a:ext uri="{FF2B5EF4-FFF2-40B4-BE49-F238E27FC236}">
                <a16:creationId xmlns:a16="http://schemas.microsoft.com/office/drawing/2014/main" id="{E2C681E7-AFF2-20E0-11CF-049A36ADA7C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99520" y="1529879"/>
            <a:ext cx="2544887" cy="3328448"/>
          </a:xfrm>
          <a:prstGeom prst="rect">
            <a:avLst/>
          </a:prstGeom>
        </p:spPr>
      </p:pic>
      <p:sp>
        <p:nvSpPr>
          <p:cNvPr id="16" name="Text 3">
            <a:extLst>
              <a:ext uri="{FF2B5EF4-FFF2-40B4-BE49-F238E27FC236}">
                <a16:creationId xmlns:a16="http://schemas.microsoft.com/office/drawing/2014/main" id="{E5ECB6EF-BF78-0FE1-1C55-A5A5517D2C6C}"/>
              </a:ext>
            </a:extLst>
          </p:cNvPr>
          <p:cNvSpPr/>
          <p:nvPr/>
        </p:nvSpPr>
        <p:spPr>
          <a:xfrm>
            <a:off x="3545681" y="1699840"/>
            <a:ext cx="2128763" cy="3774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Виды операций по недропользованию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4">
            <a:extLst>
              <a:ext uri="{FF2B5EF4-FFF2-40B4-BE49-F238E27FC236}">
                <a16:creationId xmlns:a16="http://schemas.microsoft.com/office/drawing/2014/main" id="{08D31DE9-C52B-E947-A50E-3505A6F25D25}"/>
              </a:ext>
            </a:extLst>
          </p:cNvPr>
          <p:cNvSpPr/>
          <p:nvPr/>
        </p:nvSpPr>
        <p:spPr>
          <a:xfrm>
            <a:off x="3545681" y="2167830"/>
            <a:ext cx="2128763" cy="23324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Разведка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Добыча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Совмещённая разведка и добыча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Строительство и эксплуатация подземных сооружений, не связанных с добычей полезных ископаемых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Image 2" descr="preencoded.png">
            <a:extLst>
              <a:ext uri="{FF2B5EF4-FFF2-40B4-BE49-F238E27FC236}">
                <a16:creationId xmlns:a16="http://schemas.microsoft.com/office/drawing/2014/main" id="{D5A4D63F-F2B3-3BBB-2E2C-208DE7032B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95318" y="1529879"/>
            <a:ext cx="2544887" cy="3328448"/>
          </a:xfrm>
          <a:prstGeom prst="rect">
            <a:avLst/>
          </a:prstGeom>
        </p:spPr>
      </p:pic>
      <p:sp>
        <p:nvSpPr>
          <p:cNvPr id="19" name="Text 5">
            <a:extLst>
              <a:ext uri="{FF2B5EF4-FFF2-40B4-BE49-F238E27FC236}">
                <a16:creationId xmlns:a16="http://schemas.microsoft.com/office/drawing/2014/main" id="{1F10592D-7356-6855-385B-CB34EF8D84A6}"/>
              </a:ext>
            </a:extLst>
          </p:cNvPr>
          <p:cNvSpPr/>
          <p:nvPr/>
        </p:nvSpPr>
        <p:spPr>
          <a:xfrm>
            <a:off x="6241479" y="1699840"/>
            <a:ext cx="2128763" cy="3774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Классификация полезных ископаемых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6">
            <a:extLst>
              <a:ext uri="{FF2B5EF4-FFF2-40B4-BE49-F238E27FC236}">
                <a16:creationId xmlns:a16="http://schemas.microsoft.com/office/drawing/2014/main" id="{D87404DC-DF29-1FDD-6A3C-5F684AE03C37}"/>
              </a:ext>
            </a:extLst>
          </p:cNvPr>
          <p:cNvSpPr/>
          <p:nvPr/>
        </p:nvSpPr>
        <p:spPr>
          <a:xfrm>
            <a:off x="6241479" y="2167830"/>
            <a:ext cx="2128763" cy="13134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Подземные воды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Углеводороды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Твёрдые полезные ископаемые (рудные и нерудные)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55B26E-8211-1CB2-8609-1059A83545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F43657B8-9E68-1B3A-B332-FDE63AB755FD}"/>
              </a:ext>
            </a:extLst>
          </p:cNvPr>
          <p:cNvSpPr/>
          <p:nvPr/>
        </p:nvSpPr>
        <p:spPr>
          <a:xfrm>
            <a:off x="386820" y="285750"/>
            <a:ext cx="7936409" cy="3773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Права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 обязанности 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недропользователей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1">
            <a:extLst>
              <a:ext uri="{FF2B5EF4-FFF2-40B4-BE49-F238E27FC236}">
                <a16:creationId xmlns:a16="http://schemas.microsoft.com/office/drawing/2014/main" id="{A5789208-4775-AD3F-12A5-F9788D3188BC}"/>
              </a:ext>
            </a:extLst>
          </p:cNvPr>
          <p:cNvSpPr/>
          <p:nvPr/>
        </p:nvSpPr>
        <p:spPr>
          <a:xfrm>
            <a:off x="386820" y="846333"/>
            <a:ext cx="339626" cy="339626"/>
          </a:xfrm>
          <a:prstGeom prst="roundRect">
            <a:avLst>
              <a:gd name="adj" fmla="val 18669"/>
            </a:avLst>
          </a:prstGeom>
          <a:solidFill>
            <a:schemeClr val="accent2">
              <a:lumMod val="60000"/>
              <a:lumOff val="4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2" name="Text 2">
            <a:extLst>
              <a:ext uri="{FF2B5EF4-FFF2-40B4-BE49-F238E27FC236}">
                <a16:creationId xmlns:a16="http://schemas.microsoft.com/office/drawing/2014/main" id="{16FB982F-ADE4-5C94-C236-7CFAC11AE6F8}"/>
              </a:ext>
            </a:extLst>
          </p:cNvPr>
          <p:cNvSpPr/>
          <p:nvPr/>
        </p:nvSpPr>
        <p:spPr>
          <a:xfrm>
            <a:off x="877357" y="898199"/>
            <a:ext cx="3383310" cy="188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Использование участка недр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56ED51DE-CFB3-9EC8-2DCD-954BF1517E84}"/>
              </a:ext>
            </a:extLst>
          </p:cNvPr>
          <p:cNvSpPr/>
          <p:nvPr/>
        </p:nvSpPr>
        <p:spPr>
          <a:xfrm>
            <a:off x="877357" y="1177475"/>
            <a:ext cx="3383310" cy="7246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Использовать предоставленный участок недр в соответствии с условиями контракта или лицензии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4">
            <a:extLst>
              <a:ext uri="{FF2B5EF4-FFF2-40B4-BE49-F238E27FC236}">
                <a16:creationId xmlns:a16="http://schemas.microsoft.com/office/drawing/2014/main" id="{F757ECB0-00CC-66C7-E346-073F28E439C1}"/>
              </a:ext>
            </a:extLst>
          </p:cNvPr>
          <p:cNvSpPr/>
          <p:nvPr/>
        </p:nvSpPr>
        <p:spPr>
          <a:xfrm>
            <a:off x="386820" y="2826825"/>
            <a:ext cx="339626" cy="339626"/>
          </a:xfrm>
          <a:prstGeom prst="roundRect">
            <a:avLst>
              <a:gd name="adj" fmla="val 18669"/>
            </a:avLst>
          </a:prstGeom>
          <a:solidFill>
            <a:schemeClr val="accent2">
              <a:lumMod val="60000"/>
              <a:lumOff val="4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52B1BE0B-DD87-8B40-2558-39AE053F310D}"/>
              </a:ext>
            </a:extLst>
          </p:cNvPr>
          <p:cNvSpPr/>
          <p:nvPr/>
        </p:nvSpPr>
        <p:spPr>
          <a:xfrm>
            <a:off x="877357" y="2878691"/>
            <a:ext cx="3383384" cy="188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Владение добытыми ресурсами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6">
            <a:extLst>
              <a:ext uri="{FF2B5EF4-FFF2-40B4-BE49-F238E27FC236}">
                <a16:creationId xmlns:a16="http://schemas.microsoft.com/office/drawing/2014/main" id="{5DC30580-0AB7-7CF0-21C1-2E4054B1869F}"/>
              </a:ext>
            </a:extLst>
          </p:cNvPr>
          <p:cNvSpPr/>
          <p:nvPr/>
        </p:nvSpPr>
        <p:spPr>
          <a:xfrm>
            <a:off x="877357" y="3157967"/>
            <a:ext cx="3383384" cy="4830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Владеть добытыми полезными ископаемыми и продуктами их переработки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7">
            <a:extLst>
              <a:ext uri="{FF2B5EF4-FFF2-40B4-BE49-F238E27FC236}">
                <a16:creationId xmlns:a16="http://schemas.microsoft.com/office/drawing/2014/main" id="{867AC21D-4A01-C681-A23A-3EF3D6E2504B}"/>
              </a:ext>
            </a:extLst>
          </p:cNvPr>
          <p:cNvSpPr/>
          <p:nvPr/>
        </p:nvSpPr>
        <p:spPr>
          <a:xfrm>
            <a:off x="386820" y="1746822"/>
            <a:ext cx="339626" cy="339626"/>
          </a:xfrm>
          <a:prstGeom prst="roundRect">
            <a:avLst>
              <a:gd name="adj" fmla="val 18669"/>
            </a:avLst>
          </a:prstGeom>
          <a:solidFill>
            <a:schemeClr val="accent2">
              <a:lumMod val="60000"/>
              <a:lumOff val="4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8" name="Text 8">
            <a:extLst>
              <a:ext uri="{FF2B5EF4-FFF2-40B4-BE49-F238E27FC236}">
                <a16:creationId xmlns:a16="http://schemas.microsoft.com/office/drawing/2014/main" id="{C85831E6-4615-81BB-9DBD-405F1F7BDE37}"/>
              </a:ext>
            </a:extLst>
          </p:cNvPr>
          <p:cNvSpPr/>
          <p:nvPr/>
        </p:nvSpPr>
        <p:spPr>
          <a:xfrm>
            <a:off x="877357" y="1798689"/>
            <a:ext cx="3383310" cy="188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Приоритетное право продления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9">
            <a:extLst>
              <a:ext uri="{FF2B5EF4-FFF2-40B4-BE49-F238E27FC236}">
                <a16:creationId xmlns:a16="http://schemas.microsoft.com/office/drawing/2014/main" id="{2B263332-F136-473F-5B69-39EA9B127EEC}"/>
              </a:ext>
            </a:extLst>
          </p:cNvPr>
          <p:cNvSpPr/>
          <p:nvPr/>
        </p:nvSpPr>
        <p:spPr>
          <a:xfrm>
            <a:off x="877357" y="2077965"/>
            <a:ext cx="3383310" cy="966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Приоритетное право на продление контракта и переход к разведке без проведения нового конкурса при изучении недр за собственные средства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Shape 10">
            <a:extLst>
              <a:ext uri="{FF2B5EF4-FFF2-40B4-BE49-F238E27FC236}">
                <a16:creationId xmlns:a16="http://schemas.microsoft.com/office/drawing/2014/main" id="{5FD11845-C310-26FF-4EBC-5F3F5D1FDDC5}"/>
              </a:ext>
            </a:extLst>
          </p:cNvPr>
          <p:cNvSpPr/>
          <p:nvPr/>
        </p:nvSpPr>
        <p:spPr>
          <a:xfrm>
            <a:off x="386820" y="3727311"/>
            <a:ext cx="339626" cy="339626"/>
          </a:xfrm>
          <a:prstGeom prst="roundRect">
            <a:avLst>
              <a:gd name="adj" fmla="val 18669"/>
            </a:avLst>
          </a:prstGeom>
          <a:solidFill>
            <a:schemeClr val="accent2">
              <a:lumMod val="60000"/>
              <a:lumOff val="4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6" name="Text 11">
            <a:extLst>
              <a:ext uri="{FF2B5EF4-FFF2-40B4-BE49-F238E27FC236}">
                <a16:creationId xmlns:a16="http://schemas.microsoft.com/office/drawing/2014/main" id="{CDE0FFD0-3D4B-BFDC-A2DA-C0C4C1F5D5F2}"/>
              </a:ext>
            </a:extLst>
          </p:cNvPr>
          <p:cNvSpPr/>
          <p:nvPr/>
        </p:nvSpPr>
        <p:spPr>
          <a:xfrm>
            <a:off x="877357" y="3779178"/>
            <a:ext cx="3383384" cy="188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Права стратегических инвесторов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12">
            <a:extLst>
              <a:ext uri="{FF2B5EF4-FFF2-40B4-BE49-F238E27FC236}">
                <a16:creationId xmlns:a16="http://schemas.microsoft.com/office/drawing/2014/main" id="{51F2849F-AFDA-967A-4CA5-81F394A03C6E}"/>
              </a:ext>
            </a:extLst>
          </p:cNvPr>
          <p:cNvSpPr/>
          <p:nvPr/>
        </p:nvSpPr>
        <p:spPr>
          <a:xfrm>
            <a:off x="877357" y="4058454"/>
            <a:ext cx="3312693" cy="14492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Приоритетное право на разведку и добычу твёрдых полезных ископаемых для стратегических инвесторов, реализующих крупные промышленно-инновационные проекты стоимостью свыше 14,5 млн долларов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Image 0" descr="preencoded.png">
            <a:extLst>
              <a:ext uri="{FF2B5EF4-FFF2-40B4-BE49-F238E27FC236}">
                <a16:creationId xmlns:a16="http://schemas.microsoft.com/office/drawing/2014/main" id="{21321D65-8A92-872C-93CD-F69AB59FC1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6762" y="771484"/>
            <a:ext cx="219298" cy="219298"/>
          </a:xfrm>
          <a:prstGeom prst="rect">
            <a:avLst/>
          </a:prstGeom>
        </p:spPr>
      </p:pic>
      <p:sp>
        <p:nvSpPr>
          <p:cNvPr id="38" name="Text 1">
            <a:extLst>
              <a:ext uri="{FF2B5EF4-FFF2-40B4-BE49-F238E27FC236}">
                <a16:creationId xmlns:a16="http://schemas.microsoft.com/office/drawing/2014/main" id="{13409979-F72A-1F4D-348A-03C306FDBF21}"/>
              </a:ext>
            </a:extLst>
          </p:cNvPr>
          <p:cNvSpPr/>
          <p:nvPr/>
        </p:nvSpPr>
        <p:spPr>
          <a:xfrm>
            <a:off x="4597126" y="766982"/>
            <a:ext cx="4329897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Соблюдение законодательства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2">
            <a:extLst>
              <a:ext uri="{FF2B5EF4-FFF2-40B4-BE49-F238E27FC236}">
                <a16:creationId xmlns:a16="http://schemas.microsoft.com/office/drawing/2014/main" id="{DAF14E6C-5BE4-FB5C-B7AE-5E7E5CDD6C6A}"/>
              </a:ext>
            </a:extLst>
          </p:cNvPr>
          <p:cNvSpPr/>
          <p:nvPr/>
        </p:nvSpPr>
        <p:spPr>
          <a:xfrm>
            <a:off x="4597126" y="928624"/>
            <a:ext cx="4329897" cy="4604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Соблюдение законодательства о недрах и выполнение условий контрактов и лицензий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" name="Image 1" descr="preencoded.png">
            <a:extLst>
              <a:ext uri="{FF2B5EF4-FFF2-40B4-BE49-F238E27FC236}">
                <a16:creationId xmlns:a16="http://schemas.microsoft.com/office/drawing/2014/main" id="{0ECB4FA4-D32F-6EAF-0E58-873A79AE3E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6762" y="1436669"/>
            <a:ext cx="219298" cy="219298"/>
          </a:xfrm>
          <a:prstGeom prst="rect">
            <a:avLst/>
          </a:prstGeom>
        </p:spPr>
      </p:pic>
      <p:sp>
        <p:nvSpPr>
          <p:cNvPr id="41" name="Text 3">
            <a:extLst>
              <a:ext uri="{FF2B5EF4-FFF2-40B4-BE49-F238E27FC236}">
                <a16:creationId xmlns:a16="http://schemas.microsoft.com/office/drawing/2014/main" id="{F9F6ED95-313F-28A0-A1C5-992C8D799E10}"/>
              </a:ext>
            </a:extLst>
          </p:cNvPr>
          <p:cNvSpPr/>
          <p:nvPr/>
        </p:nvSpPr>
        <p:spPr>
          <a:xfrm>
            <a:off x="4597126" y="1432167"/>
            <a:ext cx="4329897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Полнота извлечения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4">
            <a:extLst>
              <a:ext uri="{FF2B5EF4-FFF2-40B4-BE49-F238E27FC236}">
                <a16:creationId xmlns:a16="http://schemas.microsoft.com/office/drawing/2014/main" id="{A892A138-E58C-76E3-F805-CB6370A28811}"/>
              </a:ext>
            </a:extLst>
          </p:cNvPr>
          <p:cNvSpPr/>
          <p:nvPr/>
        </p:nvSpPr>
        <p:spPr>
          <a:xfrm>
            <a:off x="4597126" y="1593809"/>
            <a:ext cx="4329897" cy="6907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Обеспечение полноты извлечения и рационального использования полезных ископаемых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3" name="Image 2" descr="preencoded.png">
            <a:extLst>
              <a:ext uri="{FF2B5EF4-FFF2-40B4-BE49-F238E27FC236}">
                <a16:creationId xmlns:a16="http://schemas.microsoft.com/office/drawing/2014/main" id="{6161C485-FCBD-1A0C-A058-34F07A14B3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6762" y="2084119"/>
            <a:ext cx="219298" cy="219298"/>
          </a:xfrm>
          <a:prstGeom prst="rect">
            <a:avLst/>
          </a:prstGeom>
        </p:spPr>
      </p:pic>
      <p:sp>
        <p:nvSpPr>
          <p:cNvPr id="44" name="Text 5">
            <a:extLst>
              <a:ext uri="{FF2B5EF4-FFF2-40B4-BE49-F238E27FC236}">
                <a16:creationId xmlns:a16="http://schemas.microsoft.com/office/drawing/2014/main" id="{C47E8CCF-9276-C8B2-D4A9-EAEF316C3F80}"/>
              </a:ext>
            </a:extLst>
          </p:cNvPr>
          <p:cNvSpPr/>
          <p:nvPr/>
        </p:nvSpPr>
        <p:spPr>
          <a:xfrm>
            <a:off x="4597126" y="2079617"/>
            <a:ext cx="4329897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Государственный учёт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 6">
            <a:extLst>
              <a:ext uri="{FF2B5EF4-FFF2-40B4-BE49-F238E27FC236}">
                <a16:creationId xmlns:a16="http://schemas.microsoft.com/office/drawing/2014/main" id="{BB9FCEE3-07AD-DD1B-F31C-CF35F5A0236C}"/>
              </a:ext>
            </a:extLst>
          </p:cNvPr>
          <p:cNvSpPr/>
          <p:nvPr/>
        </p:nvSpPr>
        <p:spPr>
          <a:xfrm>
            <a:off x="4597126" y="2256757"/>
            <a:ext cx="4329897" cy="4604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Ведение государственного учёта запасов и предоставление отчётности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" name="Image 3" descr="preencoded.png">
            <a:extLst>
              <a:ext uri="{FF2B5EF4-FFF2-40B4-BE49-F238E27FC236}">
                <a16:creationId xmlns:a16="http://schemas.microsoft.com/office/drawing/2014/main" id="{3C8D8C25-D237-E612-B34C-CAC47B7D27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0050" y="2724265"/>
            <a:ext cx="285590" cy="219298"/>
          </a:xfrm>
          <a:prstGeom prst="rect">
            <a:avLst/>
          </a:prstGeom>
        </p:spPr>
      </p:pic>
      <p:sp>
        <p:nvSpPr>
          <p:cNvPr id="47" name="Text 7">
            <a:extLst>
              <a:ext uri="{FF2B5EF4-FFF2-40B4-BE49-F238E27FC236}">
                <a16:creationId xmlns:a16="http://schemas.microsoft.com/office/drawing/2014/main" id="{B2074BB3-FF9E-69C0-49A3-9D18B779B1A4}"/>
              </a:ext>
            </a:extLst>
          </p:cNvPr>
          <p:cNvSpPr/>
          <p:nvPr/>
        </p:nvSpPr>
        <p:spPr>
          <a:xfrm>
            <a:off x="4610415" y="2719763"/>
            <a:ext cx="4316608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Охрана недр и среды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 8">
            <a:extLst>
              <a:ext uri="{FF2B5EF4-FFF2-40B4-BE49-F238E27FC236}">
                <a16:creationId xmlns:a16="http://schemas.microsoft.com/office/drawing/2014/main" id="{220E56FF-36C4-FE16-609E-86A7B440843A}"/>
              </a:ext>
            </a:extLst>
          </p:cNvPr>
          <p:cNvSpPr/>
          <p:nvPr/>
        </p:nvSpPr>
        <p:spPr>
          <a:xfrm>
            <a:off x="4610415" y="2881405"/>
            <a:ext cx="4316608" cy="4604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Охрана недр и окружающей среды, рекультивация нарушенных земель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Image 4" descr="preencoded.png">
            <a:extLst>
              <a:ext uri="{FF2B5EF4-FFF2-40B4-BE49-F238E27FC236}">
                <a16:creationId xmlns:a16="http://schemas.microsoft.com/office/drawing/2014/main" id="{5433BF67-53C9-B94D-3E7F-54F6260144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0050" y="3358452"/>
            <a:ext cx="285590" cy="219298"/>
          </a:xfrm>
          <a:prstGeom prst="rect">
            <a:avLst/>
          </a:prstGeom>
        </p:spPr>
      </p:pic>
      <p:sp>
        <p:nvSpPr>
          <p:cNvPr id="50" name="Text 9">
            <a:extLst>
              <a:ext uri="{FF2B5EF4-FFF2-40B4-BE49-F238E27FC236}">
                <a16:creationId xmlns:a16="http://schemas.microsoft.com/office/drawing/2014/main" id="{60A95377-9C80-CB26-D245-5CE33C7851CF}"/>
              </a:ext>
            </a:extLst>
          </p:cNvPr>
          <p:cNvSpPr/>
          <p:nvPr/>
        </p:nvSpPr>
        <p:spPr>
          <a:xfrm>
            <a:off x="4610415" y="3353950"/>
            <a:ext cx="4316608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Социально-экономические проекты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 10">
            <a:extLst>
              <a:ext uri="{FF2B5EF4-FFF2-40B4-BE49-F238E27FC236}">
                <a16:creationId xmlns:a16="http://schemas.microsoft.com/office/drawing/2014/main" id="{74A802F4-E29C-F302-F044-0510954E6CA5}"/>
              </a:ext>
            </a:extLst>
          </p:cNvPr>
          <p:cNvSpPr/>
          <p:nvPr/>
        </p:nvSpPr>
        <p:spPr>
          <a:xfrm>
            <a:off x="4610415" y="3523341"/>
            <a:ext cx="4316608" cy="920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Реализация социально-экономических проектов в регионе при приросте запасов месторождения на 30 и более процентов от первоначального объёма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2" name="Image 5" descr="preencoded.png">
            <a:extLst>
              <a:ext uri="{FF2B5EF4-FFF2-40B4-BE49-F238E27FC236}">
                <a16:creationId xmlns:a16="http://schemas.microsoft.com/office/drawing/2014/main" id="{AEED1E48-C013-F916-950C-81281B8EDC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0050" y="4228391"/>
            <a:ext cx="285590" cy="219298"/>
          </a:xfrm>
          <a:prstGeom prst="rect">
            <a:avLst/>
          </a:prstGeom>
        </p:spPr>
      </p:pic>
      <p:sp>
        <p:nvSpPr>
          <p:cNvPr id="53" name="Text 11">
            <a:extLst>
              <a:ext uri="{FF2B5EF4-FFF2-40B4-BE49-F238E27FC236}">
                <a16:creationId xmlns:a16="http://schemas.microsoft.com/office/drawing/2014/main" id="{73CD7C31-B2FA-B2CF-DE31-40EBCAECA63B}"/>
              </a:ext>
            </a:extLst>
          </p:cNvPr>
          <p:cNvSpPr/>
          <p:nvPr/>
        </p:nvSpPr>
        <p:spPr>
          <a:xfrm>
            <a:off x="4610415" y="4223889"/>
            <a:ext cx="4316608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Возврат участков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 12">
            <a:extLst>
              <a:ext uri="{FF2B5EF4-FFF2-40B4-BE49-F238E27FC236}">
                <a16:creationId xmlns:a16="http://schemas.microsoft.com/office/drawing/2014/main" id="{4C5A6DEE-2F08-F160-CD34-9F621DDE4886}"/>
              </a:ext>
            </a:extLst>
          </p:cNvPr>
          <p:cNvSpPr/>
          <p:nvPr/>
        </p:nvSpPr>
        <p:spPr>
          <a:xfrm>
            <a:off x="4610415" y="4416527"/>
            <a:ext cx="4316608" cy="4604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Возврат Казахстану участков разведки при обнаружении урановых залежей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B4D3996-939C-09CE-AE2F-083A7E350381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2758A65D-7986-9C45-A8A3-12ABB0924107}"/>
              </a:ext>
            </a:extLst>
          </p:cNvPr>
          <p:cNvSpPr/>
          <p:nvPr/>
        </p:nvSpPr>
        <p:spPr>
          <a:xfrm>
            <a:off x="441067" y="376034"/>
            <a:ext cx="7936409" cy="271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9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Государственный контроль и основные изменения в Кодексе (2025</a:t>
            </a:r>
            <a:r>
              <a:rPr lang="ru-RU" sz="19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9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2026 гг.)</a:t>
            </a:r>
            <a:endParaRPr lang="en-US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1">
            <a:extLst>
              <a:ext uri="{FF2B5EF4-FFF2-40B4-BE49-F238E27FC236}">
                <a16:creationId xmlns:a16="http://schemas.microsoft.com/office/drawing/2014/main" id="{051F0091-DD83-AEA0-435D-FB356E0C9178}"/>
              </a:ext>
            </a:extLst>
          </p:cNvPr>
          <p:cNvSpPr/>
          <p:nvPr/>
        </p:nvSpPr>
        <p:spPr>
          <a:xfrm>
            <a:off x="525736" y="864989"/>
            <a:ext cx="3139614" cy="3801666"/>
          </a:xfrm>
          <a:prstGeom prst="roundRect">
            <a:avLst>
              <a:gd name="adj" fmla="val 2055"/>
            </a:avLst>
          </a:prstGeom>
          <a:solidFill>
            <a:schemeClr val="accent2">
              <a:lumMod val="40000"/>
              <a:lumOff val="60000"/>
            </a:schemeClr>
          </a:solidFill>
          <a:ln/>
        </p:spPr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A0C8F592-5A93-50CE-FAF4-4EECC5BB37B7}"/>
              </a:ext>
            </a:extLst>
          </p:cNvPr>
          <p:cNvSpPr/>
          <p:nvPr/>
        </p:nvSpPr>
        <p:spPr>
          <a:xfrm>
            <a:off x="634232" y="1020465"/>
            <a:ext cx="2968956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Уполномоченные </a:t>
            </a:r>
            <a:r>
              <a:rPr lang="en-US" sz="14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органы</a:t>
            </a: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400" b="1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государственного</a:t>
            </a: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контроля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67870BAC-BB2D-AD24-BD9B-C54A07A9B7BE}"/>
              </a:ext>
            </a:extLst>
          </p:cNvPr>
          <p:cNvSpPr/>
          <p:nvPr/>
        </p:nvSpPr>
        <p:spPr>
          <a:xfrm>
            <a:off x="634232" y="1551747"/>
            <a:ext cx="2968956" cy="2982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Государственный контроль за исполнением обязательств недропользователями осуществляют: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7">
            <a:extLst>
              <a:ext uri="{FF2B5EF4-FFF2-40B4-BE49-F238E27FC236}">
                <a16:creationId xmlns:a16="http://schemas.microsoft.com/office/drawing/2014/main" id="{0BE7E62C-FE24-1E6E-89A4-3171EFAB37E1}"/>
              </a:ext>
            </a:extLst>
          </p:cNvPr>
          <p:cNvSpPr/>
          <p:nvPr/>
        </p:nvSpPr>
        <p:spPr>
          <a:xfrm>
            <a:off x="2119038" y="2400007"/>
            <a:ext cx="1453811" cy="1741884"/>
          </a:xfrm>
          <a:prstGeom prst="roundRect">
            <a:avLst>
              <a:gd name="adj" fmla="val 4514"/>
            </a:avLst>
          </a:prstGeom>
          <a:solidFill>
            <a:schemeClr val="accent2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3" name="Text 8">
            <a:extLst>
              <a:ext uri="{FF2B5EF4-FFF2-40B4-BE49-F238E27FC236}">
                <a16:creationId xmlns:a16="http://schemas.microsoft.com/office/drawing/2014/main" id="{6FFCE245-3B90-234C-DEEC-7AD37B42ABD5}"/>
              </a:ext>
            </a:extLst>
          </p:cNvPr>
          <p:cNvSpPr/>
          <p:nvPr/>
        </p:nvSpPr>
        <p:spPr>
          <a:xfrm>
            <a:off x="2232297" y="2515942"/>
            <a:ext cx="1275662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Министерство</a:t>
            </a: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200" b="1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энергетики</a:t>
            </a: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РК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C2092829-3929-21C3-14F2-8DCDD91F2A12}"/>
              </a:ext>
            </a:extLst>
          </p:cNvPr>
          <p:cNvSpPr/>
          <p:nvPr/>
        </p:nvSpPr>
        <p:spPr>
          <a:xfrm>
            <a:off x="2232297" y="3016228"/>
            <a:ext cx="1275662" cy="2982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 области углеводородов и урана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0">
            <a:extLst>
              <a:ext uri="{FF2B5EF4-FFF2-40B4-BE49-F238E27FC236}">
                <a16:creationId xmlns:a16="http://schemas.microsoft.com/office/drawing/2014/main" id="{FB3F523B-D056-25F1-4321-83705902B4C4}"/>
              </a:ext>
            </a:extLst>
          </p:cNvPr>
          <p:cNvSpPr/>
          <p:nvPr/>
        </p:nvSpPr>
        <p:spPr>
          <a:xfrm>
            <a:off x="3778608" y="942975"/>
            <a:ext cx="4946937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Ключевые изменения в Кодексе (2025</a:t>
            </a:r>
            <a:r>
              <a:rPr lang="ru-RU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2026 гг.)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Image 0" descr="preencoded.png">
            <a:extLst>
              <a:ext uri="{FF2B5EF4-FFF2-40B4-BE49-F238E27FC236}">
                <a16:creationId xmlns:a16="http://schemas.microsoft.com/office/drawing/2014/main" id="{A52B7895-E2AE-6722-5B0A-9C4CBE4281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608" y="1166291"/>
            <a:ext cx="4946937" cy="803879"/>
          </a:xfrm>
          <a:prstGeom prst="rect">
            <a:avLst/>
          </a:prstGeom>
        </p:spPr>
      </p:pic>
      <p:sp>
        <p:nvSpPr>
          <p:cNvPr id="18" name="Text 11">
            <a:extLst>
              <a:ext uri="{FF2B5EF4-FFF2-40B4-BE49-F238E27FC236}">
                <a16:creationId xmlns:a16="http://schemas.microsoft.com/office/drawing/2014/main" id="{ADA018D8-55FD-EE03-43EE-A2D64B8E9A25}"/>
              </a:ext>
            </a:extLst>
          </p:cNvPr>
          <p:cNvSpPr/>
          <p:nvPr/>
        </p:nvSpPr>
        <p:spPr>
          <a:xfrm>
            <a:off x="4031971" y="1289075"/>
            <a:ext cx="4556541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Цифровизация отрасли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id="{7E34F271-EA0B-FBEB-E35E-CB5BC33685B9}"/>
              </a:ext>
            </a:extLst>
          </p:cNvPr>
          <p:cNvSpPr/>
          <p:nvPr/>
        </p:nvSpPr>
        <p:spPr>
          <a:xfrm>
            <a:off x="4031971" y="1502643"/>
            <a:ext cx="4556541" cy="2982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Создание Единой платформы недропользования: подача заявок, аукционы, выдача лицензий, геологический мониторинг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Image 1" descr="preencoded.png">
            <a:extLst>
              <a:ext uri="{FF2B5EF4-FFF2-40B4-BE49-F238E27FC236}">
                <a16:creationId xmlns:a16="http://schemas.microsoft.com/office/drawing/2014/main" id="{546E6965-B8F8-B58B-E864-64312538C7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78608" y="2048158"/>
            <a:ext cx="4946937" cy="781380"/>
          </a:xfrm>
          <a:prstGeom prst="rect">
            <a:avLst/>
          </a:prstGeom>
        </p:spPr>
      </p:pic>
      <p:sp>
        <p:nvSpPr>
          <p:cNvPr id="21" name="Text 13">
            <a:extLst>
              <a:ext uri="{FF2B5EF4-FFF2-40B4-BE49-F238E27FC236}">
                <a16:creationId xmlns:a16="http://schemas.microsoft.com/office/drawing/2014/main" id="{68D930C3-6121-68A3-6658-D544EA31F55B}"/>
              </a:ext>
            </a:extLst>
          </p:cNvPr>
          <p:cNvSpPr/>
          <p:nvPr/>
        </p:nvSpPr>
        <p:spPr>
          <a:xfrm>
            <a:off x="4031971" y="2124447"/>
            <a:ext cx="4556541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Повышение прозрачности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14">
            <a:extLst>
              <a:ext uri="{FF2B5EF4-FFF2-40B4-BE49-F238E27FC236}">
                <a16:creationId xmlns:a16="http://schemas.microsoft.com/office/drawing/2014/main" id="{ED693BB7-0C3B-A28A-17FD-247571B33F99}"/>
              </a:ext>
            </a:extLst>
          </p:cNvPr>
          <p:cNvSpPr/>
          <p:nvPr/>
        </p:nvSpPr>
        <p:spPr>
          <a:xfrm>
            <a:off x="4031971" y="2338015"/>
            <a:ext cx="4556541" cy="4473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Законодательное закрепление электронного взаимодействия между государственными органами, недропользователями и инвесторами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Image 2" descr="preencoded.png">
            <a:extLst>
              <a:ext uri="{FF2B5EF4-FFF2-40B4-BE49-F238E27FC236}">
                <a16:creationId xmlns:a16="http://schemas.microsoft.com/office/drawing/2014/main" id="{0B3CFE0B-DFD3-B42A-AFD4-302AEC10F4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608" y="2922688"/>
            <a:ext cx="4946937" cy="757385"/>
          </a:xfrm>
          <a:prstGeom prst="rect">
            <a:avLst/>
          </a:prstGeom>
        </p:spPr>
      </p:pic>
      <p:sp>
        <p:nvSpPr>
          <p:cNvPr id="24" name="Text 15">
            <a:extLst>
              <a:ext uri="{FF2B5EF4-FFF2-40B4-BE49-F238E27FC236}">
                <a16:creationId xmlns:a16="http://schemas.microsoft.com/office/drawing/2014/main" id="{CB8BD829-8C18-D83E-C79D-D3BE1457A0B3}"/>
              </a:ext>
            </a:extLst>
          </p:cNvPr>
          <p:cNvSpPr/>
          <p:nvPr/>
        </p:nvSpPr>
        <p:spPr>
          <a:xfrm>
            <a:off x="4031971" y="3008208"/>
            <a:ext cx="4556541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Стимулирование переработки техногенных образований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16">
            <a:extLst>
              <a:ext uri="{FF2B5EF4-FFF2-40B4-BE49-F238E27FC236}">
                <a16:creationId xmlns:a16="http://schemas.microsoft.com/office/drawing/2014/main" id="{ED9F8737-0EA1-F6F6-31FC-2F46B38E0A90}"/>
              </a:ext>
            </a:extLst>
          </p:cNvPr>
          <p:cNvSpPr/>
          <p:nvPr/>
        </p:nvSpPr>
        <p:spPr>
          <a:xfrm>
            <a:off x="4031971" y="3206278"/>
            <a:ext cx="4556541" cy="2982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Пониженная ставка налога на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добычу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коэффициент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0,1 для материалов, извлечённых из техногенных образований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Image 3" descr="preencoded.png">
            <a:extLst>
              <a:ext uri="{FF2B5EF4-FFF2-40B4-BE49-F238E27FC236}">
                <a16:creationId xmlns:a16="http://schemas.microsoft.com/office/drawing/2014/main" id="{AC4AFA7D-2022-7E7A-CB1B-C01316B31C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608" y="3821534"/>
            <a:ext cx="4946937" cy="757386"/>
          </a:xfrm>
          <a:prstGeom prst="rect">
            <a:avLst/>
          </a:prstGeom>
        </p:spPr>
      </p:pic>
      <p:sp>
        <p:nvSpPr>
          <p:cNvPr id="27" name="Text 17">
            <a:extLst>
              <a:ext uri="{FF2B5EF4-FFF2-40B4-BE49-F238E27FC236}">
                <a16:creationId xmlns:a16="http://schemas.microsoft.com/office/drawing/2014/main" id="{E8ACE771-009D-ABC6-0F85-5EB59C05AAC0}"/>
              </a:ext>
            </a:extLst>
          </p:cNvPr>
          <p:cNvSpPr/>
          <p:nvPr/>
        </p:nvSpPr>
        <p:spPr>
          <a:xfrm>
            <a:off x="4031971" y="3905572"/>
            <a:ext cx="4556541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Усиление ответственности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ABD87C68-D637-1DF2-87A1-1F45A7E58F01}"/>
              </a:ext>
            </a:extLst>
          </p:cNvPr>
          <p:cNvSpPr/>
          <p:nvPr/>
        </p:nvSpPr>
        <p:spPr>
          <a:xfrm>
            <a:off x="4031971" y="4119141"/>
            <a:ext cx="4556541" cy="2982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Меры за нарушение условий лицензионных обязательств; расширение применения электронных аукционов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Shape 4">
            <a:extLst>
              <a:ext uri="{FF2B5EF4-FFF2-40B4-BE49-F238E27FC236}">
                <a16:creationId xmlns:a16="http://schemas.microsoft.com/office/drawing/2014/main" id="{C9464B72-1ADB-EE6F-1206-B22CAAA9D76D}"/>
              </a:ext>
            </a:extLst>
          </p:cNvPr>
          <p:cNvSpPr/>
          <p:nvPr/>
        </p:nvSpPr>
        <p:spPr>
          <a:xfrm>
            <a:off x="618733" y="2400007"/>
            <a:ext cx="1453811" cy="1741884"/>
          </a:xfrm>
          <a:prstGeom prst="roundRect">
            <a:avLst>
              <a:gd name="adj" fmla="val 4514"/>
            </a:avLst>
          </a:prstGeom>
          <a:solidFill>
            <a:schemeClr val="accent2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31" name="Text 5">
            <a:extLst>
              <a:ext uri="{FF2B5EF4-FFF2-40B4-BE49-F238E27FC236}">
                <a16:creationId xmlns:a16="http://schemas.microsoft.com/office/drawing/2014/main" id="{5CB1BB3E-FEBC-850B-19E6-5C30A4392052}"/>
              </a:ext>
            </a:extLst>
          </p:cNvPr>
          <p:cNvSpPr/>
          <p:nvPr/>
        </p:nvSpPr>
        <p:spPr>
          <a:xfrm>
            <a:off x="731992" y="2515942"/>
            <a:ext cx="1275662" cy="4067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Министерство промышленности </a:t>
            </a:r>
            <a:r>
              <a:rPr lang="en-US" sz="1200" b="1" dirty="0" err="1"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и</a:t>
            </a:r>
            <a:r>
              <a:rPr lang="en-US" sz="1200" b="1" dirty="0"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 </a:t>
            </a:r>
            <a:r>
              <a:rPr lang="en-US" sz="1200" b="1" dirty="0" err="1"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строитель</a:t>
            </a:r>
            <a:r>
              <a:rPr lang="ru-RU" sz="1200" b="1" dirty="0"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-</a:t>
            </a:r>
            <a:r>
              <a:rPr lang="en-US" sz="1200" b="1" dirty="0" err="1"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ства</a:t>
            </a:r>
            <a:r>
              <a:rPr lang="en-US" sz="1200" b="1" dirty="0"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 РК</a:t>
            </a:r>
            <a:endParaRPr lang="en-US" sz="1200" b="1" dirty="0"/>
          </a:p>
        </p:txBody>
      </p:sp>
      <p:sp>
        <p:nvSpPr>
          <p:cNvPr id="32" name="Text 6">
            <a:extLst>
              <a:ext uri="{FF2B5EF4-FFF2-40B4-BE49-F238E27FC236}">
                <a16:creationId xmlns:a16="http://schemas.microsoft.com/office/drawing/2014/main" id="{28EBB610-B14E-EE36-A683-EF93605B2408}"/>
              </a:ext>
            </a:extLst>
          </p:cNvPr>
          <p:cNvSpPr/>
          <p:nvPr/>
        </p:nvSpPr>
        <p:spPr>
          <a:xfrm>
            <a:off x="731992" y="3271894"/>
            <a:ext cx="1275662" cy="2982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В области твёрдых полезных ископаемых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C59B5-E4C2-4E93-07BB-D5BA0175A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10E00BAC-4279-14B2-F1F4-276E7B0577B5}"/>
              </a:ext>
            </a:extLst>
          </p:cNvPr>
          <p:cNvSpPr/>
          <p:nvPr/>
        </p:nvSpPr>
        <p:spPr>
          <a:xfrm>
            <a:off x="496156" y="240286"/>
            <a:ext cx="8151688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2)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Лицензирование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и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государственный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учёт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запасов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 err="1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43481B6-65F6-544B-F0A4-2854317354D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6A530CF4-1868-A5CC-6409-C517CC4F10DB}"/>
              </a:ext>
            </a:extLst>
          </p:cNvPr>
          <p:cNvSpPr/>
          <p:nvPr/>
        </p:nvSpPr>
        <p:spPr>
          <a:xfrm>
            <a:off x="603796" y="751106"/>
            <a:ext cx="7936409" cy="3655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Лицензирование недропользования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CE513468-C21F-4647-8185-7A11EF3AE2A7}"/>
              </a:ext>
            </a:extLst>
          </p:cNvPr>
          <p:cNvSpPr/>
          <p:nvPr/>
        </p:nvSpPr>
        <p:spPr>
          <a:xfrm>
            <a:off x="603796" y="1276013"/>
            <a:ext cx="8393609" cy="2302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8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Предоставление прав на пользование недрами в Казахстане осуществляется на основе трёх механизмов: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29C0BB88-3A8B-6521-543E-9DF69738994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796" y="1665571"/>
            <a:ext cx="2645420" cy="5849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</p:pic>
      <p:sp>
        <p:nvSpPr>
          <p:cNvPr id="8" name="Text 2">
            <a:extLst>
              <a:ext uri="{FF2B5EF4-FFF2-40B4-BE49-F238E27FC236}">
                <a16:creationId xmlns:a16="http://schemas.microsoft.com/office/drawing/2014/main" id="{A50BC5D5-DA06-EF50-95AC-5934785BFBA6}"/>
              </a:ext>
            </a:extLst>
          </p:cNvPr>
          <p:cNvSpPr/>
          <p:nvPr/>
        </p:nvSpPr>
        <p:spPr>
          <a:xfrm>
            <a:off x="750019" y="2392150"/>
            <a:ext cx="2352973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8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Контракты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5ADE808C-2D99-9BD6-6D46-6BDEA62BB15F}"/>
              </a:ext>
            </a:extLst>
          </p:cNvPr>
          <p:cNvSpPr/>
          <p:nvPr/>
        </p:nvSpPr>
        <p:spPr>
          <a:xfrm>
            <a:off x="750019" y="2659891"/>
            <a:ext cx="2352973" cy="4604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48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 крупных месторождений </a:t>
            </a: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стратегического значения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age 1" descr="preencoded.png">
            <a:extLst>
              <a:ext uri="{FF2B5EF4-FFF2-40B4-BE49-F238E27FC236}">
                <a16:creationId xmlns:a16="http://schemas.microsoft.com/office/drawing/2014/main" id="{51FF33A8-61C2-8F2D-5313-11CA13C01CC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9216" y="1665571"/>
            <a:ext cx="2645494" cy="5849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</p:pic>
      <p:sp>
        <p:nvSpPr>
          <p:cNvPr id="11" name="Text 4">
            <a:extLst>
              <a:ext uri="{FF2B5EF4-FFF2-40B4-BE49-F238E27FC236}">
                <a16:creationId xmlns:a16="http://schemas.microsoft.com/office/drawing/2014/main" id="{DABEC978-85D5-827E-FA25-E7F152AA1DA7}"/>
              </a:ext>
            </a:extLst>
          </p:cNvPr>
          <p:cNvSpPr/>
          <p:nvPr/>
        </p:nvSpPr>
        <p:spPr>
          <a:xfrm>
            <a:off x="3395439" y="2392150"/>
            <a:ext cx="2353047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8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Лицензии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DA935D31-D1E5-8C38-02FB-4716DC0D42B9}"/>
              </a:ext>
            </a:extLst>
          </p:cNvPr>
          <p:cNvSpPr/>
          <p:nvPr/>
        </p:nvSpPr>
        <p:spPr>
          <a:xfrm>
            <a:off x="3395439" y="2659891"/>
            <a:ext cx="2353047" cy="11511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48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 месторождений общераспространённых полезных ископаемых и участков недр </a:t>
            </a: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местного значения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Image 2" descr="preencoded.png">
            <a:extLst>
              <a:ext uri="{FF2B5EF4-FFF2-40B4-BE49-F238E27FC236}">
                <a16:creationId xmlns:a16="http://schemas.microsoft.com/office/drawing/2014/main" id="{049FFE42-259D-6598-EB50-BD611B9A0B5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4710" y="1665571"/>
            <a:ext cx="2645494" cy="5849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</p:pic>
      <p:sp>
        <p:nvSpPr>
          <p:cNvPr id="14" name="Text 6">
            <a:extLst>
              <a:ext uri="{FF2B5EF4-FFF2-40B4-BE49-F238E27FC236}">
                <a16:creationId xmlns:a16="http://schemas.microsoft.com/office/drawing/2014/main" id="{6096B876-A6BA-AC98-5ED9-636A433A8FC7}"/>
              </a:ext>
            </a:extLst>
          </p:cNvPr>
          <p:cNvSpPr/>
          <p:nvPr/>
        </p:nvSpPr>
        <p:spPr>
          <a:xfrm>
            <a:off x="6040934" y="2392150"/>
            <a:ext cx="2353047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8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Аукционы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E6384840-CE45-C350-C71C-0CA234F42044}"/>
              </a:ext>
            </a:extLst>
          </p:cNvPr>
          <p:cNvSpPr/>
          <p:nvPr/>
        </p:nvSpPr>
        <p:spPr>
          <a:xfrm>
            <a:off x="6040934" y="2659891"/>
            <a:ext cx="2353047" cy="6907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48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 предоставления прав на разведку и добычу </a:t>
            </a: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твёрдых полезных ископаемых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8">
            <a:extLst>
              <a:ext uri="{FF2B5EF4-FFF2-40B4-BE49-F238E27FC236}">
                <a16:creationId xmlns:a16="http://schemas.microsoft.com/office/drawing/2014/main" id="{980002EF-627E-E5D5-9B0D-4BC05F06521F}"/>
              </a:ext>
            </a:extLst>
          </p:cNvPr>
          <p:cNvSpPr/>
          <p:nvPr/>
        </p:nvSpPr>
        <p:spPr>
          <a:xfrm>
            <a:off x="603796" y="3938393"/>
            <a:ext cx="7936409" cy="802630"/>
          </a:xfrm>
          <a:prstGeom prst="roundRect">
            <a:avLst>
              <a:gd name="adj" fmla="val 7653"/>
            </a:avLst>
          </a:prstGeom>
          <a:solidFill>
            <a:schemeClr val="tx2">
              <a:lumMod val="20000"/>
              <a:lumOff val="80000"/>
            </a:schemeClr>
          </a:solidFill>
          <a:ln/>
        </p:spPr>
      </p:sp>
      <p:sp>
        <p:nvSpPr>
          <p:cNvPr id="18" name="Text 9">
            <a:extLst>
              <a:ext uri="{FF2B5EF4-FFF2-40B4-BE49-F238E27FC236}">
                <a16:creationId xmlns:a16="http://schemas.microsoft.com/office/drawing/2014/main" id="{D02C1F42-1F80-63E9-CA82-1C8140AC3774}"/>
              </a:ext>
            </a:extLst>
          </p:cNvPr>
          <p:cNvSpPr/>
          <p:nvPr/>
        </p:nvSpPr>
        <p:spPr>
          <a:xfrm>
            <a:off x="1079004" y="4116540"/>
            <a:ext cx="7314977" cy="4604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48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Лицензионные условия включают требования по срокам, объёмам работ, полноте извлечения, охране окружающей среды и социально-экономическому развитию регионов.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03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13AB587-97AB-FCFD-7499-78453CFE11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F731FCF3-587F-5742-11A5-FB60153659C7}"/>
              </a:ext>
            </a:extLst>
          </p:cNvPr>
          <p:cNvSpPr/>
          <p:nvPr/>
        </p:nvSpPr>
        <p:spPr>
          <a:xfrm>
            <a:off x="603796" y="233569"/>
            <a:ext cx="7936409" cy="2829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Государственный учёт запасов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FCBD0D2C-F422-0FA3-05C6-4981AD49B3DC}"/>
              </a:ext>
            </a:extLst>
          </p:cNvPr>
          <p:cNvSpPr/>
          <p:nvPr/>
        </p:nvSpPr>
        <p:spPr>
          <a:xfrm>
            <a:off x="522238" y="698133"/>
            <a:ext cx="3993207" cy="1544963"/>
          </a:xfrm>
          <a:prstGeom prst="roundRect">
            <a:avLst>
              <a:gd name="adj" fmla="val 2093"/>
            </a:avLst>
          </a:prstGeom>
          <a:solidFill>
            <a:schemeClr val="accent5">
              <a:lumMod val="20000"/>
              <a:lumOff val="80000"/>
            </a:schemeClr>
          </a:solidFill>
          <a:ln/>
        </p:spPr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F4EAEC7-2B82-F6BB-F24D-6382785FD15D}"/>
              </a:ext>
            </a:extLst>
          </p:cNvPr>
          <p:cNvSpPr/>
          <p:nvPr/>
        </p:nvSpPr>
        <p:spPr>
          <a:xfrm>
            <a:off x="635422" y="783039"/>
            <a:ext cx="3766840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Цели государственного учёта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40F4B1E5-1FA0-F4A5-A81B-ABFDC103003F}"/>
              </a:ext>
            </a:extLst>
          </p:cNvPr>
          <p:cNvSpPr/>
          <p:nvPr/>
        </p:nvSpPr>
        <p:spPr>
          <a:xfrm>
            <a:off x="649584" y="981476"/>
            <a:ext cx="3752677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Рациональное использование</a:t>
            </a:r>
            <a:endParaRPr 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60FD9804-2DB4-24A9-0132-CADB07C52DB5}"/>
              </a:ext>
            </a:extLst>
          </p:cNvPr>
          <p:cNvSpPr/>
          <p:nvPr/>
        </p:nvSpPr>
        <p:spPr>
          <a:xfrm>
            <a:off x="649584" y="1138177"/>
            <a:ext cx="3752677" cy="3170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9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Обеспечение рационального использования минерально-сырьевой базы</a:t>
            </a:r>
            <a:endParaRPr 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8EA0390B-5A09-F154-49A0-42AB8EFB929F}"/>
              </a:ext>
            </a:extLst>
          </p:cNvPr>
          <p:cNvSpPr/>
          <p:nvPr/>
        </p:nvSpPr>
        <p:spPr>
          <a:xfrm>
            <a:off x="649584" y="1353947"/>
            <a:ext cx="3752677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Контроль сохранности</a:t>
            </a:r>
            <a:endParaRPr 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AB9725A2-4E74-2EC0-8FCD-CACBCAFAD43C}"/>
              </a:ext>
            </a:extLst>
          </p:cNvPr>
          <p:cNvSpPr/>
          <p:nvPr/>
        </p:nvSpPr>
        <p:spPr>
          <a:xfrm>
            <a:off x="649584" y="1526146"/>
            <a:ext cx="3752677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9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Контроль за сохранностью запасов полезных ископаемых</a:t>
            </a:r>
            <a:endParaRPr 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4A0E91A3-13F9-2F8A-5569-4BFB5186F94E}"/>
              </a:ext>
            </a:extLst>
          </p:cNvPr>
          <p:cNvSpPr/>
          <p:nvPr/>
        </p:nvSpPr>
        <p:spPr>
          <a:xfrm>
            <a:off x="649584" y="1746144"/>
            <a:ext cx="3752677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Планирование развития</a:t>
            </a:r>
            <a:endParaRPr 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674B70ED-2AB9-7328-49EA-EE774D927489}"/>
              </a:ext>
            </a:extLst>
          </p:cNvPr>
          <p:cNvSpPr/>
          <p:nvPr/>
        </p:nvSpPr>
        <p:spPr>
          <a:xfrm>
            <a:off x="649584" y="1926092"/>
            <a:ext cx="3752677" cy="3170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9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Планирование развития горнодобывающей промышленности страны</a:t>
            </a:r>
            <a:endParaRPr 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00FB1863-09E0-F2B9-B2C2-2D605412817F}"/>
              </a:ext>
            </a:extLst>
          </p:cNvPr>
          <p:cNvSpPr/>
          <p:nvPr/>
        </p:nvSpPr>
        <p:spPr>
          <a:xfrm>
            <a:off x="4823595" y="790160"/>
            <a:ext cx="3716610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Порядок постановки на учёт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FDE8C73C-84B6-2C88-7A49-9242455F5E1A}"/>
              </a:ext>
            </a:extLst>
          </p:cNvPr>
          <p:cNvSpPr/>
          <p:nvPr/>
        </p:nvSpPr>
        <p:spPr>
          <a:xfrm>
            <a:off x="4828357" y="1032728"/>
            <a:ext cx="3716610" cy="6340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Государственная экспертиза запасов проводится для </a:t>
            </a: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всех месторождений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содержащих запасы промышленных категорий. Запасы подлежат обязательной постановке на государственный баланс.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Image 0" descr="preencoded.png">
            <a:extLst>
              <a:ext uri="{FF2B5EF4-FFF2-40B4-BE49-F238E27FC236}">
                <a16:creationId xmlns:a16="http://schemas.microsoft.com/office/drawing/2014/main" id="{FF4FD015-C719-A82D-1C1E-048D6EF9C87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1579" y="1870695"/>
            <a:ext cx="3716610" cy="2205782"/>
          </a:xfrm>
          <a:prstGeom prst="rect">
            <a:avLst/>
          </a:prstGeom>
        </p:spPr>
      </p:pic>
      <p:sp>
        <p:nvSpPr>
          <p:cNvPr id="16" name="Text 11">
            <a:extLst>
              <a:ext uri="{FF2B5EF4-FFF2-40B4-BE49-F238E27FC236}">
                <a16:creationId xmlns:a16="http://schemas.microsoft.com/office/drawing/2014/main" id="{30748BCF-0BB0-8539-1B6B-5EF620A90884}"/>
              </a:ext>
            </a:extLst>
          </p:cNvPr>
          <p:cNvSpPr/>
          <p:nvPr/>
        </p:nvSpPr>
        <p:spPr>
          <a:xfrm>
            <a:off x="7358382" y="3371961"/>
            <a:ext cx="923849" cy="2847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0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Учёт в госбалансе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8BC23FD7-5126-7FD4-E109-5E914A6689A1}"/>
              </a:ext>
            </a:extLst>
          </p:cNvPr>
          <p:cNvSpPr/>
          <p:nvPr/>
        </p:nvSpPr>
        <p:spPr>
          <a:xfrm>
            <a:off x="6194080" y="3371961"/>
            <a:ext cx="923849" cy="2847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0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Экспертная оценка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395145A6-7903-5911-B3D5-6E0CE44AA65B}"/>
              </a:ext>
            </a:extLst>
          </p:cNvPr>
          <p:cNvSpPr/>
          <p:nvPr/>
        </p:nvSpPr>
        <p:spPr>
          <a:xfrm>
            <a:off x="5010795" y="3357909"/>
            <a:ext cx="923849" cy="142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0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Разведка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4">
            <a:extLst>
              <a:ext uri="{FF2B5EF4-FFF2-40B4-BE49-F238E27FC236}">
                <a16:creationId xmlns:a16="http://schemas.microsoft.com/office/drawing/2014/main" id="{3AB7E438-97F6-03B9-B1CE-6FC0686EA8D7}"/>
              </a:ext>
            </a:extLst>
          </p:cNvPr>
          <p:cNvSpPr/>
          <p:nvPr/>
        </p:nvSpPr>
        <p:spPr>
          <a:xfrm>
            <a:off x="4832329" y="3900731"/>
            <a:ext cx="3846721" cy="4755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Постановка запасов на государственный баланс является обязательным условием для начала промышленной добычи и служит основой для расчёта платежей недропользователей.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Рисунок 41" descr="Кодекс о недрах | ОЮЛ «Республиканская ассоциация горнодобывающих и  горно-металлургических предприятий» (АГМП)">
            <a:extLst>
              <a:ext uri="{FF2B5EF4-FFF2-40B4-BE49-F238E27FC236}">
                <a16:creationId xmlns:a16="http://schemas.microsoft.com/office/drawing/2014/main" id="{1F691ED7-6EC8-21CF-2C72-5E3DF218117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963" y="2311535"/>
            <a:ext cx="4396591" cy="274999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58AB7F8-EE15-7EF2-AFAC-6B33C58F233E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71A8FFA7-9552-4FF1-1C4D-D90D18E9C50E}"/>
              </a:ext>
            </a:extLst>
          </p:cNvPr>
          <p:cNvSpPr/>
          <p:nvPr/>
        </p:nvSpPr>
        <p:spPr>
          <a:xfrm>
            <a:off x="674489" y="180840"/>
            <a:ext cx="7770837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Система платежей недропользователей</a:t>
            </a:r>
          </a:p>
        </p:txBody>
      </p:sp>
      <p:pic>
        <p:nvPicPr>
          <p:cNvPr id="5" name="Image 0" descr="preencoded.png">
            <a:extLst>
              <a:ext uri="{FF2B5EF4-FFF2-40B4-BE49-F238E27FC236}">
                <a16:creationId xmlns:a16="http://schemas.microsoft.com/office/drawing/2014/main" id="{A67D6C88-1339-350C-C118-B0A1434572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6082" y="747415"/>
            <a:ext cx="8594447" cy="523577"/>
          </a:xfrm>
          <a:prstGeom prst="rect">
            <a:avLst/>
          </a:prstGeom>
        </p:spPr>
      </p:pic>
      <p:sp>
        <p:nvSpPr>
          <p:cNvPr id="6" name="Text 2">
            <a:extLst>
              <a:ext uri="{FF2B5EF4-FFF2-40B4-BE49-F238E27FC236}">
                <a16:creationId xmlns:a16="http://schemas.microsoft.com/office/drawing/2014/main" id="{88549EA4-90B6-AFCD-0F6D-74025F3375E5}"/>
              </a:ext>
            </a:extLst>
          </p:cNvPr>
          <p:cNvSpPr/>
          <p:nvPr/>
        </p:nvSpPr>
        <p:spPr>
          <a:xfrm>
            <a:off x="695136" y="844153"/>
            <a:ext cx="7430616" cy="1090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Подписной бонус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7271C098-71E0-7D65-C1F1-D978A6E07ABE}"/>
              </a:ext>
            </a:extLst>
          </p:cNvPr>
          <p:cNvSpPr/>
          <p:nvPr/>
        </p:nvSpPr>
        <p:spPr>
          <a:xfrm>
            <a:off x="695136" y="983456"/>
            <a:ext cx="7430616" cy="110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Единовременный платёж за право пользования участком недр, уплачивается при заключении контракта или получении лицензии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664AC817-9483-25E9-9D3D-F1F8DE5FE1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6082" y="1321445"/>
            <a:ext cx="8594447" cy="523577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EB6D9518-366C-057F-218E-3E973AC0F8F7}"/>
              </a:ext>
            </a:extLst>
          </p:cNvPr>
          <p:cNvSpPr/>
          <p:nvPr/>
        </p:nvSpPr>
        <p:spPr>
          <a:xfrm>
            <a:off x="695136" y="1418183"/>
            <a:ext cx="7430616" cy="1090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Платёж по возмещению исторических затрат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42C90E29-C141-8753-B65F-0BE0190994F7}"/>
              </a:ext>
            </a:extLst>
          </p:cNvPr>
          <p:cNvSpPr/>
          <p:nvPr/>
        </p:nvSpPr>
        <p:spPr>
          <a:xfrm>
            <a:off x="695136" y="1557486"/>
            <a:ext cx="7430616" cy="110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Возмещение затрат государства на изучение недр, понесённых до предоставления прав недропользователю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2" descr="preencoded.png">
            <a:extLst>
              <a:ext uri="{FF2B5EF4-FFF2-40B4-BE49-F238E27FC236}">
                <a16:creationId xmlns:a16="http://schemas.microsoft.com/office/drawing/2014/main" id="{4EF3F6B7-0105-B38B-6CA8-BD42267624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6082" y="1895475"/>
            <a:ext cx="8594447" cy="523577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F556149E-5DEE-5E96-C7C2-7DBB34251127}"/>
              </a:ext>
            </a:extLst>
          </p:cNvPr>
          <p:cNvSpPr/>
          <p:nvPr/>
        </p:nvSpPr>
        <p:spPr>
          <a:xfrm>
            <a:off x="695136" y="1992213"/>
            <a:ext cx="7430616" cy="1090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Альтернативный налог на недропользование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F07D8FAF-CA8A-6CA1-AA63-4AF2AA7F776D}"/>
              </a:ext>
            </a:extLst>
          </p:cNvPr>
          <p:cNvSpPr/>
          <p:nvPr/>
        </p:nvSpPr>
        <p:spPr>
          <a:xfrm>
            <a:off x="695136" y="2131516"/>
            <a:ext cx="7430616" cy="110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Специальный налоговый режим для отдельных видов деятельности в сфере недропользования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Image 3" descr="preencoded.png">
            <a:extLst>
              <a:ext uri="{FF2B5EF4-FFF2-40B4-BE49-F238E27FC236}">
                <a16:creationId xmlns:a16="http://schemas.microsoft.com/office/drawing/2014/main" id="{773BB707-45F5-21A8-A672-733F7C4270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6082" y="2469505"/>
            <a:ext cx="8594447" cy="523577"/>
          </a:xfrm>
          <a:prstGeom prst="rect">
            <a:avLst/>
          </a:prstGeom>
        </p:spPr>
      </p:pic>
      <p:sp>
        <p:nvSpPr>
          <p:cNvPr id="16" name="Text 11">
            <a:extLst>
              <a:ext uri="{FF2B5EF4-FFF2-40B4-BE49-F238E27FC236}">
                <a16:creationId xmlns:a16="http://schemas.microsoft.com/office/drawing/2014/main" id="{0D0FDD90-2A72-863E-9264-B5A61484D303}"/>
              </a:ext>
            </a:extLst>
          </p:cNvPr>
          <p:cNvSpPr/>
          <p:nvPr/>
        </p:nvSpPr>
        <p:spPr>
          <a:xfrm>
            <a:off x="695136" y="2566243"/>
            <a:ext cx="7430616" cy="1090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Роялти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62EAAC26-3574-C74F-1E45-E52EE73D4302}"/>
              </a:ext>
            </a:extLst>
          </p:cNvPr>
          <p:cNvSpPr/>
          <p:nvPr/>
        </p:nvSpPr>
        <p:spPr>
          <a:xfrm>
            <a:off x="695136" y="2705546"/>
            <a:ext cx="7430616" cy="110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Регулярный платёж за право пользования недрами в процессе добычи полезных ископаемых и переработки техногенных образований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Image 4" descr="preencoded.png">
            <a:extLst>
              <a:ext uri="{FF2B5EF4-FFF2-40B4-BE49-F238E27FC236}">
                <a16:creationId xmlns:a16="http://schemas.microsoft.com/office/drawing/2014/main" id="{A4783CE8-DCBF-8F2E-9A3C-C1D883831D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6082" y="3043535"/>
            <a:ext cx="8594447" cy="523577"/>
          </a:xfrm>
          <a:prstGeom prst="rect">
            <a:avLst/>
          </a:prstGeom>
        </p:spPr>
      </p:pic>
      <p:sp>
        <p:nvSpPr>
          <p:cNvPr id="19" name="Text 14">
            <a:extLst>
              <a:ext uri="{FF2B5EF4-FFF2-40B4-BE49-F238E27FC236}">
                <a16:creationId xmlns:a16="http://schemas.microsoft.com/office/drawing/2014/main" id="{1667688D-5B6D-3A2B-294D-97B63232B248}"/>
              </a:ext>
            </a:extLst>
          </p:cNvPr>
          <p:cNvSpPr/>
          <p:nvPr/>
        </p:nvSpPr>
        <p:spPr>
          <a:xfrm>
            <a:off x="695136" y="3140273"/>
            <a:ext cx="7430616" cy="1090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Доля РК по разделу продукции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5">
            <a:extLst>
              <a:ext uri="{FF2B5EF4-FFF2-40B4-BE49-F238E27FC236}">
                <a16:creationId xmlns:a16="http://schemas.microsoft.com/office/drawing/2014/main" id="{6473F46E-FD41-29E0-8472-49C1EE97922A}"/>
              </a:ext>
            </a:extLst>
          </p:cNvPr>
          <p:cNvSpPr/>
          <p:nvPr/>
        </p:nvSpPr>
        <p:spPr>
          <a:xfrm>
            <a:off x="695136" y="3279577"/>
            <a:ext cx="7430616" cy="110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Применяется для соглашений о разделе продукции — часть добытого сырья передаётся государству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Image 5" descr="preencoded.png">
            <a:extLst>
              <a:ext uri="{FF2B5EF4-FFF2-40B4-BE49-F238E27FC236}">
                <a16:creationId xmlns:a16="http://schemas.microsoft.com/office/drawing/2014/main" id="{95B4642D-16E0-CBF8-7F73-BEB28FB42B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6082" y="3617565"/>
            <a:ext cx="8594447" cy="681782"/>
          </a:xfrm>
          <a:prstGeom prst="rect">
            <a:avLst/>
          </a:prstGeom>
        </p:spPr>
      </p:pic>
      <p:sp>
        <p:nvSpPr>
          <p:cNvPr id="22" name="Text 17">
            <a:extLst>
              <a:ext uri="{FF2B5EF4-FFF2-40B4-BE49-F238E27FC236}">
                <a16:creationId xmlns:a16="http://schemas.microsoft.com/office/drawing/2014/main" id="{CDA61B8E-D00A-BD56-AD93-859C284C56BE}"/>
              </a:ext>
            </a:extLst>
          </p:cNvPr>
          <p:cNvSpPr/>
          <p:nvPr/>
        </p:nvSpPr>
        <p:spPr>
          <a:xfrm>
            <a:off x="695136" y="3714304"/>
            <a:ext cx="7430616" cy="1090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НДПИ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18">
            <a:extLst>
              <a:ext uri="{FF2B5EF4-FFF2-40B4-BE49-F238E27FC236}">
                <a16:creationId xmlns:a16="http://schemas.microsoft.com/office/drawing/2014/main" id="{BDA52686-00A1-C9F8-8736-241DAE0BE3CB}"/>
              </a:ext>
            </a:extLst>
          </p:cNvPr>
          <p:cNvSpPr/>
          <p:nvPr/>
        </p:nvSpPr>
        <p:spPr>
          <a:xfrm>
            <a:off x="695136" y="3853607"/>
            <a:ext cx="7430616" cy="110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Налог на добычу полезных ископаемых — налог на объём добытых полезных ископаемых; для техногенных образований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применяется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1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5000"/>
              </a:lnSpc>
              <a:buNone/>
            </a:pP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коэффициент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0,1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Image 6" descr="preencoded.png">
            <a:extLst>
              <a:ext uri="{FF2B5EF4-FFF2-40B4-BE49-F238E27FC236}">
                <a16:creationId xmlns:a16="http://schemas.microsoft.com/office/drawing/2014/main" id="{30DBE6B5-5785-B911-E0A4-52B8D887DE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6082" y="4369823"/>
            <a:ext cx="8594447" cy="523577"/>
          </a:xfrm>
          <a:prstGeom prst="rect">
            <a:avLst/>
          </a:prstGeom>
        </p:spPr>
      </p:pic>
      <p:sp>
        <p:nvSpPr>
          <p:cNvPr id="25" name="Text 20">
            <a:extLst>
              <a:ext uri="{FF2B5EF4-FFF2-40B4-BE49-F238E27FC236}">
                <a16:creationId xmlns:a16="http://schemas.microsoft.com/office/drawing/2014/main" id="{8495416C-CC51-27E5-F45C-0C5092A98801}"/>
              </a:ext>
            </a:extLst>
          </p:cNvPr>
          <p:cNvSpPr/>
          <p:nvPr/>
        </p:nvSpPr>
        <p:spPr>
          <a:xfrm>
            <a:off x="695136" y="4466562"/>
            <a:ext cx="7430616" cy="1090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Налог на сверхприбыль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21">
            <a:extLst>
              <a:ext uri="{FF2B5EF4-FFF2-40B4-BE49-F238E27FC236}">
                <a16:creationId xmlns:a16="http://schemas.microsoft.com/office/drawing/2014/main" id="{E107704D-5FE2-71BA-9C15-67370B717E80}"/>
              </a:ext>
            </a:extLst>
          </p:cNvPr>
          <p:cNvSpPr/>
          <p:nvPr/>
        </p:nvSpPr>
        <p:spPr>
          <a:xfrm>
            <a:off x="695136" y="4605865"/>
            <a:ext cx="7430616" cy="110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Взимается при превышении определённого уровня рентабельности; стимулирует эффективное использование ресурсов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1307</TotalTime>
  <Words>1048</Words>
  <Application>Microsoft Macintosh PowerPoint</Application>
  <PresentationFormat>Экран (16:9)</PresentationFormat>
  <Paragraphs>154</Paragraphs>
  <Slides>12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Times New Roman</vt:lpstr>
      <vt:lpstr>Patrick Hand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Admin</dc:creator>
  <cp:lastModifiedBy>Aigerim</cp:lastModifiedBy>
  <cp:revision>33</cp:revision>
  <dcterms:created xsi:type="dcterms:W3CDTF">2026-05-17T11:18:59Z</dcterms:created>
  <dcterms:modified xsi:type="dcterms:W3CDTF">2026-08-10T13:32:28Z</dcterms:modified>
</cp:coreProperties>
</file>