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0" r:id="rId1"/>
    <p:sldMasterId id="2147483896" r:id="rId2"/>
  </p:sldMasterIdLst>
  <p:notesMasterIdLst>
    <p:notesMasterId r:id="rId15"/>
  </p:notesMasterIdLst>
  <p:sldIdLst>
    <p:sldId id="283" r:id="rId3"/>
    <p:sldId id="334" r:id="rId4"/>
    <p:sldId id="304" r:id="rId5"/>
    <p:sldId id="359" r:id="rId6"/>
    <p:sldId id="360" r:id="rId7"/>
    <p:sldId id="361" r:id="rId8"/>
    <p:sldId id="362" r:id="rId9"/>
    <p:sldId id="363" r:id="rId10"/>
    <p:sldId id="364" r:id="rId11"/>
    <p:sldId id="340" r:id="rId12"/>
    <p:sldId id="332" r:id="rId13"/>
    <p:sldId id="339" r:id="rId14"/>
  </p:sldIdLst>
  <p:sldSz cx="9144000" cy="6858000" type="screen4x3"/>
  <p:notesSz cx="6735763" cy="98663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5CE96BF6-19A3-466F-B228-AAE04D8A4E01}" type="datetimeFigureOut">
              <a:rPr lang="ru-RU" smtClean="0"/>
              <a:pPr/>
              <a:t>чт 06.11.25</a:t>
            </a:fld>
            <a:endParaRPr lang="ru-RU"/>
          </a:p>
        </p:txBody>
      </p:sp>
      <p:sp>
        <p:nvSpPr>
          <p:cNvPr id="4" name="Образ слайда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59DD38C4-D48D-4E7C-8A99-83418D333CBC}" type="slidenum">
              <a:rPr lang="ru-RU" smtClean="0"/>
              <a:pPr/>
              <a:t>‹#›</a:t>
            </a:fld>
            <a:endParaRPr lang="ru-RU"/>
          </a:p>
        </p:txBody>
      </p:sp>
    </p:spTree>
    <p:extLst>
      <p:ext uri="{BB962C8B-B14F-4D97-AF65-F5344CB8AC3E}">
        <p14:creationId xmlns:p14="http://schemas.microsoft.com/office/powerpoint/2010/main" val="920645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3D3818AD-FD56-4EA8-91E3-B8667AC7E70A}" type="slidenum">
              <a:rPr lang="ru-RU" smtClean="0"/>
              <a:pPr/>
              <a:t>‹#›</a:t>
            </a:fld>
            <a:endParaRPr lang="ru-RU"/>
          </a:p>
        </p:txBody>
      </p:sp>
    </p:spTree>
    <p:extLst>
      <p:ext uri="{BB962C8B-B14F-4D97-AF65-F5344CB8AC3E}">
        <p14:creationId xmlns:p14="http://schemas.microsoft.com/office/powerpoint/2010/main" val="1547951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3D3818AD-FD56-4EA8-91E3-B8667AC7E70A}" type="slidenum">
              <a:rPr lang="ru-RU" smtClean="0"/>
              <a:pPr/>
              <a:t>‹#›</a:t>
            </a:fld>
            <a:endParaRPr lang="ru-RU"/>
          </a:p>
        </p:txBody>
      </p:sp>
    </p:spTree>
    <p:extLst>
      <p:ext uri="{BB962C8B-B14F-4D97-AF65-F5344CB8AC3E}">
        <p14:creationId xmlns:p14="http://schemas.microsoft.com/office/powerpoint/2010/main" val="2597540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5" name="Footer Placeholder 4"/>
          <p:cNvSpPr>
            <a:spLocks noGrp="1"/>
          </p:cNvSpPr>
          <p:nvPr>
            <p:ph type="ftr" sz="quarter" idx="11"/>
          </p:nvPr>
        </p:nvSpPr>
        <p:spPr/>
        <p:txBody>
          <a:bodyPr/>
          <a:lstStyle/>
          <a:p>
            <a:endParaRPr lang="ru-RU"/>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3D3818AD-FD56-4EA8-91E3-B8667AC7E70A}" type="slidenum">
              <a:rPr lang="ru-RU" smtClean="0"/>
              <a:pPr/>
              <a:t>‹#›</a:t>
            </a:fld>
            <a:endParaRPr lang="ru-RU"/>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69444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D3818AD-FD56-4EA8-91E3-B8667AC7E70A}" type="slidenum">
              <a:rPr lang="ru-RU" smtClean="0"/>
              <a:pPr/>
              <a:t>‹#›</a:t>
            </a:fld>
            <a:endParaRPr lang="ru-RU"/>
          </a:p>
        </p:txBody>
      </p:sp>
    </p:spTree>
    <p:extLst>
      <p:ext uri="{BB962C8B-B14F-4D97-AF65-F5344CB8AC3E}">
        <p14:creationId xmlns:p14="http://schemas.microsoft.com/office/powerpoint/2010/main" val="41053649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6" name="Footer Placeholder 5"/>
          <p:cNvSpPr>
            <a:spLocks noGrp="1"/>
          </p:cNvSpPr>
          <p:nvPr>
            <p:ph type="ftr" sz="quarter" idx="11"/>
          </p:nvPr>
        </p:nvSpPr>
        <p:spPr/>
        <p:txBody>
          <a:bodyPr/>
          <a:lstStyle/>
          <a:p>
            <a:endParaRPr lang="ru-RU"/>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D3818AD-FD56-4EA8-91E3-B8667AC7E70A}" type="slidenum">
              <a:rPr lang="ru-RU" smtClean="0"/>
              <a:pPr/>
              <a:t>‹#›</a:t>
            </a:fld>
            <a:endParaRPr lang="ru-RU"/>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208625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D3818AD-FD56-4EA8-91E3-B8667AC7E70A}" type="slidenum">
              <a:rPr lang="ru-RU" smtClean="0"/>
              <a:pPr/>
              <a:t>‹#›</a:t>
            </a:fld>
            <a:endParaRPr lang="ru-RU"/>
          </a:p>
        </p:txBody>
      </p:sp>
    </p:spTree>
    <p:extLst>
      <p:ext uri="{BB962C8B-B14F-4D97-AF65-F5344CB8AC3E}">
        <p14:creationId xmlns:p14="http://schemas.microsoft.com/office/powerpoint/2010/main" val="22888413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D3818AD-FD56-4EA8-91E3-B8667AC7E70A}" type="slidenum">
              <a:rPr lang="ru-RU" smtClean="0"/>
              <a:pPr/>
              <a:t>‹#›</a:t>
            </a:fld>
            <a:endParaRPr lang="ru-RU"/>
          </a:p>
        </p:txBody>
      </p:sp>
    </p:spTree>
    <p:extLst>
      <p:ext uri="{BB962C8B-B14F-4D97-AF65-F5344CB8AC3E}">
        <p14:creationId xmlns:p14="http://schemas.microsoft.com/office/powerpoint/2010/main" val="39913611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D3818AD-FD56-4EA8-91E3-B8667AC7E70A}" type="slidenum">
              <a:rPr lang="ru-RU" smtClean="0"/>
              <a:pPr/>
              <a:t>‹#›</a:t>
            </a:fld>
            <a:endParaRPr lang="ru-RU"/>
          </a:p>
        </p:txBody>
      </p:sp>
    </p:spTree>
    <p:extLst>
      <p:ext uri="{BB962C8B-B14F-4D97-AF65-F5344CB8AC3E}">
        <p14:creationId xmlns:p14="http://schemas.microsoft.com/office/powerpoint/2010/main" val="7710735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pPr>
              <a:defRPr/>
            </a:pPr>
            <a:endParaRPr lang="ru-RU">
              <a:solidFill>
                <a:srgbClr val="000000"/>
              </a:solidFill>
            </a:endParaRPr>
          </a:p>
        </p:txBody>
      </p:sp>
      <p:sp>
        <p:nvSpPr>
          <p:cNvPr id="5" name="Footer Placeholder 4"/>
          <p:cNvSpPr>
            <a:spLocks noGrp="1"/>
          </p:cNvSpPr>
          <p:nvPr>
            <p:ph type="ftr" sz="quarter" idx="11"/>
          </p:nvPr>
        </p:nvSpPr>
        <p:spPr/>
        <p:txBody>
          <a:bodyPr/>
          <a:lstStyle/>
          <a:p>
            <a:pPr>
              <a:defRPr/>
            </a:pPr>
            <a:endParaRPr lang="ru-RU">
              <a:solidFill>
                <a:srgbClr val="000000"/>
              </a:solidFill>
            </a:endParaRP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pPr>
              <a:defRPr/>
            </a:pPr>
            <a:fld id="{AC864032-C937-40B7-AAE1-5CB178010BDB}" type="slidenum">
              <a:rPr lang="ru-RU" smtClean="0">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27210194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endParaRPr lang="ru-RU">
              <a:solidFill>
                <a:srgbClr val="000000"/>
              </a:solidFill>
            </a:endParaRPr>
          </a:p>
        </p:txBody>
      </p:sp>
      <p:sp>
        <p:nvSpPr>
          <p:cNvPr id="5" name="Footer Placeholder 4"/>
          <p:cNvSpPr>
            <a:spLocks noGrp="1"/>
          </p:cNvSpPr>
          <p:nvPr>
            <p:ph type="ftr" sz="quarter" idx="11"/>
          </p:nvPr>
        </p:nvSpPr>
        <p:spPr/>
        <p:txBody>
          <a:bodyPr/>
          <a:lstStyle/>
          <a:p>
            <a:pPr>
              <a:defRPr/>
            </a:pPr>
            <a:endParaRPr lang="ru-RU">
              <a:solidFill>
                <a:srgbClr val="000000"/>
              </a:solidFill>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8DE2B6DC-EA79-4F2B-AD73-CEFD7AAA3BBF}" type="slidenum">
              <a:rPr lang="ru-RU" smtClean="0">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16276295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endParaRPr lang="ru-RU">
              <a:solidFill>
                <a:srgbClr val="000000"/>
              </a:solidFill>
            </a:endParaRPr>
          </a:p>
        </p:txBody>
      </p:sp>
      <p:sp>
        <p:nvSpPr>
          <p:cNvPr id="5" name="Footer Placeholder 4"/>
          <p:cNvSpPr>
            <a:spLocks noGrp="1"/>
          </p:cNvSpPr>
          <p:nvPr>
            <p:ph type="ftr" sz="quarter" idx="11"/>
          </p:nvPr>
        </p:nvSpPr>
        <p:spPr/>
        <p:txBody>
          <a:bodyPr/>
          <a:lstStyle/>
          <a:p>
            <a:pPr>
              <a:defRPr/>
            </a:pPr>
            <a:endParaRPr lang="ru-RU">
              <a:solidFill>
                <a:srgbClr val="000000"/>
              </a:solidFill>
            </a:endParaRP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CFE1A608-37E2-4077-B381-38CD37BEE1F1}" type="slidenum">
              <a:rPr lang="ru-RU" smtClean="0">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1075305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D3818AD-FD56-4EA8-91E3-B8667AC7E70A}" type="slidenum">
              <a:rPr lang="ru-RU" smtClean="0"/>
              <a:pPr/>
              <a:t>‹#›</a:t>
            </a:fld>
            <a:endParaRPr lang="ru-RU"/>
          </a:p>
        </p:txBody>
      </p:sp>
    </p:spTree>
    <p:extLst>
      <p:ext uri="{BB962C8B-B14F-4D97-AF65-F5344CB8AC3E}">
        <p14:creationId xmlns:p14="http://schemas.microsoft.com/office/powerpoint/2010/main" val="42199649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3D3818AD-FD56-4EA8-91E3-B8667AC7E70A}" type="slidenum">
              <a:rPr lang="ru-RU" smtClean="0"/>
              <a:pPr/>
              <a:t>‹#›</a:t>
            </a:fld>
            <a:endParaRPr lang="ru-RU"/>
          </a:p>
        </p:txBody>
      </p:sp>
    </p:spTree>
    <p:extLst>
      <p:ext uri="{BB962C8B-B14F-4D97-AF65-F5344CB8AC3E}">
        <p14:creationId xmlns:p14="http://schemas.microsoft.com/office/powerpoint/2010/main" val="14872473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pPr>
              <a:defRPr/>
            </a:pPr>
            <a:endParaRPr lang="ru-RU">
              <a:solidFill>
                <a:srgbClr val="000000"/>
              </a:solidFill>
            </a:endParaRPr>
          </a:p>
        </p:txBody>
      </p:sp>
      <p:sp>
        <p:nvSpPr>
          <p:cNvPr id="8" name="Footer Placeholder 7"/>
          <p:cNvSpPr>
            <a:spLocks noGrp="1"/>
          </p:cNvSpPr>
          <p:nvPr>
            <p:ph type="ftr" sz="quarter" idx="11"/>
          </p:nvPr>
        </p:nvSpPr>
        <p:spPr/>
        <p:txBody>
          <a:bodyPr/>
          <a:lstStyle/>
          <a:p>
            <a:pPr>
              <a:defRPr/>
            </a:pPr>
            <a:endParaRPr lang="ru-RU">
              <a:solidFill>
                <a:srgbClr val="000000"/>
              </a:solidFill>
            </a:endParaRP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pPr>
              <a:defRPr/>
            </a:pPr>
            <a:fld id="{DEC55D30-2A91-4156-ACC4-DF95DFC43014}" type="slidenum">
              <a:rPr lang="ru-RU" smtClean="0">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40221082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pPr>
              <a:defRPr/>
            </a:pPr>
            <a:endParaRPr lang="ru-RU">
              <a:solidFill>
                <a:srgbClr val="000000"/>
              </a:solidFill>
            </a:endParaRPr>
          </a:p>
        </p:txBody>
      </p:sp>
      <p:sp>
        <p:nvSpPr>
          <p:cNvPr id="4" name="Footer Placeholder 3"/>
          <p:cNvSpPr>
            <a:spLocks noGrp="1"/>
          </p:cNvSpPr>
          <p:nvPr>
            <p:ph type="ftr" sz="quarter" idx="11"/>
          </p:nvPr>
        </p:nvSpPr>
        <p:spPr/>
        <p:txBody>
          <a:bodyPr/>
          <a:lstStyle/>
          <a:p>
            <a:pPr>
              <a:defRPr/>
            </a:pPr>
            <a:endParaRPr lang="ru-RU">
              <a:solidFill>
                <a:srgbClr val="000000"/>
              </a:solidFill>
            </a:endParaRP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a:defRPr/>
            </a:pPr>
            <a:fld id="{0AB1AEBF-29B5-4ACF-8D75-0AD3A9614F78}" type="slidenum">
              <a:rPr lang="ru-RU" smtClean="0">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87503921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ru-RU">
              <a:solidFill>
                <a:srgbClr val="000000"/>
              </a:solidFill>
            </a:endParaRPr>
          </a:p>
        </p:txBody>
      </p:sp>
      <p:sp>
        <p:nvSpPr>
          <p:cNvPr id="3" name="Footer Placeholder 2"/>
          <p:cNvSpPr>
            <a:spLocks noGrp="1"/>
          </p:cNvSpPr>
          <p:nvPr>
            <p:ph type="ftr" sz="quarter" idx="11"/>
          </p:nvPr>
        </p:nvSpPr>
        <p:spPr/>
        <p:txBody>
          <a:bodyPr/>
          <a:lstStyle/>
          <a:p>
            <a:pPr>
              <a:defRPr/>
            </a:pPr>
            <a:endParaRPr lang="ru-RU">
              <a:solidFill>
                <a:srgbClr val="000000"/>
              </a:solidFill>
            </a:endParaRP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a:defRPr/>
            </a:pPr>
            <a:fld id="{B86B28A8-7B16-4795-A3AE-C31375F1832C}" type="slidenum">
              <a:rPr lang="ru-RU" smtClean="0">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9294855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pPr>
              <a:defRPr/>
            </a:pPr>
            <a:endParaRPr lang="ru-RU">
              <a:solidFill>
                <a:srgbClr val="000000"/>
              </a:solidFill>
            </a:endParaRPr>
          </a:p>
        </p:txBody>
      </p:sp>
      <p:sp>
        <p:nvSpPr>
          <p:cNvPr id="6" name="Footer Placeholder 5"/>
          <p:cNvSpPr>
            <a:spLocks noGrp="1"/>
          </p:cNvSpPr>
          <p:nvPr>
            <p:ph type="ftr" sz="quarter" idx="11"/>
          </p:nvPr>
        </p:nvSpPr>
        <p:spPr/>
        <p:txBody>
          <a:bodyPr/>
          <a:lstStyle/>
          <a:p>
            <a:pPr>
              <a:defRPr/>
            </a:pPr>
            <a:endParaRPr lang="ru-RU">
              <a:solidFill>
                <a:srgbClr val="000000"/>
              </a:solidFill>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a:defRPr/>
            </a:pPr>
            <a:fld id="{22FAA02B-EF6C-42DF-89BC-5E5D727C784E}" type="slidenum">
              <a:rPr lang="ru-RU" smtClean="0">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8126556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D3818AD-FD56-4EA8-91E3-B8667AC7E70A}" type="slidenum">
              <a:rPr lang="ru-RU" smtClean="0"/>
              <a:pPr/>
              <a:t>‹#›</a:t>
            </a:fld>
            <a:endParaRPr lang="ru-RU"/>
          </a:p>
        </p:txBody>
      </p:sp>
    </p:spTree>
    <p:extLst>
      <p:ext uri="{BB962C8B-B14F-4D97-AF65-F5344CB8AC3E}">
        <p14:creationId xmlns:p14="http://schemas.microsoft.com/office/powerpoint/2010/main" val="86630736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3D3818AD-FD56-4EA8-91E3-B8667AC7E70A}" type="slidenum">
              <a:rPr lang="ru-RU" smtClean="0"/>
              <a:pPr/>
              <a:t>‹#›</a:t>
            </a:fld>
            <a:endParaRPr lang="ru-RU"/>
          </a:p>
        </p:txBody>
      </p:sp>
    </p:spTree>
    <p:extLst>
      <p:ext uri="{BB962C8B-B14F-4D97-AF65-F5344CB8AC3E}">
        <p14:creationId xmlns:p14="http://schemas.microsoft.com/office/powerpoint/2010/main" val="35382060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5" name="Footer Placeholder 4"/>
          <p:cNvSpPr>
            <a:spLocks noGrp="1"/>
          </p:cNvSpPr>
          <p:nvPr>
            <p:ph type="ftr" sz="quarter" idx="11"/>
          </p:nvPr>
        </p:nvSpPr>
        <p:spPr/>
        <p:txBody>
          <a:bodyPr/>
          <a:lstStyle/>
          <a:p>
            <a:endParaRPr lang="ru-RU"/>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3D3818AD-FD56-4EA8-91E3-B8667AC7E70A}" type="slidenum">
              <a:rPr lang="ru-RU" smtClean="0"/>
              <a:pPr/>
              <a:t>‹#›</a:t>
            </a:fld>
            <a:endParaRPr lang="ru-RU"/>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821710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D3818AD-FD56-4EA8-91E3-B8667AC7E70A}" type="slidenum">
              <a:rPr lang="ru-RU" smtClean="0"/>
              <a:pPr/>
              <a:t>‹#›</a:t>
            </a:fld>
            <a:endParaRPr lang="ru-RU"/>
          </a:p>
        </p:txBody>
      </p:sp>
    </p:spTree>
    <p:extLst>
      <p:ext uri="{BB962C8B-B14F-4D97-AF65-F5344CB8AC3E}">
        <p14:creationId xmlns:p14="http://schemas.microsoft.com/office/powerpoint/2010/main" val="22204448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6" name="Footer Placeholder 5"/>
          <p:cNvSpPr>
            <a:spLocks noGrp="1"/>
          </p:cNvSpPr>
          <p:nvPr>
            <p:ph type="ftr" sz="quarter" idx="11"/>
          </p:nvPr>
        </p:nvSpPr>
        <p:spPr/>
        <p:txBody>
          <a:bodyPr/>
          <a:lstStyle/>
          <a:p>
            <a:endParaRPr lang="ru-RU"/>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D3818AD-FD56-4EA8-91E3-B8667AC7E70A}" type="slidenum">
              <a:rPr lang="ru-RU" smtClean="0"/>
              <a:pPr/>
              <a:t>‹#›</a:t>
            </a:fld>
            <a:endParaRPr lang="ru-RU"/>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87680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3D3818AD-FD56-4EA8-91E3-B8667AC7E70A}" type="slidenum">
              <a:rPr lang="ru-RU" smtClean="0"/>
              <a:pPr/>
              <a:t>‹#›</a:t>
            </a:fld>
            <a:endParaRPr lang="ru-RU"/>
          </a:p>
        </p:txBody>
      </p:sp>
    </p:spTree>
    <p:extLst>
      <p:ext uri="{BB962C8B-B14F-4D97-AF65-F5344CB8AC3E}">
        <p14:creationId xmlns:p14="http://schemas.microsoft.com/office/powerpoint/2010/main" val="134583022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D3818AD-FD56-4EA8-91E3-B8667AC7E70A}" type="slidenum">
              <a:rPr lang="ru-RU" smtClean="0"/>
              <a:pPr/>
              <a:t>‹#›</a:t>
            </a:fld>
            <a:endParaRPr lang="ru-RU"/>
          </a:p>
        </p:txBody>
      </p:sp>
    </p:spTree>
    <p:extLst>
      <p:ext uri="{BB962C8B-B14F-4D97-AF65-F5344CB8AC3E}">
        <p14:creationId xmlns:p14="http://schemas.microsoft.com/office/powerpoint/2010/main" val="114375904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endParaRPr lang="ru-RU">
              <a:solidFill>
                <a:srgbClr val="000000"/>
              </a:solidFill>
            </a:endParaRPr>
          </a:p>
        </p:txBody>
      </p:sp>
      <p:sp>
        <p:nvSpPr>
          <p:cNvPr id="5" name="Footer Placeholder 4"/>
          <p:cNvSpPr>
            <a:spLocks noGrp="1"/>
          </p:cNvSpPr>
          <p:nvPr>
            <p:ph type="ftr" sz="quarter" idx="11"/>
          </p:nvPr>
        </p:nvSpPr>
        <p:spPr/>
        <p:txBody>
          <a:bodyPr/>
          <a:lstStyle/>
          <a:p>
            <a:pPr>
              <a:defRPr/>
            </a:pPr>
            <a:endParaRPr lang="ru-RU">
              <a:solidFill>
                <a:srgbClr val="000000"/>
              </a:solidFill>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D5EE4B6F-63F2-4568-8691-A197B8CD97A6}" type="slidenum">
              <a:rPr lang="ru-RU" smtClean="0">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19827470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endParaRPr lang="ru-RU">
              <a:solidFill>
                <a:srgbClr val="000000"/>
              </a:solidFill>
            </a:endParaRPr>
          </a:p>
        </p:txBody>
      </p:sp>
      <p:sp>
        <p:nvSpPr>
          <p:cNvPr id="5" name="Footer Placeholder 4"/>
          <p:cNvSpPr>
            <a:spLocks noGrp="1"/>
          </p:cNvSpPr>
          <p:nvPr>
            <p:ph type="ftr" sz="quarter" idx="11"/>
          </p:nvPr>
        </p:nvSpPr>
        <p:spPr/>
        <p:txBody>
          <a:bodyPr/>
          <a:lstStyle/>
          <a:p>
            <a:pPr>
              <a:defRPr/>
            </a:pPr>
            <a:endParaRPr lang="ru-RU">
              <a:solidFill>
                <a:srgbClr val="000000"/>
              </a:solidFill>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389377BA-BB4C-49A4-A681-014C95386789}" type="slidenum">
              <a:rPr lang="ru-RU" smtClean="0">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3538597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3D3818AD-FD56-4EA8-91E3-B8667AC7E70A}" type="slidenum">
              <a:rPr lang="ru-RU" smtClean="0"/>
              <a:pPr/>
              <a:t>‹#›</a:t>
            </a:fld>
            <a:endParaRPr lang="ru-RU"/>
          </a:p>
        </p:txBody>
      </p:sp>
    </p:spTree>
    <p:extLst>
      <p:ext uri="{BB962C8B-B14F-4D97-AF65-F5344CB8AC3E}">
        <p14:creationId xmlns:p14="http://schemas.microsoft.com/office/powerpoint/2010/main" val="1062901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8" name="Footer Placeholder 7"/>
          <p:cNvSpPr>
            <a:spLocks noGrp="1"/>
          </p:cNvSpPr>
          <p:nvPr>
            <p:ph type="ftr" sz="quarter" idx="11"/>
          </p:nvPr>
        </p:nvSpPr>
        <p:spPr/>
        <p:txBody>
          <a:bodyPr/>
          <a:lstStyle/>
          <a:p>
            <a:endParaRPr lang="ru-RU"/>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3D3818AD-FD56-4EA8-91E3-B8667AC7E70A}" type="slidenum">
              <a:rPr lang="ru-RU" smtClean="0"/>
              <a:pPr/>
              <a:t>‹#›</a:t>
            </a:fld>
            <a:endParaRPr lang="ru-RU"/>
          </a:p>
        </p:txBody>
      </p:sp>
    </p:spTree>
    <p:extLst>
      <p:ext uri="{BB962C8B-B14F-4D97-AF65-F5344CB8AC3E}">
        <p14:creationId xmlns:p14="http://schemas.microsoft.com/office/powerpoint/2010/main" val="3159133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4" name="Footer Placeholder 3"/>
          <p:cNvSpPr>
            <a:spLocks noGrp="1"/>
          </p:cNvSpPr>
          <p:nvPr>
            <p:ph type="ftr" sz="quarter" idx="11"/>
          </p:nvPr>
        </p:nvSpPr>
        <p:spPr/>
        <p:txBody>
          <a:bodyPr/>
          <a:lstStyle/>
          <a:p>
            <a:endParaRPr lang="ru-RU"/>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D3818AD-FD56-4EA8-91E3-B8667AC7E70A}" type="slidenum">
              <a:rPr lang="ru-RU" smtClean="0"/>
              <a:pPr/>
              <a:t>‹#›</a:t>
            </a:fld>
            <a:endParaRPr lang="ru-RU"/>
          </a:p>
        </p:txBody>
      </p:sp>
    </p:spTree>
    <p:extLst>
      <p:ext uri="{BB962C8B-B14F-4D97-AF65-F5344CB8AC3E}">
        <p14:creationId xmlns:p14="http://schemas.microsoft.com/office/powerpoint/2010/main" val="1364095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D3818AD-FD56-4EA8-91E3-B8667AC7E70A}" type="slidenum">
              <a:rPr lang="ru-RU" smtClean="0"/>
              <a:pPr/>
              <a:t>‹#›</a:t>
            </a:fld>
            <a:endParaRPr lang="ru-RU"/>
          </a:p>
        </p:txBody>
      </p:sp>
    </p:spTree>
    <p:extLst>
      <p:ext uri="{BB962C8B-B14F-4D97-AF65-F5344CB8AC3E}">
        <p14:creationId xmlns:p14="http://schemas.microsoft.com/office/powerpoint/2010/main" val="1217255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D3818AD-FD56-4EA8-91E3-B8667AC7E70A}" type="slidenum">
              <a:rPr lang="ru-RU" smtClean="0"/>
              <a:pPr/>
              <a:t>‹#›</a:t>
            </a:fld>
            <a:endParaRPr lang="ru-RU"/>
          </a:p>
        </p:txBody>
      </p:sp>
    </p:spTree>
    <p:extLst>
      <p:ext uri="{BB962C8B-B14F-4D97-AF65-F5344CB8AC3E}">
        <p14:creationId xmlns:p14="http://schemas.microsoft.com/office/powerpoint/2010/main" val="4176904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77D9E96-EE9A-45E5-8E1C-53B36ECA9A76}" type="datetimeFigureOut">
              <a:rPr lang="ru-RU" smtClean="0"/>
              <a:pPr/>
              <a:t>чт 06.11.25</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D3818AD-FD56-4EA8-91E3-B8667AC7E70A}" type="slidenum">
              <a:rPr lang="ru-RU" smtClean="0"/>
              <a:pPr/>
              <a:t>‹#›</a:t>
            </a:fld>
            <a:endParaRPr lang="ru-RU"/>
          </a:p>
        </p:txBody>
      </p:sp>
    </p:spTree>
    <p:extLst>
      <p:ext uri="{BB962C8B-B14F-4D97-AF65-F5344CB8AC3E}">
        <p14:creationId xmlns:p14="http://schemas.microsoft.com/office/powerpoint/2010/main" val="3155479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777D9E96-EE9A-45E5-8E1C-53B36ECA9A76}" type="datetimeFigureOut">
              <a:rPr lang="ru-RU" smtClean="0"/>
              <a:pPr/>
              <a:t>чт 06.11.25</a:t>
            </a:fld>
            <a:endParaRPr lang="ru-RU"/>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3D3818AD-FD56-4EA8-91E3-B8667AC7E70A}" type="slidenum">
              <a:rPr lang="ru-RU" smtClean="0"/>
              <a:pPr/>
              <a:t>‹#›</a:t>
            </a:fld>
            <a:endParaRPr lang="ru-RU"/>
          </a:p>
        </p:txBody>
      </p:sp>
    </p:spTree>
    <p:extLst>
      <p:ext uri="{BB962C8B-B14F-4D97-AF65-F5344CB8AC3E}">
        <p14:creationId xmlns:p14="http://schemas.microsoft.com/office/powerpoint/2010/main" val="209882575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777D9E96-EE9A-45E5-8E1C-53B36ECA9A76}" type="datetimeFigureOut">
              <a:rPr lang="ru-RU" smtClean="0"/>
              <a:pPr/>
              <a:t>чт 06.11.25</a:t>
            </a:fld>
            <a:endParaRPr lang="ru-RU"/>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3D3818AD-FD56-4EA8-91E3-B8667AC7E70A}" type="slidenum">
              <a:rPr lang="ru-RU" smtClean="0"/>
              <a:pPr/>
              <a:t>‹#›</a:t>
            </a:fld>
            <a:endParaRPr lang="ru-RU"/>
          </a:p>
        </p:txBody>
      </p:sp>
    </p:spTree>
    <p:extLst>
      <p:ext uri="{BB962C8B-B14F-4D97-AF65-F5344CB8AC3E}">
        <p14:creationId xmlns:p14="http://schemas.microsoft.com/office/powerpoint/2010/main" val="3179393652"/>
      </p:ext>
    </p:extLst>
  </p:cSld>
  <p:clrMap bg1="lt1" tx1="dk1" bg2="lt2" tx2="dk2" accent1="accent1" accent2="accent2" accent3="accent3" accent4="accent4" accent5="accent5" accent6="accent6" hlink="hlink" folHlink="folHlink"/>
  <p:sldLayoutIdLst>
    <p:sldLayoutId id="2147483897" r:id="rId1"/>
    <p:sldLayoutId id="2147483898" r:id="rId2"/>
    <p:sldLayoutId id="2147483899" r:id="rId3"/>
    <p:sldLayoutId id="2147483900" r:id="rId4"/>
    <p:sldLayoutId id="2147483901" r:id="rId5"/>
    <p:sldLayoutId id="2147483902" r:id="rId6"/>
    <p:sldLayoutId id="2147483903" r:id="rId7"/>
    <p:sldLayoutId id="2147483904" r:id="rId8"/>
    <p:sldLayoutId id="2147483905" r:id="rId9"/>
    <p:sldLayoutId id="2147483906" r:id="rId10"/>
    <p:sldLayoutId id="2147483907" r:id="rId11"/>
    <p:sldLayoutId id="2147483908" r:id="rId12"/>
    <p:sldLayoutId id="2147483909" r:id="rId13"/>
    <p:sldLayoutId id="2147483910" r:id="rId14"/>
    <p:sldLayoutId id="2147483911" r:id="rId15"/>
    <p:sldLayoutId id="214748391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hyperlink" Target="https://nedra.kz/npa/kodeks-rk-o-nedrah-i-nedropol-zovanii" TargetMode="External"/><Relationship Id="rId2" Type="http://schemas.openxmlformats.org/officeDocument/2006/relationships/hyperlink" Target="http://adilet.zan.kz/rus/docs/K1700000125" TargetMode="External"/><Relationship Id="rId1" Type="http://schemas.openxmlformats.org/officeDocument/2006/relationships/slideLayout" Target="../slideLayouts/slideLayout18.xml"/><Relationship Id="rId5" Type="http://schemas.openxmlformats.org/officeDocument/2006/relationships/hyperlink" Target="https://www.hse.ru/data/2012" TargetMode="External"/><Relationship Id="rId4" Type="http://schemas.openxmlformats.org/officeDocument/2006/relationships/hyperlink" Target="https://zolteh.ru/category/stati/?ELEMENT_ID=1743"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46"/>
          <p:cNvSpPr txBox="1">
            <a:spLocks noChangeArrowheads="1"/>
          </p:cNvSpPr>
          <p:nvPr/>
        </p:nvSpPr>
        <p:spPr bwMode="auto">
          <a:xfrm>
            <a:off x="649973" y="-99391"/>
            <a:ext cx="7566025" cy="1584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accent1"/>
              </a:buClr>
              <a:buSzPct val="70000"/>
              <a:buFont typeface="Wingdings 2" pitchFamily="18" charset="2"/>
              <a:buChar char=""/>
              <a:defRPr sz="3200">
                <a:solidFill>
                  <a:schemeClr val="tx2"/>
                </a:solidFill>
                <a:latin typeface="Franklin Gothic Book" pitchFamily="34" charset="0"/>
              </a:defRPr>
            </a:lvl1pPr>
            <a:lvl2pPr marL="742950" indent="-285750">
              <a:spcBef>
                <a:spcPct val="20000"/>
              </a:spcBef>
              <a:buClr>
                <a:schemeClr val="accent1"/>
              </a:buClr>
              <a:buSzPct val="70000"/>
              <a:buFont typeface="Wingdings 2" pitchFamily="18" charset="2"/>
              <a:buChar char=""/>
              <a:defRPr sz="2800">
                <a:solidFill>
                  <a:schemeClr val="tx2"/>
                </a:solidFill>
                <a:latin typeface="Franklin Gothic Book" pitchFamily="34" charset="0"/>
              </a:defRPr>
            </a:lvl2pPr>
            <a:lvl3pPr marL="1143000" indent="-228600">
              <a:spcBef>
                <a:spcPct val="20000"/>
              </a:spcBef>
              <a:buClr>
                <a:schemeClr val="accent1"/>
              </a:buClr>
              <a:buSzPct val="70000"/>
              <a:buFont typeface="Wingdings 2" pitchFamily="18" charset="2"/>
              <a:buChar char=""/>
              <a:defRPr sz="2400">
                <a:solidFill>
                  <a:schemeClr val="tx2"/>
                </a:solidFill>
                <a:latin typeface="Franklin Gothic Book" pitchFamily="34" charset="0"/>
              </a:defRPr>
            </a:lvl3pPr>
            <a:lvl4pPr marL="1600200" indent="-228600">
              <a:spcBef>
                <a:spcPct val="20000"/>
              </a:spcBef>
              <a:buClr>
                <a:schemeClr val="accent1"/>
              </a:buClr>
              <a:buSzPct val="70000"/>
              <a:buFont typeface="Wingdings 2" pitchFamily="18" charset="2"/>
              <a:buChar char=""/>
              <a:defRPr sz="2000">
                <a:solidFill>
                  <a:schemeClr val="tx2"/>
                </a:solidFill>
                <a:latin typeface="Franklin Gothic Book" pitchFamily="34" charset="0"/>
              </a:defRPr>
            </a:lvl4pPr>
            <a:lvl5pPr marL="2057400" indent="-228600">
              <a:spcBef>
                <a:spcPct val="20000"/>
              </a:spcBef>
              <a:buClr>
                <a:schemeClr val="accent1"/>
              </a:buClr>
              <a:buSzPct val="60000"/>
              <a:buFont typeface="Wingdings 2" pitchFamily="18" charset="2"/>
              <a:buChar char=""/>
              <a:defRPr sz="2000">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sz="2000">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sz="2000">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sz="2000">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sz="2000">
                <a:solidFill>
                  <a:schemeClr val="tx2"/>
                </a:solidFill>
                <a:latin typeface="Franklin Gothic Book" pitchFamily="34" charset="0"/>
              </a:defRPr>
            </a:lvl9pPr>
          </a:lstStyle>
          <a:p>
            <a:pPr algn="ctr" eaLnBrk="1" hangingPunct="1">
              <a:lnSpc>
                <a:spcPct val="90000"/>
              </a:lnSpc>
              <a:buFontTx/>
              <a:buNone/>
            </a:pPr>
            <a:endParaRPr lang="ru-RU" altLang="ru-RU" sz="2400" dirty="0">
              <a:latin typeface="Times New Roman" pitchFamily="18" charset="0"/>
              <a:cs typeface="Times New Roman" pitchFamily="18" charset="0"/>
            </a:endParaRPr>
          </a:p>
          <a:p>
            <a:pPr algn="ctr" eaLnBrk="1" hangingPunct="1">
              <a:lnSpc>
                <a:spcPct val="90000"/>
              </a:lnSpc>
              <a:buFontTx/>
              <a:buNone/>
            </a:pPr>
            <a:r>
              <a:rPr lang="ru-RU" altLang="ru-RU" sz="2400" dirty="0">
                <a:latin typeface="Times New Roman" pitchFamily="18" charset="0"/>
                <a:cs typeface="Times New Roman" pitchFamily="18" charset="0"/>
              </a:rPr>
              <a:t>НАО «Карагандинский технический университет</a:t>
            </a:r>
          </a:p>
          <a:p>
            <a:pPr algn="ctr">
              <a:lnSpc>
                <a:spcPct val="90000"/>
              </a:lnSpc>
              <a:buNone/>
            </a:pPr>
            <a:r>
              <a:rPr lang="ru-RU" altLang="ru-RU" sz="2400" dirty="0">
                <a:latin typeface="Times New Roman" pitchFamily="18" charset="0"/>
                <a:cs typeface="Times New Roman" pitchFamily="18" charset="0"/>
              </a:rPr>
              <a:t>имени </a:t>
            </a:r>
            <a:r>
              <a:rPr lang="ru-RU" altLang="ru-RU" sz="2400" dirty="0" err="1">
                <a:latin typeface="Times New Roman" pitchFamily="18" charset="0"/>
                <a:cs typeface="Times New Roman" pitchFamily="18" charset="0"/>
              </a:rPr>
              <a:t>Абылкаса</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Сагинова</a:t>
            </a:r>
            <a:r>
              <a:rPr lang="ru-RU" altLang="ru-RU" sz="2400" dirty="0">
                <a:latin typeface="Times New Roman" pitchFamily="18" charset="0"/>
                <a:cs typeface="Times New Roman" pitchFamily="18" charset="0"/>
              </a:rPr>
              <a:t>»</a:t>
            </a:r>
          </a:p>
          <a:p>
            <a:pPr algn="r" eaLnBrk="1" hangingPunct="1">
              <a:lnSpc>
                <a:spcPct val="90000"/>
              </a:lnSpc>
              <a:buFontTx/>
              <a:buNone/>
            </a:pPr>
            <a:endParaRPr lang="ru-RU" altLang="ru-RU" b="1" i="1" dirty="0"/>
          </a:p>
        </p:txBody>
      </p:sp>
      <p:sp>
        <p:nvSpPr>
          <p:cNvPr id="5" name="Rectangle 46">
            <a:extLst>
              <a:ext uri="{FF2B5EF4-FFF2-40B4-BE49-F238E27FC236}">
                <a16:creationId xmlns:a16="http://schemas.microsoft.com/office/drawing/2014/main" id="{9CBA7AA4-2AE5-41C2-8549-1B6D8315FAA6}"/>
              </a:ext>
            </a:extLst>
          </p:cNvPr>
          <p:cNvSpPr txBox="1">
            <a:spLocks noChangeArrowheads="1"/>
          </p:cNvSpPr>
          <p:nvPr/>
        </p:nvSpPr>
        <p:spPr bwMode="auto">
          <a:xfrm>
            <a:off x="788988" y="1629011"/>
            <a:ext cx="7566025" cy="359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eaLnBrk="1" hangingPunct="1">
              <a:lnSpc>
                <a:spcPct val="90000"/>
              </a:lnSpc>
              <a:buFontTx/>
              <a:buNone/>
            </a:pPr>
            <a:r>
              <a:rPr lang="ru-RU" altLang="ru-RU" sz="3600" b="1" i="1" dirty="0">
                <a:latin typeface="Times New Roman" pitchFamily="18" charset="0"/>
                <a:cs typeface="Times New Roman" pitchFamily="18" charset="0"/>
              </a:rPr>
              <a:t>Слайд-лекция</a:t>
            </a:r>
          </a:p>
          <a:p>
            <a:pPr algn="ctr">
              <a:lnSpc>
                <a:spcPct val="90000"/>
              </a:lnSpc>
              <a:buNone/>
            </a:pPr>
            <a:r>
              <a:rPr lang="ru-RU" altLang="ru-RU" sz="2000" b="1" i="1" dirty="0">
                <a:latin typeface="Times New Roman" pitchFamily="18" charset="0"/>
                <a:cs typeface="Times New Roman" pitchFamily="18" charset="0"/>
              </a:rPr>
              <a:t>Тема: </a:t>
            </a:r>
            <a:r>
              <a:rPr lang="ru-RU" sz="2000" b="1" kern="0" dirty="0">
                <a:latin typeface="Times New Roman" panose="02020603050405020304" pitchFamily="18" charset="0"/>
              </a:rPr>
              <a:t>Транспортировка минерального сырья</a:t>
            </a:r>
            <a:r>
              <a:rPr lang="ru-RU" sz="2000" b="1" i="1" dirty="0">
                <a:latin typeface="Times New Roman" pitchFamily="18" charset="0"/>
                <a:cs typeface="Times New Roman" pitchFamily="18" charset="0"/>
              </a:rPr>
              <a:t>. </a:t>
            </a:r>
          </a:p>
          <a:p>
            <a:pPr algn="ctr">
              <a:lnSpc>
                <a:spcPct val="90000"/>
              </a:lnSpc>
              <a:buNone/>
            </a:pPr>
            <a:endParaRPr lang="ru-RU" altLang="ru-RU" sz="2000" b="1" i="1" dirty="0">
              <a:latin typeface="Times New Roman" pitchFamily="18" charset="0"/>
              <a:cs typeface="Times New Roman" pitchFamily="18" charset="0"/>
            </a:endParaRPr>
          </a:p>
          <a:p>
            <a:pPr algn="ctr">
              <a:lnSpc>
                <a:spcPct val="90000"/>
              </a:lnSpc>
              <a:buNone/>
            </a:pPr>
            <a:r>
              <a:rPr lang="ru-RU" altLang="ru-RU" sz="1800" b="1" i="1" dirty="0">
                <a:latin typeface="Times New Roman" pitchFamily="18" charset="0"/>
                <a:cs typeface="Times New Roman" pitchFamily="18" charset="0"/>
              </a:rPr>
              <a:t>Дисциплина: </a:t>
            </a:r>
            <a:r>
              <a:rPr lang="kk-KZ" altLang="en-US" b="1" dirty="0">
                <a:latin typeface="Times New Roman" pitchFamily="18" charset="0"/>
                <a:cs typeface="Times New Roman" pitchFamily="18" charset="0"/>
              </a:rPr>
              <a:t> </a:t>
            </a:r>
            <a:r>
              <a:rPr lang="ru-RU" altLang="en-US" sz="1800" b="1" i="1" dirty="0">
                <a:latin typeface="Times New Roman" pitchFamily="18" charset="0"/>
                <a:cs typeface="Times New Roman" pitchFamily="18" charset="0"/>
              </a:rPr>
              <a:t>«</a:t>
            </a:r>
            <a:r>
              <a:rPr lang="ru-RU" sz="1800" b="1" i="1" dirty="0">
                <a:latin typeface="Times New Roman" pitchFamily="18" charset="0"/>
                <a:cs typeface="Times New Roman" pitchFamily="18" charset="0"/>
              </a:rPr>
              <a:t>Экономика минерально-сырьевой отрасли</a:t>
            </a:r>
            <a:r>
              <a:rPr lang="ru-RU" altLang="en-US" sz="1800" b="1" i="1" dirty="0">
                <a:latin typeface="Times New Roman" pitchFamily="18" charset="0"/>
                <a:cs typeface="Times New Roman" pitchFamily="18" charset="0"/>
              </a:rPr>
              <a:t>»</a:t>
            </a:r>
            <a:endParaRPr lang="ru-RU" altLang="ru-RU" sz="1800" i="1" dirty="0">
              <a:latin typeface="Times New Roman" pitchFamily="18" charset="0"/>
              <a:cs typeface="Times New Roman" pitchFamily="18" charset="0"/>
            </a:endParaRPr>
          </a:p>
          <a:p>
            <a:pPr algn="ctr" eaLnBrk="1" hangingPunct="1">
              <a:lnSpc>
                <a:spcPct val="90000"/>
              </a:lnSpc>
              <a:buFontTx/>
              <a:buNone/>
            </a:pPr>
            <a:endParaRPr lang="ru-RU" altLang="ru-RU" sz="2400" b="1" i="1" dirty="0">
              <a:latin typeface="Times New Roman" pitchFamily="18" charset="0"/>
              <a:cs typeface="Times New Roman" pitchFamily="18" charset="0"/>
            </a:endParaRPr>
          </a:p>
          <a:p>
            <a:pPr algn="ctr" eaLnBrk="1" hangingPunct="1">
              <a:lnSpc>
                <a:spcPct val="90000"/>
              </a:lnSpc>
              <a:buFontTx/>
              <a:buNone/>
            </a:pPr>
            <a:r>
              <a:rPr lang="ru-RU" altLang="ru-RU" sz="1800" b="1" i="1" dirty="0">
                <a:latin typeface="Times New Roman" pitchFamily="18" charset="0"/>
                <a:cs typeface="Times New Roman" pitchFamily="18" charset="0"/>
              </a:rPr>
              <a:t>7М07202 «Геология  и разведка месторождений</a:t>
            </a:r>
          </a:p>
          <a:p>
            <a:pPr algn="ctr" eaLnBrk="1" hangingPunct="1">
              <a:lnSpc>
                <a:spcPct val="90000"/>
              </a:lnSpc>
              <a:buFontTx/>
              <a:buNone/>
            </a:pPr>
            <a:r>
              <a:rPr lang="ru-RU" altLang="ru-RU" sz="1800" b="1" i="1" dirty="0">
                <a:latin typeface="Times New Roman" pitchFamily="18" charset="0"/>
                <a:cs typeface="Times New Roman" pitchFamily="18" charset="0"/>
              </a:rPr>
              <a:t>полезных ископаемых»</a:t>
            </a:r>
          </a:p>
          <a:p>
            <a:pPr algn="ctr">
              <a:lnSpc>
                <a:spcPct val="90000"/>
              </a:lnSpc>
              <a:buNone/>
            </a:pPr>
            <a:endParaRPr lang="ru-RU" altLang="ru-RU" sz="1800" i="1">
              <a:latin typeface="Times New Roman" panose="02020603050405020304" pitchFamily="18" charset="0"/>
              <a:ea typeface="MS PGothic" panose="020B0600070205080204" pitchFamily="34" charset="-128"/>
              <a:cs typeface="Times New Roman" panose="02020603050405020304" pitchFamily="18" charset="0"/>
            </a:endParaRPr>
          </a:p>
          <a:p>
            <a:pPr algn="ctr">
              <a:lnSpc>
                <a:spcPct val="90000"/>
              </a:lnSpc>
              <a:buNone/>
            </a:pPr>
            <a:r>
              <a:rPr lang="ru-RU" altLang="ru-RU" sz="1800" i="1">
                <a:latin typeface="Times New Roman" panose="02020603050405020304" pitchFamily="18" charset="0"/>
                <a:ea typeface="MS PGothic" panose="020B0600070205080204" pitchFamily="34" charset="-128"/>
                <a:cs typeface="Times New Roman" panose="02020603050405020304" pitchFamily="18" charset="0"/>
              </a:rPr>
              <a:t>доктор </a:t>
            </a:r>
            <a:r>
              <a:rPr lang="ru-RU" altLang="ru-RU" sz="1800" i="1" dirty="0" err="1">
                <a:latin typeface="Times New Roman" panose="02020603050405020304" pitchFamily="18" charset="0"/>
                <a:ea typeface="MS PGothic" panose="020B0600070205080204" pitchFamily="34" charset="-128"/>
                <a:cs typeface="Times New Roman" panose="02020603050405020304" pitchFamily="18" charset="0"/>
              </a:rPr>
              <a:t>PhD</a:t>
            </a:r>
            <a:r>
              <a:rPr lang="ru-RU" altLang="ru-RU" sz="1800" i="1" dirty="0">
                <a:latin typeface="Times New Roman" panose="02020603050405020304" pitchFamily="18" charset="0"/>
                <a:ea typeface="MS PGothic" panose="020B0600070205080204" pitchFamily="34" charset="-128"/>
                <a:cs typeface="Times New Roman" panose="02020603050405020304" pitchFamily="18" charset="0"/>
              </a:rPr>
              <a:t> </a:t>
            </a:r>
            <a:r>
              <a:rPr lang="ru-RU" altLang="ru-RU" sz="1800" i="1" dirty="0" err="1">
                <a:latin typeface="Times New Roman" panose="02020603050405020304" pitchFamily="18" charset="0"/>
                <a:ea typeface="MS PGothic" panose="020B0600070205080204" pitchFamily="34" charset="-128"/>
                <a:cs typeface="Times New Roman" panose="02020603050405020304" pitchFamily="18" charset="0"/>
              </a:rPr>
              <a:t>Мадишева</a:t>
            </a:r>
            <a:r>
              <a:rPr lang="ru-RU" altLang="ru-RU" sz="1800" i="1" dirty="0">
                <a:latin typeface="Times New Roman" panose="02020603050405020304" pitchFamily="18" charset="0"/>
                <a:ea typeface="MS PGothic" panose="020B0600070205080204" pitchFamily="34" charset="-128"/>
                <a:cs typeface="Times New Roman" panose="02020603050405020304" pitchFamily="18" charset="0"/>
              </a:rPr>
              <a:t> Р.К.,</a:t>
            </a:r>
          </a:p>
          <a:p>
            <a:pPr algn="ctr">
              <a:lnSpc>
                <a:spcPct val="90000"/>
              </a:lnSpc>
              <a:buNone/>
            </a:pPr>
            <a:r>
              <a:rPr lang="ru-RU" altLang="ru-RU" sz="1800" i="1" dirty="0">
                <a:latin typeface="Times New Roman" panose="02020603050405020304" pitchFamily="18" charset="0"/>
                <a:ea typeface="MS PGothic" panose="020B0600070205080204" pitchFamily="34" charset="-128"/>
                <a:cs typeface="Times New Roman" panose="02020603050405020304" pitchFamily="18" charset="0"/>
              </a:rPr>
              <a:t>кафедра ГРМПИ</a:t>
            </a:r>
          </a:p>
          <a:p>
            <a:pPr algn="r" eaLnBrk="1" hangingPunct="1">
              <a:lnSpc>
                <a:spcPct val="90000"/>
              </a:lnSpc>
              <a:buFontTx/>
              <a:buNone/>
            </a:pPr>
            <a:endParaRPr lang="ru-RU" altLang="ru-RU" sz="2000" b="1" i="1" dirty="0"/>
          </a:p>
          <a:p>
            <a:pPr algn="r" eaLnBrk="1" hangingPunct="1">
              <a:lnSpc>
                <a:spcPct val="90000"/>
              </a:lnSpc>
              <a:buFontTx/>
              <a:buNone/>
            </a:pPr>
            <a:endParaRPr lang="ru-RU" altLang="ru-RU" b="1" i="1" dirty="0"/>
          </a:p>
        </p:txBody>
      </p:sp>
      <p:pic>
        <p:nvPicPr>
          <p:cNvPr id="4" name="Picture 2" descr="Мадишева">
            <a:extLst>
              <a:ext uri="{FF2B5EF4-FFF2-40B4-BE49-F238E27FC236}">
                <a16:creationId xmlns:a16="http://schemas.microsoft.com/office/drawing/2014/main" id="{6ECFC023-2445-4888-9523-8DA0E29CAB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182799"/>
            <a:ext cx="2113409" cy="2675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1151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Задание СРМ:</a:t>
            </a:r>
          </a:p>
        </p:txBody>
      </p:sp>
      <p:sp>
        <p:nvSpPr>
          <p:cNvPr id="3" name="Объект 2"/>
          <p:cNvSpPr>
            <a:spLocks noGrp="1"/>
          </p:cNvSpPr>
          <p:nvPr>
            <p:ph idx="1"/>
          </p:nvPr>
        </p:nvSpPr>
        <p:spPr>
          <a:xfrm>
            <a:off x="1043609" y="2133600"/>
            <a:ext cx="7490792" cy="3777622"/>
          </a:xfrm>
        </p:spPr>
        <p:txBody>
          <a:bodyPr/>
          <a:lstStyle/>
          <a:p>
            <a:pPr marL="0" lvl="0" indent="0" algn="just" defTabSz="914400">
              <a:spcBef>
                <a:spcPts val="0"/>
              </a:spcBef>
              <a:buClrTx/>
              <a:buNone/>
              <a:tabLst>
                <a:tab pos="571500" algn="l"/>
              </a:tabLst>
            </a:pPr>
            <a:r>
              <a:rPr lang="ru-RU" dirty="0">
                <a:latin typeface="Times New Roman" pitchFamily="18" charset="0"/>
                <a:cs typeface="Times New Roman" pitchFamily="18" charset="0"/>
              </a:rPr>
              <a:t>1. Дать характеристику </a:t>
            </a:r>
            <a:r>
              <a:rPr lang="ru-RU" dirty="0">
                <a:solidFill>
                  <a:prstClr val="black"/>
                </a:solidFill>
                <a:latin typeface="Times New Roman" panose="02020603050405020304" pitchFamily="18" charset="0"/>
                <a:ea typeface="Times New Roman" panose="02020603050405020304" pitchFamily="18" charset="0"/>
                <a:cs typeface="Times New Roman" pitchFamily="18" charset="0"/>
              </a:rPr>
              <a:t>видам товарной продукции товарного сырья;</a:t>
            </a:r>
          </a:p>
          <a:p>
            <a:pPr marL="0" lvl="0" indent="0" defTabSz="914400">
              <a:spcBef>
                <a:spcPts val="0"/>
              </a:spcBef>
              <a:buClrTx/>
              <a:buNone/>
            </a:pPr>
            <a:r>
              <a:rPr lang="ru-RU" dirty="0">
                <a:solidFill>
                  <a:prstClr val="black"/>
                </a:solidFill>
                <a:latin typeface="Times New Roman" panose="02020603050405020304" pitchFamily="18" charset="0"/>
              </a:rPr>
              <a:t>2. Динамика ценообразования истощаемых минеральных ресурсов;</a:t>
            </a:r>
          </a:p>
          <a:p>
            <a:pPr marL="0" lvl="0" indent="0" defTabSz="914400">
              <a:spcBef>
                <a:spcPts val="0"/>
              </a:spcBef>
              <a:buClrTx/>
              <a:buNone/>
            </a:pPr>
            <a:r>
              <a:rPr lang="ru-RU" dirty="0">
                <a:solidFill>
                  <a:prstClr val="black"/>
                </a:solidFill>
                <a:latin typeface="Times New Roman" panose="02020603050405020304" pitchFamily="18" charset="0"/>
              </a:rPr>
              <a:t>3. Формирование цен минерального сырья на товарных биржах;</a:t>
            </a:r>
          </a:p>
          <a:p>
            <a:pPr marL="0" lvl="0" indent="0" defTabSz="914400">
              <a:spcBef>
                <a:spcPts val="0"/>
              </a:spcBef>
              <a:buClrTx/>
              <a:buNone/>
            </a:pPr>
            <a:r>
              <a:rPr lang="ru-RU" dirty="0">
                <a:solidFill>
                  <a:prstClr val="black"/>
                </a:solidFill>
                <a:latin typeface="Times New Roman" panose="02020603050405020304" pitchFamily="18" charset="0"/>
              </a:rPr>
              <a:t>4. Ценообразование внебиржевых материалов;</a:t>
            </a:r>
          </a:p>
          <a:p>
            <a:pPr marL="0" lvl="0" indent="0" defTabSz="914400">
              <a:spcBef>
                <a:spcPts val="0"/>
              </a:spcBef>
              <a:buClrTx/>
              <a:buNone/>
            </a:pPr>
            <a:r>
              <a:rPr lang="ru-RU" dirty="0">
                <a:solidFill>
                  <a:prstClr val="black"/>
                </a:solidFill>
                <a:latin typeface="Times New Roman" panose="02020603050405020304" pitchFamily="18" charset="0"/>
              </a:rPr>
              <a:t>5. Особенности конкуренции в горном производстве;</a:t>
            </a:r>
          </a:p>
          <a:p>
            <a:pPr marL="0" lvl="0" indent="0" defTabSz="914400">
              <a:spcBef>
                <a:spcPts val="0"/>
              </a:spcBef>
              <a:buClrTx/>
              <a:buNone/>
            </a:pPr>
            <a:r>
              <a:rPr lang="ru-RU" dirty="0">
                <a:solidFill>
                  <a:prstClr val="black"/>
                </a:solidFill>
                <a:latin typeface="Times New Roman" panose="02020603050405020304" pitchFamily="18" charset="0"/>
              </a:rPr>
              <a:t>6. Организационные формы горных предприятий.</a:t>
            </a:r>
            <a:endParaRPr lang="ru-RU" sz="1600" dirty="0">
              <a:solidFill>
                <a:prstClr val="black"/>
              </a:solidFill>
              <a:latin typeface="Times New Roman" panose="02020603050405020304" pitchFamily="18" charset="0"/>
              <a:ea typeface="Times New Roman" panose="02020603050405020304" pitchFamily="18" charset="0"/>
              <a:cs typeface="Times New Roman" pitchFamily="18" charset="0"/>
            </a:endParaRPr>
          </a:p>
          <a:p>
            <a:endParaRPr lang="ru-RU" dirty="0"/>
          </a:p>
        </p:txBody>
      </p:sp>
    </p:spTree>
    <p:extLst>
      <p:ext uri="{BB962C8B-B14F-4D97-AF65-F5344CB8AC3E}">
        <p14:creationId xmlns:p14="http://schemas.microsoft.com/office/powerpoint/2010/main" val="2959126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71D8A27F-98CE-44EC-AAFF-995A6D9EDF64}"/>
              </a:ext>
            </a:extLst>
          </p:cNvPr>
          <p:cNvSpPr/>
          <p:nvPr/>
        </p:nvSpPr>
        <p:spPr>
          <a:xfrm>
            <a:off x="395536" y="197346"/>
            <a:ext cx="8352928" cy="6463308"/>
          </a:xfrm>
          <a:prstGeom prst="rect">
            <a:avLst/>
          </a:prstGeom>
        </p:spPr>
        <p:txBody>
          <a:bodyPr wrap="square">
            <a:spAutoFit/>
          </a:bodyPr>
          <a:lstStyle/>
          <a:p>
            <a:pPr algn="just">
              <a:spcAft>
                <a:spcPts val="0"/>
              </a:spcAft>
            </a:pPr>
            <a:r>
              <a:rPr lang="ru-RU" b="1" dirty="0">
                <a:latin typeface="Times New Roman" panose="02020603050405020304" pitchFamily="18" charset="0"/>
                <a:ea typeface="Times New Roman" panose="02020603050405020304" pitchFamily="18" charset="0"/>
              </a:rPr>
              <a:t>Контрольные вопросы:</a:t>
            </a:r>
            <a:endParaRPr lang="ru-RU" sz="1600" b="1" dirty="0">
              <a:latin typeface="Times New Roman" panose="02020603050405020304" pitchFamily="18" charset="0"/>
              <a:ea typeface="Times New Roman" panose="02020603050405020304" pitchFamily="18" charset="0"/>
            </a:endParaRPr>
          </a:p>
          <a:p>
            <a:pPr marL="342900" indent="-342900" algn="just">
              <a:spcAft>
                <a:spcPts val="0"/>
              </a:spcAft>
              <a:buFont typeface="+mj-lt"/>
              <a:buAutoNum type="arabicPeriod"/>
            </a:pPr>
            <a:r>
              <a:rPr lang="ru-RU" dirty="0">
                <a:latin typeface="Times New Roman" panose="02020603050405020304" pitchFamily="18" charset="0"/>
                <a:ea typeface="Times New Roman" panose="02020603050405020304" pitchFamily="18" charset="0"/>
                <a:cs typeface="Times New Roman" panose="02020603050405020304" pitchFamily="18" charset="0"/>
              </a:rPr>
              <a:t>Что в горном производстве является объектами предпринимательской деятельности? Какими специфическими свойствами они обладают? </a:t>
            </a:r>
            <a:endParaRPr lang="ru-RU" sz="16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spcAft>
                <a:spcPts val="0"/>
              </a:spcAft>
              <a:buFont typeface="+mj-lt"/>
              <a:buAutoNum type="arabicPeriod"/>
            </a:pPr>
            <a:r>
              <a:rPr lang="ru-RU" dirty="0">
                <a:latin typeface="Times New Roman" panose="02020603050405020304" pitchFamily="18" charset="0"/>
                <a:ea typeface="Times New Roman" panose="02020603050405020304" pitchFamily="18" charset="0"/>
                <a:cs typeface="Times New Roman" panose="02020603050405020304" pitchFamily="18" charset="0"/>
              </a:rPr>
              <a:t>Какими привлекательными для предпринимателя особенностями обладает горное производство? </a:t>
            </a:r>
            <a:endParaRPr lang="ru-RU" sz="16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spcAft>
                <a:spcPts val="0"/>
              </a:spcAft>
              <a:buFont typeface="+mj-lt"/>
              <a:buAutoNum type="arabicPeriod"/>
            </a:pPr>
            <a:r>
              <a:rPr lang="ru-RU" dirty="0">
                <a:latin typeface="Times New Roman" panose="02020603050405020304" pitchFamily="18" charset="0"/>
                <a:ea typeface="Times New Roman" panose="02020603050405020304" pitchFamily="18" charset="0"/>
                <a:cs typeface="Times New Roman" panose="02020603050405020304" pitchFamily="18" charset="0"/>
              </a:rPr>
              <a:t>Какие можно выделить модели рынков, в зависимости от числа производителей и потребителей продукции, вступающих в рыночные отношения? </a:t>
            </a:r>
            <a:endParaRPr lang="ru-RU" sz="16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spcAft>
                <a:spcPts val="0"/>
              </a:spcAft>
              <a:buFont typeface="+mj-lt"/>
              <a:buAutoNum type="arabicPeriod"/>
            </a:pPr>
            <a:r>
              <a:rPr lang="ru-RU" dirty="0">
                <a:latin typeface="Times New Roman" panose="02020603050405020304" pitchFamily="18" charset="0"/>
                <a:ea typeface="Times New Roman" panose="02020603050405020304" pitchFamily="18" charset="0"/>
                <a:cs typeface="Times New Roman" panose="02020603050405020304" pitchFamily="18" charset="0"/>
              </a:rPr>
              <a:t>Какую модель можно применить только к рынкам чистых металлов, реализуемых через биржи (медь, свинец, алюминий, никель, золото, серебро, платиноиды)?</a:t>
            </a:r>
          </a:p>
          <a:p>
            <a:pPr marL="342900" indent="-342900" algn="just">
              <a:spcAft>
                <a:spcPts val="0"/>
              </a:spcAft>
              <a:buFont typeface="+mj-lt"/>
              <a:buAutoNum type="arabicPeriod"/>
            </a:pPr>
            <a:r>
              <a:rPr lang="ru-RU" dirty="0">
                <a:latin typeface="Times New Roman" panose="02020603050405020304" pitchFamily="18" charset="0"/>
                <a:ea typeface="Times New Roman" panose="02020603050405020304" pitchFamily="18" charset="0"/>
                <a:cs typeface="Times New Roman" panose="02020603050405020304" pitchFamily="18" charset="0"/>
              </a:rPr>
              <a:t>Под влиянием действия каких законов может происходить формирование объемов потребления и цены минерального сырья?</a:t>
            </a:r>
            <a:endParaRPr lang="ru-RU" sz="1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spcAft>
                <a:spcPts val="0"/>
              </a:spcAft>
              <a:buFont typeface="+mj-lt"/>
              <a:buAutoNum type="arabicPeriod"/>
            </a:pPr>
            <a:r>
              <a:rPr lang="ru-RU" dirty="0">
                <a:latin typeface="Times New Roman" panose="02020603050405020304" pitchFamily="18" charset="0"/>
                <a:ea typeface="Times New Roman" panose="02020603050405020304" pitchFamily="18" charset="0"/>
                <a:cs typeface="Times New Roman" panose="02020603050405020304" pitchFamily="18" charset="0"/>
              </a:rPr>
              <a:t>Дайте определение законам спроса и предложения на минеральное сырье?</a:t>
            </a:r>
          </a:p>
          <a:p>
            <a:pPr marL="342900" indent="-342900">
              <a:buFont typeface="+mj-lt"/>
              <a:buAutoNum type="arabicPeriod"/>
            </a:pPr>
            <a:r>
              <a:rPr lang="ru-RU" dirty="0">
                <a:latin typeface="Times New Roman" panose="02020603050405020304" pitchFamily="18" charset="0"/>
                <a:cs typeface="Times New Roman" panose="02020603050405020304" pitchFamily="18" charset="0"/>
              </a:rPr>
              <a:t>На какие две группы подразделяются минеральное сырье по отношению к транспортным издержкам? </a:t>
            </a:r>
          </a:p>
          <a:p>
            <a:pPr marL="342900" indent="-342900">
              <a:buFont typeface="+mj-lt"/>
              <a:buAutoNum type="arabicPeriod"/>
            </a:pPr>
            <a:r>
              <a:rPr lang="ru-RU" dirty="0">
                <a:latin typeface="Times New Roman" panose="02020603050405020304" pitchFamily="18" charset="0"/>
                <a:cs typeface="Times New Roman" panose="02020603050405020304" pitchFamily="18" charset="0"/>
              </a:rPr>
              <a:t>На какие виды</a:t>
            </a:r>
            <a:r>
              <a:rPr lang="ru-RU" i="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подразделяются</a:t>
            </a:r>
            <a:r>
              <a:rPr lang="ru-RU" i="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минеральные полезные ископаемые по степени освоенности?</a:t>
            </a:r>
          </a:p>
          <a:p>
            <a:pPr marL="342900" indent="-342900">
              <a:buFont typeface="+mj-lt"/>
              <a:buAutoNum type="arabicPeriod"/>
            </a:pPr>
            <a:r>
              <a:rPr lang="ru-RU" dirty="0">
                <a:latin typeface="Times New Roman" panose="02020603050405020304" pitchFamily="18" charset="0"/>
                <a:cs typeface="Times New Roman" panose="02020603050405020304" pitchFamily="18" charset="0"/>
              </a:rPr>
              <a:t>Назовите все основные позиции классификации минерального сырья?</a:t>
            </a:r>
          </a:p>
          <a:p>
            <a:pPr marL="342900" indent="-342900">
              <a:buFont typeface="+mj-lt"/>
              <a:buAutoNum type="arabicPeriod"/>
            </a:pPr>
            <a:r>
              <a:rPr lang="ru-RU" dirty="0">
                <a:latin typeface="Times New Roman" panose="02020603050405020304" pitchFamily="18" charset="0"/>
                <a:cs typeface="Times New Roman" panose="02020603050405020304" pitchFamily="18" charset="0"/>
              </a:rPr>
              <a:t>Что относится к стратегическим видам минерального сырья?</a:t>
            </a:r>
          </a:p>
          <a:p>
            <a:pPr marL="342900" indent="-342900">
              <a:buFont typeface="+mj-lt"/>
              <a:buAutoNum type="arabicPeriod"/>
            </a:pPr>
            <a:r>
              <a:rPr lang="ru-RU" dirty="0">
                <a:latin typeface="Times New Roman" panose="02020603050405020304" pitchFamily="18" charset="0"/>
                <a:cs typeface="Times New Roman" panose="02020603050405020304" pitchFamily="18" charset="0"/>
              </a:rPr>
              <a:t>Какие единицы измерения минерального сырья используются в разных регионах мира?</a:t>
            </a:r>
          </a:p>
          <a:p>
            <a:pPr marL="342900" indent="-342900" algn="just">
              <a:buFont typeface="+mj-lt"/>
              <a:buAutoNum type="arabicPeriod"/>
            </a:pPr>
            <a:r>
              <a:rPr lang="ru-RU" dirty="0">
                <a:latin typeface="Times New Roman" panose="02020603050405020304" pitchFamily="18" charset="0"/>
                <a:cs typeface="Times New Roman" panose="02020603050405020304" pitchFamily="18" charset="0"/>
              </a:rPr>
              <a:t>Что выступает в качестве товарного продукта горных предприятий, в зависимости от области использования полезного ископаемого?</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0068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548680"/>
            <a:ext cx="7344816" cy="1280890"/>
          </a:xfrm>
        </p:spPr>
        <p:txBody>
          <a:bodyPr>
            <a:normAutofit/>
          </a:bodyPr>
          <a:lstStyle/>
          <a:p>
            <a:r>
              <a:rPr lang="ru-RU" sz="2000" b="1" dirty="0">
                <a:ln w="3175" cmpd="sng">
                  <a:noFill/>
                </a:ln>
                <a:solidFill>
                  <a:prstClr val="black"/>
                </a:solidFill>
                <a:latin typeface="Times New Roman" panose="02020603050405020304" pitchFamily="18" charset="0"/>
                <a:cs typeface="Times New Roman" panose="02020603050405020304" pitchFamily="18" charset="0"/>
              </a:rPr>
              <a:t>Список используемых источников</a:t>
            </a:r>
            <a:r>
              <a:rPr lang="ru-RU" sz="2000" b="1" dirty="0">
                <a:latin typeface="Times New Roman" panose="02020603050405020304" pitchFamily="18" charset="0"/>
                <a:ea typeface="Times New Roman"/>
                <a:cs typeface="Times New Roman" panose="02020603050405020304" pitchFamily="18" charset="0"/>
              </a:rPr>
              <a:t>:</a:t>
            </a:r>
            <a:br>
              <a:rPr lang="ru-RU" sz="2000" b="1" dirty="0">
                <a:latin typeface="Times New Roman" panose="02020603050405020304" pitchFamily="18" charset="0"/>
                <a:ea typeface="Times New Roman"/>
                <a:cs typeface="Times New Roman" panose="02020603050405020304" pitchFamily="18" charset="0"/>
              </a:rPr>
            </a:br>
            <a:endParaRPr lang="ru-RU" sz="2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11560" y="1268760"/>
            <a:ext cx="7922841" cy="5040560"/>
          </a:xfrm>
        </p:spPr>
        <p:txBody>
          <a:bodyPr>
            <a:normAutofit fontScale="70000" lnSpcReduction="20000"/>
          </a:bodyPr>
          <a:lstStyle/>
          <a:p>
            <a:pPr indent="457200" algn="just"/>
            <a:r>
              <a:rPr lang="ru-RU" sz="2300" b="1" dirty="0">
                <a:latin typeface="Times New Roman" panose="02020603050405020304" pitchFamily="18" charset="0"/>
                <a:ea typeface="Times New Roman"/>
                <a:cs typeface="Times New Roman" panose="02020603050405020304" pitchFamily="18" charset="0"/>
              </a:rPr>
              <a:t> </a:t>
            </a:r>
            <a:r>
              <a:rPr lang="ru-RU" sz="2300" dirty="0">
                <a:latin typeface="Times New Roman" panose="02020603050405020304" pitchFamily="18" charset="0"/>
                <a:ea typeface="Calibri"/>
                <a:cs typeface="Times New Roman" panose="02020603050405020304" pitchFamily="18" charset="0"/>
              </a:rPr>
              <a:t>1. Казахстанский кодекс публичной отчетности о результатах геологоразведочных работ, минеральных ресурсах и минеральных запасах (КОДЕКС KAZRC), Астана, 2017.</a:t>
            </a:r>
          </a:p>
          <a:p>
            <a:pPr marL="457200" indent="457200" algn="just">
              <a:lnSpc>
                <a:spcPct val="115000"/>
              </a:lnSpc>
            </a:pPr>
            <a:r>
              <a:rPr lang="ru-RU" sz="2300" dirty="0">
                <a:latin typeface="Times New Roman" panose="02020603050405020304" pitchFamily="18" charset="0"/>
                <a:ea typeface="Calibri"/>
                <a:cs typeface="Times New Roman" panose="02020603050405020304" pitchFamily="18" charset="0"/>
              </a:rPr>
              <a:t>2. О Концепции развития геологической отрасли Республики Казахстан до 2030 года Астана, 2012 </a:t>
            </a:r>
          </a:p>
          <a:p>
            <a:pPr indent="457200" algn="just"/>
            <a:r>
              <a:rPr lang="ru-RU" sz="2300" dirty="0">
                <a:latin typeface="Times New Roman" panose="02020603050405020304" pitchFamily="18" charset="0"/>
                <a:ea typeface="Times New Roman"/>
                <a:cs typeface="Times New Roman" panose="02020603050405020304" pitchFamily="18" charset="0"/>
              </a:rPr>
              <a:t>3. Интернет-ресурсы:</a:t>
            </a:r>
          </a:p>
          <a:p>
            <a:pPr indent="457200" algn="just"/>
            <a:r>
              <a:rPr lang="ru-RU" sz="2300" u="sng" dirty="0">
                <a:solidFill>
                  <a:srgbClr val="0000FF"/>
                </a:solidFill>
                <a:latin typeface="Times New Roman" panose="02020603050405020304" pitchFamily="18" charset="0"/>
                <a:ea typeface="Times New Roman"/>
                <a:cs typeface="Times New Roman" panose="02020603050405020304" pitchFamily="18" charset="0"/>
              </a:rPr>
              <a:t>а) </a:t>
            </a:r>
            <a:r>
              <a:rPr lang="ru-RU" sz="2300" u="sng" dirty="0">
                <a:solidFill>
                  <a:srgbClr val="0000FF"/>
                </a:solidFill>
                <a:latin typeface="Times New Roman" panose="02020603050405020304" pitchFamily="18" charset="0"/>
                <a:ea typeface="Times New Roman"/>
                <a:cs typeface="Times New Roman" panose="02020603050405020304" pitchFamily="18" charset="0"/>
                <a:hlinkClick r:id="rId2"/>
              </a:rPr>
              <a:t>http://adilet.zan.kz/rus/docs/K1700000125</a:t>
            </a:r>
            <a:endParaRPr lang="ru-RU" sz="2300" dirty="0">
              <a:latin typeface="Times New Roman" panose="02020603050405020304" pitchFamily="18" charset="0"/>
              <a:ea typeface="Times New Roman"/>
              <a:cs typeface="Times New Roman" panose="02020603050405020304" pitchFamily="18" charset="0"/>
            </a:endParaRPr>
          </a:p>
          <a:p>
            <a:pPr indent="457200" algn="just"/>
            <a:r>
              <a:rPr lang="ru-RU" sz="2300" u="sng" dirty="0">
                <a:solidFill>
                  <a:srgbClr val="0000FF"/>
                </a:solidFill>
                <a:latin typeface="Times New Roman" panose="02020603050405020304" pitchFamily="18" charset="0"/>
                <a:ea typeface="Times New Roman"/>
                <a:cs typeface="Times New Roman" panose="02020603050405020304" pitchFamily="18" charset="0"/>
              </a:rPr>
              <a:t>б) </a:t>
            </a:r>
            <a:r>
              <a:rPr lang="ru-RU" sz="2300" u="sng" dirty="0">
                <a:solidFill>
                  <a:srgbClr val="0000FF"/>
                </a:solidFill>
                <a:latin typeface="Times New Roman" panose="02020603050405020304" pitchFamily="18" charset="0"/>
                <a:ea typeface="Times New Roman"/>
                <a:cs typeface="Times New Roman" panose="02020603050405020304" pitchFamily="18" charset="0"/>
                <a:hlinkClick r:id="rId3"/>
              </a:rPr>
              <a:t>https://nedra.kz/npa/kodeks-rk-o-nedrah-i-nedropol-zovanii</a:t>
            </a:r>
            <a:endParaRPr lang="ru-RU" sz="2300" dirty="0">
              <a:latin typeface="Times New Roman" panose="02020603050405020304" pitchFamily="18" charset="0"/>
              <a:ea typeface="Times New Roman"/>
              <a:cs typeface="Times New Roman" panose="02020603050405020304" pitchFamily="18" charset="0"/>
            </a:endParaRPr>
          </a:p>
          <a:p>
            <a:pPr indent="457200" algn="just"/>
            <a:r>
              <a:rPr lang="ru-RU" sz="2300" u="sng" dirty="0">
                <a:solidFill>
                  <a:srgbClr val="0000FF"/>
                </a:solidFill>
                <a:latin typeface="Times New Roman" panose="02020603050405020304" pitchFamily="18" charset="0"/>
                <a:ea typeface="Times New Roman"/>
                <a:cs typeface="Times New Roman" panose="02020603050405020304" pitchFamily="18" charset="0"/>
              </a:rPr>
              <a:t>г) </a:t>
            </a:r>
            <a:r>
              <a:rPr lang="ru-RU" sz="2300" u="sng" dirty="0">
                <a:solidFill>
                  <a:srgbClr val="0000FF"/>
                </a:solidFill>
                <a:latin typeface="Times New Roman" panose="02020603050405020304" pitchFamily="18" charset="0"/>
                <a:ea typeface="Times New Roman"/>
                <a:cs typeface="Times New Roman" panose="02020603050405020304" pitchFamily="18" charset="0"/>
                <a:hlinkClick r:id="rId4"/>
              </a:rPr>
              <a:t>https://zolteh.ru/category/stati/?ELEMENT_ID=1743</a:t>
            </a:r>
            <a:endParaRPr lang="ru-RU" sz="2300" dirty="0">
              <a:latin typeface="Times New Roman" panose="02020603050405020304" pitchFamily="18" charset="0"/>
              <a:ea typeface="Times New Roman"/>
              <a:cs typeface="Times New Roman" panose="02020603050405020304" pitchFamily="18" charset="0"/>
            </a:endParaRPr>
          </a:p>
          <a:p>
            <a:pPr indent="457200" algn="just"/>
            <a:r>
              <a:rPr lang="ru-RU" sz="2300" u="sng" dirty="0">
                <a:solidFill>
                  <a:srgbClr val="0000FF"/>
                </a:solidFill>
                <a:latin typeface="Times New Roman" panose="02020603050405020304" pitchFamily="18" charset="0"/>
                <a:ea typeface="Times New Roman"/>
                <a:cs typeface="Times New Roman" panose="02020603050405020304" pitchFamily="18" charset="0"/>
              </a:rPr>
              <a:t>д) </a:t>
            </a:r>
            <a:r>
              <a:rPr lang="ru-RU" sz="2300" u="sng" dirty="0">
                <a:solidFill>
                  <a:srgbClr val="0000FF"/>
                </a:solidFill>
                <a:latin typeface="Times New Roman" panose="02020603050405020304" pitchFamily="18" charset="0"/>
                <a:ea typeface="Times New Roman"/>
                <a:cs typeface="Times New Roman" panose="02020603050405020304" pitchFamily="18" charset="0"/>
                <a:hlinkClick r:id="rId5"/>
              </a:rPr>
              <a:t>https://www.hse.ru/data/2012</a:t>
            </a:r>
            <a:endParaRPr lang="ru-RU" sz="2300" dirty="0">
              <a:latin typeface="Times New Roman" panose="02020603050405020304" pitchFamily="18" charset="0"/>
              <a:ea typeface="Times New Roman"/>
              <a:cs typeface="Times New Roman" panose="02020603050405020304" pitchFamily="18" charset="0"/>
            </a:endParaRPr>
          </a:p>
          <a:p>
            <a:pPr marL="457200" indent="457200" algn="just">
              <a:lnSpc>
                <a:spcPct val="115000"/>
              </a:lnSpc>
            </a:pPr>
            <a:r>
              <a:rPr lang="ru-RU" sz="2300" dirty="0">
                <a:latin typeface="Times New Roman" panose="02020603050405020304" pitchFamily="18" charset="0"/>
                <a:ea typeface="Calibri"/>
                <a:cs typeface="Times New Roman" panose="02020603050405020304" pitchFamily="18" charset="0"/>
              </a:rPr>
              <a:t>4. Научно-техническое обеспечение изучения недр Казахстана. Алматы-Кокшетау, АМР РК, 2000.</a:t>
            </a:r>
          </a:p>
          <a:p>
            <a:pPr marL="457200" indent="457200" algn="just">
              <a:lnSpc>
                <a:spcPct val="115000"/>
              </a:lnSpc>
            </a:pPr>
            <a:r>
              <a:rPr lang="ru-RU" sz="2300" dirty="0">
                <a:latin typeface="Times New Roman" panose="02020603050405020304" pitchFamily="18" charset="0"/>
                <a:ea typeface="Calibri"/>
                <a:cs typeface="Times New Roman" panose="02020603050405020304" pitchFamily="18" charset="0"/>
              </a:rPr>
              <a:t>5. Сырьевая база свинца и цинка, меди, золота Казахстана. Алматы, </a:t>
            </a:r>
            <a:r>
              <a:rPr lang="ru-RU" sz="2300" dirty="0" err="1">
                <a:latin typeface="Times New Roman" panose="02020603050405020304" pitchFamily="18" charset="0"/>
                <a:ea typeface="Calibri"/>
                <a:cs typeface="Times New Roman" panose="02020603050405020304" pitchFamily="18" charset="0"/>
              </a:rPr>
              <a:t>Каз</a:t>
            </a:r>
            <a:r>
              <a:rPr lang="ru-RU" sz="2300" dirty="0">
                <a:latin typeface="Times New Roman" panose="02020603050405020304" pitchFamily="18" charset="0"/>
                <a:ea typeface="Calibri"/>
                <a:cs typeface="Times New Roman" panose="02020603050405020304" pitchFamily="18" charset="0"/>
              </a:rPr>
              <a:t> ГЕО, 2002.</a:t>
            </a:r>
          </a:p>
          <a:p>
            <a:pPr marL="457200" indent="457200" algn="just">
              <a:lnSpc>
                <a:spcPct val="115000"/>
              </a:lnSpc>
            </a:pPr>
            <a:r>
              <a:rPr lang="ru-RU" sz="2300" dirty="0">
                <a:latin typeface="Times New Roman" panose="02020603050405020304" pitchFamily="18" charset="0"/>
                <a:ea typeface="Calibri"/>
                <a:cs typeface="Times New Roman" panose="02020603050405020304" pitchFamily="18" charset="0"/>
              </a:rPr>
              <a:t>6. Дурнев Г.С., </a:t>
            </a:r>
            <a:r>
              <a:rPr lang="ru-RU" sz="2300" dirty="0" err="1">
                <a:latin typeface="Times New Roman" panose="02020603050405020304" pitchFamily="18" charset="0"/>
                <a:ea typeface="Calibri"/>
                <a:cs typeface="Times New Roman" panose="02020603050405020304" pitchFamily="18" charset="0"/>
              </a:rPr>
              <a:t>Радюхин</a:t>
            </a:r>
            <a:r>
              <a:rPr lang="ru-RU" sz="2300" dirty="0">
                <a:latin typeface="Times New Roman" panose="02020603050405020304" pitchFamily="18" charset="0"/>
                <a:ea typeface="Calibri"/>
                <a:cs typeface="Times New Roman" panose="02020603050405020304" pitchFamily="18" charset="0"/>
              </a:rPr>
              <a:t> В.А. Основные критерии разработки кондиций на минеральное сырье в условиях рыночных отношений. Алматы, Геология и охрана недр, №1, 2001.</a:t>
            </a:r>
          </a:p>
          <a:p>
            <a:endParaRPr lang="ru-RU" dirty="0"/>
          </a:p>
        </p:txBody>
      </p:sp>
    </p:spTree>
    <p:extLst>
      <p:ext uri="{BB962C8B-B14F-4D97-AF65-F5344CB8AC3E}">
        <p14:creationId xmlns:p14="http://schemas.microsoft.com/office/powerpoint/2010/main" val="2257928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78C65CC8-8140-4015-B83C-1309087FDB82}"/>
              </a:ext>
            </a:extLst>
          </p:cNvPr>
          <p:cNvSpPr/>
          <p:nvPr/>
        </p:nvSpPr>
        <p:spPr>
          <a:xfrm>
            <a:off x="683568" y="1268760"/>
            <a:ext cx="8208912" cy="646331"/>
          </a:xfrm>
          <a:prstGeom prst="rect">
            <a:avLst/>
          </a:prstGeom>
        </p:spPr>
        <p:txBody>
          <a:bodyPr wrap="square">
            <a:spAutoFit/>
          </a:bodyPr>
          <a:lstStyle/>
          <a:p>
            <a:r>
              <a:rPr lang="ru-RU" b="1" dirty="0">
                <a:latin typeface="Times New Roman" panose="02020603050405020304" pitchFamily="18" charset="0"/>
                <a:ea typeface="Times New Roman" panose="02020603050405020304" pitchFamily="18" charset="0"/>
              </a:rPr>
              <a:t>План лекции:</a:t>
            </a:r>
          </a:p>
          <a:p>
            <a:pPr marL="342900" indent="-342900">
              <a:buAutoNum type="arabicPeriod"/>
            </a:pPr>
            <a:r>
              <a:rPr lang="ru-RU" sz="1800" b="1" kern="0" dirty="0">
                <a:latin typeface="Times New Roman" panose="02020603050405020304" pitchFamily="18" charset="0"/>
              </a:rPr>
              <a:t>Транспортировка минерального сырья</a:t>
            </a:r>
            <a:endParaRPr lang="ru-RU" dirty="0">
              <a:latin typeface="Times New Roman" panose="02020603050405020304" pitchFamily="18" charset="0"/>
            </a:endParaRPr>
          </a:p>
        </p:txBody>
      </p:sp>
    </p:spTree>
    <p:extLst>
      <p:ext uri="{BB962C8B-B14F-4D97-AF65-F5344CB8AC3E}">
        <p14:creationId xmlns:p14="http://schemas.microsoft.com/office/powerpoint/2010/main" val="2776389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A048C812-7A84-4750-A06D-C2C906787522}"/>
              </a:ext>
            </a:extLst>
          </p:cNvPr>
          <p:cNvSpPr/>
          <p:nvPr/>
        </p:nvSpPr>
        <p:spPr>
          <a:xfrm>
            <a:off x="541538" y="188640"/>
            <a:ext cx="8278934" cy="5816977"/>
          </a:xfrm>
          <a:prstGeom prst="rect">
            <a:avLst/>
          </a:prstGeom>
        </p:spPr>
        <p:txBody>
          <a:bodyPr wrap="square">
            <a:spAutoFit/>
          </a:bodyPr>
          <a:lstStyle/>
          <a:p>
            <a:pPr algn="ctr"/>
            <a:endParaRPr lang="en-US" sz="2800" b="1" kern="0" dirty="0">
              <a:latin typeface="Times New Roman" panose="02020603050405020304" pitchFamily="18" charset="0"/>
            </a:endParaRPr>
          </a:p>
          <a:p>
            <a:pPr algn="ctr"/>
            <a:r>
              <a:rPr lang="ru-RU" sz="2800" b="1" kern="0" dirty="0">
                <a:latin typeface="Times New Roman" panose="02020603050405020304" pitchFamily="18" charset="0"/>
              </a:rPr>
              <a:t>Транспортировка минерального сырья</a:t>
            </a:r>
            <a:endParaRPr lang="en-US" sz="2800" b="1" kern="0" dirty="0">
              <a:latin typeface="Times New Roman" panose="02020603050405020304" pitchFamily="18" charset="0"/>
            </a:endParaRPr>
          </a:p>
          <a:p>
            <a:pPr algn="ctr"/>
            <a:r>
              <a:rPr lang="ru-RU" sz="2800" b="1" kern="0" dirty="0">
                <a:latin typeface="Times New Roman" panose="02020603050405020304" pitchFamily="18" charset="0"/>
              </a:rPr>
              <a:t> </a:t>
            </a:r>
          </a:p>
          <a:p>
            <a:pPr algn="just"/>
            <a:r>
              <a:rPr lang="ru-RU" kern="0" dirty="0">
                <a:latin typeface="Times New Roman" panose="02020603050405020304" pitchFamily="18" charset="0"/>
              </a:rPr>
              <a:t>Неравномерность естественного распределения минерального сырья по странам и континентам, вызывает громадные расходы на транспорт. Затраты на транспортирование сырья могут многократно превышать издержки на его добычу. Транспортирование </a:t>
            </a:r>
            <a:r>
              <a:rPr lang="ru-RU" kern="0" dirty="0" err="1">
                <a:latin typeface="Times New Roman" panose="02020603050405020304" pitchFamily="18" charset="0"/>
              </a:rPr>
              <a:t>непереработанного</a:t>
            </a:r>
            <a:r>
              <a:rPr lang="ru-RU" kern="0" dirty="0">
                <a:latin typeface="Times New Roman" panose="02020603050405020304" pitchFamily="18" charset="0"/>
              </a:rPr>
              <a:t> минерального сырья дорого, и для многих удаленных от потребителей внутриконтинентальных месторождений возможности его эффективного использования исключены. Транспортирование грузов морем несравненно дешевле, особенно после создания супертанкеров для трансконтинентальной перевозки жидких продуктов и крупных современных сухогрузных судов. Использование трубопроводного внутриконтинентального транспорта также снижает транспортные издержки. Снижение расходов на транспортирование сырья создает благоприятную возможность эффективно вкладывать инвестиции в месторождения стран третьего мира, где наличие крайне дешевой рабочей силы ведет к очень низким издержкам на добычу.</a:t>
            </a:r>
          </a:p>
          <a:p>
            <a:endParaRPr lang="ru-RU" kern="0" dirty="0">
              <a:latin typeface="Times New Roman" panose="02020603050405020304" pitchFamily="18" charset="0"/>
            </a:endParaRPr>
          </a:p>
          <a:p>
            <a:endParaRPr lang="ru-RU" kern="0" dirty="0">
              <a:latin typeface="Times New Roman" panose="02020603050405020304" pitchFamily="18" charset="0"/>
            </a:endParaRPr>
          </a:p>
          <a:p>
            <a:endParaRPr lang="ru-RU" b="1" kern="0" dirty="0">
              <a:latin typeface="Times New Roman" panose="02020603050405020304" pitchFamily="18" charset="0"/>
            </a:endParaRPr>
          </a:p>
        </p:txBody>
      </p:sp>
    </p:spTree>
    <p:extLst>
      <p:ext uri="{BB962C8B-B14F-4D97-AF65-F5344CB8AC3E}">
        <p14:creationId xmlns:p14="http://schemas.microsoft.com/office/powerpoint/2010/main" val="2059248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268760"/>
            <a:ext cx="8964487" cy="4642462"/>
          </a:xfrm>
        </p:spPr>
        <p:txBody>
          <a:bodyPr>
            <a:normAutofit/>
          </a:bodyPr>
          <a:lstStyle/>
          <a:p>
            <a:pPr marR="25400" algn="just">
              <a:tabLst>
                <a:tab pos="540385" algn="l"/>
              </a:tabLst>
            </a:pPr>
            <a:r>
              <a:rPr lang="ru-RU" dirty="0">
                <a:solidFill>
                  <a:srgbClr val="000000"/>
                </a:solidFill>
                <a:latin typeface="Times New Roman"/>
                <a:ea typeface="Times New Roman"/>
              </a:rPr>
              <a:t>Большая часть минеральных продуктов потребляется на внутренних рынках стран-продуцентов, но значительная часть находится в обороте международной торговли: 46% нефти, 15% газа, 11% угля, 50% руд и металлов, 10% стройматериалов и </a:t>
            </a:r>
            <a:r>
              <a:rPr lang="ru-RU" dirty="0" err="1">
                <a:solidFill>
                  <a:srgbClr val="000000"/>
                </a:solidFill>
                <a:latin typeface="Times New Roman"/>
                <a:ea typeface="Times New Roman"/>
              </a:rPr>
              <a:t>горнохимического</a:t>
            </a:r>
            <a:r>
              <a:rPr lang="ru-RU" dirty="0">
                <a:solidFill>
                  <a:srgbClr val="000000"/>
                </a:solidFill>
                <a:latin typeface="Times New Roman"/>
                <a:ea typeface="Times New Roman"/>
              </a:rPr>
              <a:t> сырья. Ежегодно международными транспортными потоками перемещается 11 млрд. т минерального сырья на сумму 190 млрд. долл. (24% стоимости мирового производства минерального сырья).</a:t>
            </a:r>
            <a:endParaRPr lang="ru-RU" sz="1200" dirty="0">
              <a:solidFill>
                <a:srgbClr val="000000"/>
              </a:solidFill>
              <a:latin typeface="Times New Roman"/>
              <a:ea typeface="Times New Roman"/>
            </a:endParaRPr>
          </a:p>
          <a:p>
            <a:pPr marR="25400" algn="just">
              <a:tabLst>
                <a:tab pos="540385" algn="l"/>
              </a:tabLst>
            </a:pPr>
            <a:r>
              <a:rPr lang="ru-RU" dirty="0">
                <a:solidFill>
                  <a:srgbClr val="000000"/>
                </a:solidFill>
                <a:latin typeface="Times New Roman"/>
                <a:ea typeface="Times New Roman"/>
              </a:rPr>
              <a:t>Стоимость транспортных услуг весьма различна, она зависит от расстояния перевозки, видов транспорта и генерального груза, а также от уровня технологичности обработки грузов по маршруту его следования. В среднем по промышленно развитым странам транспортная составляющая в цене </a:t>
            </a:r>
            <a:r>
              <a:rPr lang="en-US" dirty="0">
                <a:solidFill>
                  <a:srgbClr val="000000"/>
                </a:solidFill>
                <a:latin typeface="Times New Roman"/>
                <a:ea typeface="Times New Roman"/>
              </a:rPr>
              <a:t>CIF</a:t>
            </a:r>
            <a:r>
              <a:rPr lang="ru-RU" dirty="0">
                <a:solidFill>
                  <a:srgbClr val="000000"/>
                </a:solidFill>
                <a:latin typeface="Times New Roman"/>
                <a:ea typeface="Times New Roman"/>
              </a:rPr>
              <a:t> внешнеторговых грузов равна 12% и продолжает медленно снижаться. Затраты на транспортировку минерального сырья составляют на внутренних перевозках 110-120 млрд. долл., и 25-30 млрд. долл. - на международных.</a:t>
            </a:r>
            <a:endParaRPr lang="ru-RU" sz="1200" dirty="0">
              <a:solidFill>
                <a:srgbClr val="000000"/>
              </a:solidFill>
              <a:latin typeface="Times New Roman"/>
              <a:ea typeface="Times New Roman"/>
            </a:endParaRPr>
          </a:p>
          <a:p>
            <a:endParaRPr lang="ru-RU" dirty="0"/>
          </a:p>
        </p:txBody>
      </p:sp>
    </p:spTree>
    <p:extLst>
      <p:ext uri="{BB962C8B-B14F-4D97-AF65-F5344CB8AC3E}">
        <p14:creationId xmlns:p14="http://schemas.microsoft.com/office/powerpoint/2010/main" val="2107451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624110"/>
            <a:ext cx="7490793" cy="1280890"/>
          </a:xfrm>
        </p:spPr>
        <p:txBody>
          <a:bodyPr>
            <a:noAutofit/>
          </a:bodyPr>
          <a:lstStyle/>
          <a:p>
            <a:pPr marR="25400" algn="just">
              <a:spcAft>
                <a:spcPts val="0"/>
              </a:spcAft>
              <a:tabLst>
                <a:tab pos="540385" algn="l"/>
              </a:tabLst>
            </a:pPr>
            <a:r>
              <a:rPr lang="ru-RU" sz="1800" dirty="0">
                <a:solidFill>
                  <a:srgbClr val="000000"/>
                </a:solidFill>
                <a:latin typeface="Times New Roman"/>
                <a:ea typeface="Times New Roman"/>
              </a:rPr>
              <a:t>В таблице приведены объемы грузооборота внутренних и международных перевозок, которые составили по миру в 1995 году 17339 млрд. т-км (37,1% от общего мирового грузооборота), в том числе 84,3% энергоносителей, 13,9% строительных материалов и 2,7% металлического сырья. Наибольшие объемы транспортировки осуществлялись морским (40,6%), трубопроводным (34,6%) и железнодорожным (14,4%)</a:t>
            </a:r>
            <a:br>
              <a:rPr lang="ru-RU" sz="1800" dirty="0">
                <a:solidFill>
                  <a:srgbClr val="000000"/>
                </a:solidFill>
                <a:latin typeface="Times New Roman"/>
                <a:ea typeface="Times New Roman"/>
              </a:rPr>
            </a:br>
            <a:br>
              <a:rPr lang="ru-RU" sz="1800" dirty="0">
                <a:solidFill>
                  <a:srgbClr val="000000"/>
                </a:solidFill>
                <a:latin typeface="Times New Roman"/>
                <a:ea typeface="Times New Roman"/>
              </a:rPr>
            </a:br>
            <a:r>
              <a:rPr lang="ru-RU" sz="1800" dirty="0">
                <a:solidFill>
                  <a:srgbClr val="000000"/>
                </a:solidFill>
                <a:latin typeface="Times New Roman"/>
                <a:ea typeface="Times New Roman"/>
              </a:rPr>
              <a:t>Таблица 1 - Мировой </a:t>
            </a:r>
            <a:r>
              <a:rPr lang="ru-RU" sz="1800" dirty="0" err="1">
                <a:solidFill>
                  <a:srgbClr val="000000"/>
                </a:solidFill>
                <a:latin typeface="Times New Roman"/>
                <a:ea typeface="Times New Roman"/>
              </a:rPr>
              <a:t>грзуооборот</a:t>
            </a:r>
            <a:r>
              <a:rPr lang="ru-RU" sz="1800" dirty="0">
                <a:solidFill>
                  <a:srgbClr val="000000"/>
                </a:solidFill>
                <a:latin typeface="Times New Roman"/>
                <a:ea typeface="Times New Roman"/>
              </a:rPr>
              <a:t> минерального сырья за 2000 год по видам транспорта, </a:t>
            </a:r>
            <a:r>
              <a:rPr lang="ru-RU" sz="1800" dirty="0" err="1">
                <a:solidFill>
                  <a:srgbClr val="000000"/>
                </a:solidFill>
                <a:latin typeface="Times New Roman"/>
                <a:ea typeface="Times New Roman"/>
              </a:rPr>
              <a:t>млрд.т</a:t>
            </a:r>
            <a:r>
              <a:rPr lang="ru-RU" sz="1800" dirty="0">
                <a:solidFill>
                  <a:srgbClr val="000000"/>
                </a:solidFill>
                <a:latin typeface="Times New Roman"/>
                <a:ea typeface="Times New Roman"/>
              </a:rPr>
              <a:t>*км</a:t>
            </a:r>
            <a:endParaRPr lang="ru-RU" sz="1800" dirty="0"/>
          </a:p>
        </p:txBody>
      </p:sp>
      <p:pic>
        <p:nvPicPr>
          <p:cNvPr id="102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16328"/>
          <a:stretch/>
        </p:blipFill>
        <p:spPr bwMode="auto">
          <a:xfrm>
            <a:off x="827584" y="3281563"/>
            <a:ext cx="8064896" cy="2952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38077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188640"/>
            <a:ext cx="7058744" cy="716658"/>
          </a:xfrm>
        </p:spPr>
        <p:txBody>
          <a:bodyPr>
            <a:normAutofit fontScale="90000"/>
          </a:bodyPr>
          <a:lstStyle/>
          <a:p>
            <a:pPr algn="ctr"/>
            <a:r>
              <a:rPr lang="ru-RU" b="1" dirty="0">
                <a:solidFill>
                  <a:srgbClr val="000000"/>
                </a:solidFill>
                <a:latin typeface="Times New Roman"/>
                <a:ea typeface="Times New Roman"/>
              </a:rPr>
              <a:t>Транспортные инфраструктуры</a:t>
            </a:r>
            <a:br>
              <a:rPr lang="ru-RU" sz="2400" dirty="0">
                <a:solidFill>
                  <a:srgbClr val="000000"/>
                </a:solidFill>
                <a:latin typeface="Times New Roman"/>
                <a:ea typeface="Times New Roman"/>
              </a:rPr>
            </a:br>
            <a:endParaRPr lang="ru-RU" dirty="0"/>
          </a:p>
        </p:txBody>
      </p:sp>
      <p:sp>
        <p:nvSpPr>
          <p:cNvPr id="3" name="Объект 2"/>
          <p:cNvSpPr>
            <a:spLocks noGrp="1"/>
          </p:cNvSpPr>
          <p:nvPr>
            <p:ph idx="1"/>
          </p:nvPr>
        </p:nvSpPr>
        <p:spPr>
          <a:xfrm>
            <a:off x="251623" y="905298"/>
            <a:ext cx="8640753" cy="3777622"/>
          </a:xfrm>
        </p:spPr>
        <p:txBody>
          <a:bodyPr>
            <a:normAutofit/>
          </a:bodyPr>
          <a:lstStyle/>
          <a:p>
            <a:pPr algn="just"/>
            <a:r>
              <a:rPr lang="ru-RU" sz="2000" dirty="0">
                <a:latin typeface="Times New Roman"/>
                <a:ea typeface="Times New Roman"/>
              </a:rPr>
              <a:t>Транспортные затраты могут составлять от первых процентов до половины себестоимости минерального сырья, но при отсутствии развитой транспортной инфраструктуры полезные ископаемые просто окажутся технически не востребованы. Создание производственной транспортной инфраструктуры, способной пропустить планируемые транспортные потоки, обычно требует значительных финансовых и материальных затрат, а зачастую и поддержку правительства.</a:t>
            </a:r>
          </a:p>
        </p:txBody>
      </p:sp>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23018"/>
          <a:stretch/>
        </p:blipFill>
        <p:spPr bwMode="auto">
          <a:xfrm>
            <a:off x="1838636" y="3027002"/>
            <a:ext cx="5686672" cy="27174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a:extLst>
              <a:ext uri="{FF2B5EF4-FFF2-40B4-BE49-F238E27FC236}">
                <a16:creationId xmlns:a16="http://schemas.microsoft.com/office/drawing/2014/main" id="{F2B21734-8E26-593A-7F81-44A387A4804F}"/>
              </a:ext>
            </a:extLst>
          </p:cNvPr>
          <p:cNvSpPr txBox="1"/>
          <p:nvPr/>
        </p:nvSpPr>
        <p:spPr>
          <a:xfrm>
            <a:off x="973560" y="5744408"/>
            <a:ext cx="7416824" cy="923330"/>
          </a:xfrm>
          <a:prstGeom prst="rect">
            <a:avLst/>
          </a:prstGeom>
          <a:noFill/>
        </p:spPr>
        <p:txBody>
          <a:bodyPr wrap="square">
            <a:spAutoFit/>
          </a:bodyPr>
          <a:lstStyle/>
          <a:p>
            <a:pPr algn="ctr"/>
            <a:r>
              <a:rPr lang="ru-RU" sz="1800" dirty="0">
                <a:latin typeface="Times New Roman"/>
              </a:rPr>
              <a:t>Рисунок 1 -Структура мирового грузооборота минерального сырья (внутреннего и международного), %</a:t>
            </a:r>
          </a:p>
          <a:p>
            <a:pPr algn="ctr"/>
            <a:r>
              <a:rPr lang="ru-RU" dirty="0">
                <a:latin typeface="Times New Roman"/>
              </a:rPr>
              <a:t>а) по массе; б) по видам транспорта</a:t>
            </a:r>
            <a:endParaRPr lang="ru-RU" sz="1800" dirty="0"/>
          </a:p>
        </p:txBody>
      </p:sp>
    </p:spTree>
    <p:extLst>
      <p:ext uri="{BB962C8B-B14F-4D97-AF65-F5344CB8AC3E}">
        <p14:creationId xmlns:p14="http://schemas.microsoft.com/office/powerpoint/2010/main" val="1293533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624110"/>
            <a:ext cx="7992887" cy="1004690"/>
          </a:xfrm>
        </p:spPr>
        <p:txBody>
          <a:bodyPr>
            <a:noAutofit/>
          </a:bodyPr>
          <a:lstStyle/>
          <a:p>
            <a:pPr marL="342900" lvl="0" indent="-342900" algn="ctr" defTabSz="914400">
              <a:spcBef>
                <a:spcPts val="0"/>
              </a:spcBef>
            </a:pPr>
            <a:r>
              <a:rPr lang="en-US" sz="2800" b="1" dirty="0">
                <a:solidFill>
                  <a:prstClr val="black"/>
                </a:solidFill>
                <a:latin typeface="Times New Roman" panose="02020603050405020304" pitchFamily="18" charset="0"/>
                <a:ea typeface="+mn-ea"/>
                <a:cs typeface="+mn-cs"/>
              </a:rPr>
              <a:t>5 </a:t>
            </a:r>
            <a:r>
              <a:rPr lang="ru-RU" sz="2800" b="1" dirty="0">
                <a:solidFill>
                  <a:prstClr val="black"/>
                </a:solidFill>
                <a:latin typeface="Times New Roman" panose="02020603050405020304" pitchFamily="18" charset="0"/>
                <a:ea typeface="+mn-ea"/>
                <a:cs typeface="+mn-cs"/>
              </a:rPr>
              <a:t>Прогноз потребления минерально-сырьевых ресурсов.</a:t>
            </a:r>
            <a:br>
              <a:rPr lang="ru-RU" sz="2800" b="1" dirty="0">
                <a:solidFill>
                  <a:prstClr val="black"/>
                </a:solidFill>
                <a:latin typeface="Times New Roman" panose="02020603050405020304" pitchFamily="18" charset="0"/>
                <a:ea typeface="+mn-ea"/>
                <a:cs typeface="+mn-cs"/>
              </a:rPr>
            </a:br>
            <a:endParaRPr lang="ru-RU" sz="2800" b="1" dirty="0"/>
          </a:p>
        </p:txBody>
      </p:sp>
      <p:sp>
        <p:nvSpPr>
          <p:cNvPr id="3" name="Объект 2"/>
          <p:cNvSpPr>
            <a:spLocks noGrp="1"/>
          </p:cNvSpPr>
          <p:nvPr>
            <p:ph idx="1"/>
          </p:nvPr>
        </p:nvSpPr>
        <p:spPr>
          <a:xfrm>
            <a:off x="323529" y="1700808"/>
            <a:ext cx="8210872" cy="4752528"/>
          </a:xfrm>
        </p:spPr>
        <p:txBody>
          <a:bodyPr>
            <a:normAutofit/>
          </a:bodyPr>
          <a:lstStyle/>
          <a:p>
            <a:pPr algn="just"/>
            <a:r>
              <a:rPr lang="ru-RU" dirty="0">
                <a:solidFill>
                  <a:srgbClr val="000000"/>
                </a:solidFill>
                <a:latin typeface="Times New Roman" pitchFamily="18" charset="0"/>
                <a:ea typeface="Courier New"/>
                <a:cs typeface="Times New Roman" pitchFamily="18" charset="0"/>
              </a:rPr>
              <a:t>Вхождение нового горного предприятия в существующий рынок минерального сырья происходит в будущем периоде по отношению к моменту принятия инвестиционного решения. Поэтому для уменьшения риска возможных издержек от изменения спроса минерального сырья предпринимателю необходимо прогнозирование (</a:t>
            </a:r>
            <a:r>
              <a:rPr lang="en-US" dirty="0">
                <a:solidFill>
                  <a:srgbClr val="000000"/>
                </a:solidFill>
                <a:latin typeface="Times New Roman" pitchFamily="18" charset="0"/>
                <a:ea typeface="Courier New"/>
                <a:cs typeface="Times New Roman" pitchFamily="18" charset="0"/>
              </a:rPr>
              <a:t>forecast</a:t>
            </a:r>
            <a:r>
              <a:rPr lang="ru-RU" dirty="0">
                <a:solidFill>
                  <a:srgbClr val="000000"/>
                </a:solidFill>
                <a:latin typeface="Times New Roman" pitchFamily="18" charset="0"/>
                <a:ea typeface="Courier New"/>
                <a:cs typeface="Times New Roman" pitchFamily="18" charset="0"/>
              </a:rPr>
              <a:t>, </a:t>
            </a:r>
            <a:r>
              <a:rPr lang="en-US" dirty="0">
                <a:solidFill>
                  <a:srgbClr val="000000"/>
                </a:solidFill>
                <a:latin typeface="Times New Roman" pitchFamily="18" charset="0"/>
                <a:ea typeface="Courier New"/>
                <a:cs typeface="Times New Roman" pitchFamily="18" charset="0"/>
              </a:rPr>
              <a:t>prognostication</a:t>
            </a:r>
            <a:r>
              <a:rPr lang="ru-RU" dirty="0">
                <a:solidFill>
                  <a:srgbClr val="000000"/>
                </a:solidFill>
                <a:latin typeface="Times New Roman" pitchFamily="18" charset="0"/>
                <a:ea typeface="Courier New"/>
                <a:cs typeface="Times New Roman" pitchFamily="18" charset="0"/>
              </a:rPr>
              <a:t>) </a:t>
            </a:r>
            <a:r>
              <a:rPr lang="ru-RU" i="1" dirty="0">
                <a:solidFill>
                  <a:srgbClr val="000000"/>
                </a:solidFill>
                <a:latin typeface="Times New Roman" pitchFamily="18" charset="0"/>
                <a:ea typeface="Courier New"/>
                <a:cs typeface="Times New Roman" pitchFamily="18" charset="0"/>
              </a:rPr>
              <a:t>следующих характеристик</a:t>
            </a:r>
            <a:r>
              <a:rPr lang="ru-RU" dirty="0">
                <a:solidFill>
                  <a:srgbClr val="000000"/>
                </a:solidFill>
                <a:latin typeface="Times New Roman" pitchFamily="18" charset="0"/>
                <a:ea typeface="Courier New"/>
                <a:cs typeface="Times New Roman" pitchFamily="18" charset="0"/>
              </a:rPr>
              <a:t>:</a:t>
            </a:r>
            <a:endParaRPr lang="ru-RU" dirty="0">
              <a:latin typeface="Times New Roman" pitchFamily="18" charset="0"/>
              <a:ea typeface="Times New Roman"/>
              <a:cs typeface="Times New Roman" pitchFamily="18" charset="0"/>
            </a:endParaRPr>
          </a:p>
          <a:p>
            <a:pPr lvl="0" algn="just">
              <a:buFont typeface="Wingdings"/>
              <a:buChar char=""/>
              <a:tabLst>
                <a:tab pos="260985" algn="l"/>
                <a:tab pos="540385" algn="l"/>
              </a:tabLst>
            </a:pPr>
            <a:r>
              <a:rPr lang="ru-RU" dirty="0">
                <a:solidFill>
                  <a:srgbClr val="000000"/>
                </a:solidFill>
                <a:latin typeface="Times New Roman" pitchFamily="18" charset="0"/>
                <a:ea typeface="Courier New"/>
                <a:cs typeface="Times New Roman" pitchFamily="18" charset="0"/>
              </a:rPr>
              <a:t>Объем потребления минерального сырья в регионе сбыта на планируемый период производства.</a:t>
            </a:r>
            <a:endParaRPr lang="ru-RU" dirty="0">
              <a:latin typeface="Times New Roman" pitchFamily="18" charset="0"/>
              <a:cs typeface="Times New Roman" pitchFamily="18" charset="0"/>
            </a:endParaRPr>
          </a:p>
          <a:p>
            <a:pPr lvl="0" algn="just">
              <a:buFont typeface="Wingdings"/>
              <a:buChar char=""/>
              <a:tabLst>
                <a:tab pos="260985" algn="l"/>
                <a:tab pos="540385" algn="l"/>
              </a:tabLst>
            </a:pPr>
            <a:r>
              <a:rPr lang="ru-RU" dirty="0">
                <a:solidFill>
                  <a:srgbClr val="000000"/>
                </a:solidFill>
                <a:latin typeface="Times New Roman" pitchFamily="18" charset="0"/>
                <a:ea typeface="Courier New"/>
                <a:cs typeface="Times New Roman" pitchFamily="18" charset="0"/>
              </a:rPr>
              <a:t>Обеспеченность планируемого производства имеющимися запасами минерального сырья и необходимые темпы воспроизводства минерально-сырьевой базы.</a:t>
            </a:r>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264351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9532" y="692696"/>
            <a:ext cx="8424936" cy="4896544"/>
          </a:xfrm>
        </p:spPr>
        <p:txBody>
          <a:bodyPr>
            <a:normAutofit/>
          </a:bodyPr>
          <a:lstStyle/>
          <a:p>
            <a:pPr lvl="0" algn="just">
              <a:buClr>
                <a:srgbClr val="A53010"/>
              </a:buClr>
            </a:pPr>
            <a:r>
              <a:rPr lang="ru-RU" dirty="0">
                <a:solidFill>
                  <a:srgbClr val="000000"/>
                </a:solidFill>
                <a:latin typeface="Times New Roman" pitchFamily="18" charset="0"/>
                <a:ea typeface="Courier New"/>
                <a:cs typeface="Times New Roman" pitchFamily="18" charset="0"/>
              </a:rPr>
              <a:t>Прогнозирование деятельности горного бизнеса основано на анализе потребления изучаемых видов минеральных ресурсов за предыдущий период времени по отдельным регионам, странам и в целом мировой системы. Кроме следствий закона равновесия спроса и предложения, на рынок потребления минерального сырья влияют многочисленные неценовые факторы, основной из которых - изменение потребления ресурсов с переменой валового дохода и численности населения. На основе ретроспективного анализа (</a:t>
            </a:r>
            <a:r>
              <a:rPr lang="en-US" dirty="0" err="1">
                <a:solidFill>
                  <a:srgbClr val="000000"/>
                </a:solidFill>
                <a:latin typeface="Times New Roman" pitchFamily="18" charset="0"/>
                <a:ea typeface="Courier New"/>
                <a:cs typeface="Times New Roman" pitchFamily="18" charset="0"/>
              </a:rPr>
              <a:t>retrospectiveanalysis</a:t>
            </a:r>
            <a:r>
              <a:rPr lang="ru-RU" dirty="0">
                <a:solidFill>
                  <a:srgbClr val="000000"/>
                </a:solidFill>
                <a:latin typeface="Times New Roman" pitchFamily="18" charset="0"/>
                <a:ea typeface="Courier New"/>
                <a:cs typeface="Times New Roman" pitchFamily="18" charset="0"/>
              </a:rPr>
              <a:t>) производится перспективный прогноз развития рынка минерального сырья и изменений минерально­-сырьевой базы.</a:t>
            </a:r>
            <a:endParaRPr lang="ru-RU" dirty="0">
              <a:solidFill>
                <a:prstClr val="black">
                  <a:lumMod val="75000"/>
                  <a:lumOff val="25000"/>
                </a:prstClr>
              </a:solidFill>
              <a:latin typeface="Times New Roman" pitchFamily="18" charset="0"/>
              <a:ea typeface="Times New Roman"/>
              <a:cs typeface="Times New Roman" pitchFamily="18" charset="0"/>
            </a:endParaRPr>
          </a:p>
          <a:p>
            <a:pPr algn="just"/>
            <a:r>
              <a:rPr lang="ru-RU" dirty="0">
                <a:solidFill>
                  <a:srgbClr val="000000"/>
                </a:solidFill>
                <a:latin typeface="Times New Roman"/>
                <a:ea typeface="Courier New"/>
              </a:rPr>
              <a:t>Для системы прогноза использования и воспроизводства минерально-сырьевой базы используется комплекс взаимосвязанных показателей, среди которых ведущую роль среднегодовые темпы изменений (численности населения, абсолютных объемов добычи и потребления минерального сырья, удельных величин производства и потребления минерального сырья на душу населения). Для ретроспективного и перспективного периодов они определяются независимыми методами анализа динамики потребления и развития (воспроизводства) минерально-сырьевой базы, которые дополняют друг друга.</a:t>
            </a:r>
            <a:endParaRPr lang="ru-RU" dirty="0">
              <a:latin typeface="Times New Roman"/>
              <a:ea typeface="Times New Roman"/>
            </a:endParaRPr>
          </a:p>
          <a:p>
            <a:endParaRPr lang="ru-RU" dirty="0"/>
          </a:p>
        </p:txBody>
      </p:sp>
    </p:spTree>
    <p:extLst>
      <p:ext uri="{BB962C8B-B14F-4D97-AF65-F5344CB8AC3E}">
        <p14:creationId xmlns:p14="http://schemas.microsoft.com/office/powerpoint/2010/main" val="3494830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3" y="624110"/>
            <a:ext cx="7274768" cy="1280890"/>
          </a:xfrm>
        </p:spPr>
        <p:txBody>
          <a:bodyPr>
            <a:normAutofit fontScale="90000"/>
          </a:bodyPr>
          <a:lstStyle/>
          <a:p>
            <a:pPr algn="ctr"/>
            <a:r>
              <a:rPr lang="ru-RU" sz="2800" b="1" dirty="0">
                <a:solidFill>
                  <a:srgbClr val="000000"/>
                </a:solidFill>
                <a:latin typeface="Times New Roman"/>
                <a:ea typeface="Times New Roman"/>
              </a:rPr>
              <a:t>Прогнозы использования и воспроизводства минерально-сырьевой базы</a:t>
            </a:r>
            <a:br>
              <a:rPr lang="ru-RU" sz="2800" dirty="0">
                <a:latin typeface="Times New Roman"/>
                <a:ea typeface="Times New Roman"/>
              </a:rPr>
            </a:br>
            <a:endParaRPr lang="ru-RU" sz="2800" dirty="0"/>
          </a:p>
        </p:txBody>
      </p:sp>
      <p:sp>
        <p:nvSpPr>
          <p:cNvPr id="3" name="Объект 2"/>
          <p:cNvSpPr>
            <a:spLocks noGrp="1"/>
          </p:cNvSpPr>
          <p:nvPr>
            <p:ph idx="1"/>
          </p:nvPr>
        </p:nvSpPr>
        <p:spPr>
          <a:xfrm>
            <a:off x="179512" y="1916832"/>
            <a:ext cx="8856983" cy="4392488"/>
          </a:xfrm>
        </p:spPr>
        <p:txBody>
          <a:bodyPr>
            <a:normAutofit/>
          </a:bodyPr>
          <a:lstStyle/>
          <a:p>
            <a:pPr algn="just"/>
            <a:r>
              <a:rPr lang="ru-RU" dirty="0">
                <a:solidFill>
                  <a:srgbClr val="000000"/>
                </a:solidFill>
                <a:latin typeface="Times New Roman"/>
                <a:ea typeface="Courier New"/>
              </a:rPr>
              <a:t>Хорошо известно, что любые прогнозы (предсказания) имеют вероятностный характер, поскольку они отвечают ситуациям принятия решений в условиях частичной, а нередко и полной неопределенности в отношении соответствующих информационных факторов и показателей. Прогнозы использования и развития минерально-сырьевой базы отличаются необходимостью предсказания весьма конкретных показателей даже в случаях их многовариантных значений (обычно - худших, лучших и средних). В основе большинства прогнозов разработчики (МАГАТЭ; Горное Бюро США; Министерство энергетики США; М. </a:t>
            </a:r>
            <a:r>
              <a:rPr lang="ru-RU" dirty="0" err="1">
                <a:solidFill>
                  <a:srgbClr val="000000"/>
                </a:solidFill>
                <a:latin typeface="Times New Roman"/>
                <a:ea typeface="Courier New"/>
              </a:rPr>
              <a:t>Кэрсон</a:t>
            </a:r>
            <a:r>
              <a:rPr lang="ru-RU" dirty="0">
                <a:solidFill>
                  <a:srgbClr val="000000"/>
                </a:solidFill>
                <a:latin typeface="Times New Roman"/>
                <a:ea typeface="Courier New"/>
              </a:rPr>
              <a:t>, корпорация </a:t>
            </a:r>
            <a:r>
              <a:rPr lang="en-US" dirty="0" err="1">
                <a:solidFill>
                  <a:srgbClr val="000000"/>
                </a:solidFill>
                <a:latin typeface="Times New Roman"/>
                <a:ea typeface="Courier New"/>
              </a:rPr>
              <a:t>Anron</a:t>
            </a:r>
            <a:r>
              <a:rPr lang="ru-RU" dirty="0">
                <a:solidFill>
                  <a:srgbClr val="000000"/>
                </a:solidFill>
                <a:latin typeface="Times New Roman"/>
                <a:ea typeface="Courier New"/>
              </a:rPr>
              <a:t>, США; Минтопэнерго, Россия, А.И. Кравцов, ЦНИГРИ, Россия; Х. Баев, ВИЭМС, Россия) используют приемы экстраполяции трендов и тенденций различной ретроспективной глубины на ближнюю и дальнюю перспективу. Так, например, прогноз Г.А Мирлина (1983) для энергетического сырья на 1995 год оказался весьма точен: производство нефти - 3,1 млрд. т (факт 3181 млн. т), для газа - 1,7 трлн. м</a:t>
            </a:r>
            <a:r>
              <a:rPr lang="ru-RU" baseline="30000" dirty="0">
                <a:solidFill>
                  <a:srgbClr val="000000"/>
                </a:solidFill>
                <a:latin typeface="Times New Roman"/>
                <a:ea typeface="Courier New"/>
              </a:rPr>
              <a:t>3</a:t>
            </a:r>
            <a:r>
              <a:rPr lang="ru-RU" dirty="0">
                <a:solidFill>
                  <a:srgbClr val="000000"/>
                </a:solidFill>
                <a:latin typeface="Times New Roman"/>
                <a:ea typeface="Courier New"/>
              </a:rPr>
              <a:t> (1875 млрд. м</a:t>
            </a:r>
            <a:r>
              <a:rPr lang="ru-RU" baseline="30000" dirty="0">
                <a:solidFill>
                  <a:srgbClr val="000000"/>
                </a:solidFill>
                <a:latin typeface="Times New Roman"/>
                <a:ea typeface="Courier New"/>
              </a:rPr>
              <a:t>3</a:t>
            </a:r>
            <a:r>
              <a:rPr lang="ru-RU" dirty="0">
                <a:solidFill>
                  <a:srgbClr val="000000"/>
                </a:solidFill>
                <a:latin typeface="Times New Roman"/>
                <a:ea typeface="Courier New"/>
              </a:rPr>
              <a:t>) и для угля - 3,8 млрд. т (3750 млн. т).</a:t>
            </a:r>
            <a:endParaRPr lang="ru-RU" dirty="0">
              <a:latin typeface="Times New Roman"/>
              <a:ea typeface="Times New Roman"/>
            </a:endParaRPr>
          </a:p>
          <a:p>
            <a:endParaRPr lang="ru-RU" dirty="0"/>
          </a:p>
        </p:txBody>
      </p:sp>
    </p:spTree>
    <p:extLst>
      <p:ext uri="{BB962C8B-B14F-4D97-AF65-F5344CB8AC3E}">
        <p14:creationId xmlns:p14="http://schemas.microsoft.com/office/powerpoint/2010/main" val="3008417890"/>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1419</TotalTime>
  <Words>1285</Words>
  <Application>Microsoft Office PowerPoint</Application>
  <PresentationFormat>Экран (4:3)</PresentationFormat>
  <Paragraphs>66</Paragraphs>
  <Slides>12</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2</vt:i4>
      </vt:variant>
      <vt:variant>
        <vt:lpstr>Заголовки слайдов</vt:lpstr>
      </vt:variant>
      <vt:variant>
        <vt:i4>12</vt:i4>
      </vt:variant>
    </vt:vector>
  </HeadingPairs>
  <TitlesOfParts>
    <vt:vector size="22" baseType="lpstr">
      <vt:lpstr>Arial</vt:lpstr>
      <vt:lpstr>Calibri</vt:lpstr>
      <vt:lpstr>Century Gothic</vt:lpstr>
      <vt:lpstr>Franklin Gothic Book</vt:lpstr>
      <vt:lpstr>Times New Roman</vt:lpstr>
      <vt:lpstr>Wingdings</vt:lpstr>
      <vt:lpstr>Wingdings 2</vt:lpstr>
      <vt:lpstr>Wingdings 3</vt:lpstr>
      <vt:lpstr>Легкий дым</vt:lpstr>
      <vt:lpstr>1_Легкий дым</vt:lpstr>
      <vt:lpstr>Презентация PowerPoint</vt:lpstr>
      <vt:lpstr>Презентация PowerPoint</vt:lpstr>
      <vt:lpstr>Презентация PowerPoint</vt:lpstr>
      <vt:lpstr>Презентация PowerPoint</vt:lpstr>
      <vt:lpstr>В таблице приведены объемы грузооборота внутренних и международных перевозок, которые составили по миру в 1995 году 17339 млрд. т-км (37,1% от общего мирового грузооборота), в том числе 84,3% энергоносителей, 13,9% строительных материалов и 2,7% металлического сырья. Наибольшие объемы транспортировки осуществлялись морским (40,6%), трубопроводным (34,6%) и железнодорожным (14,4%)  Таблица 1 - Мировой грзуооборот минерального сырья за 2000 год по видам транспорта, млрд.т*км</vt:lpstr>
      <vt:lpstr>Транспортные инфраструктуры </vt:lpstr>
      <vt:lpstr>5 Прогноз потребления минерально-сырьевых ресурсов. </vt:lpstr>
      <vt:lpstr>Презентация PowerPoint</vt:lpstr>
      <vt:lpstr>Прогнозы использования и воспроизводства минерально-сырьевой базы </vt:lpstr>
      <vt:lpstr>Задание СРМ:</vt:lpstr>
      <vt:lpstr>Презентация PowerPoint</vt:lpstr>
      <vt:lpstr>Список используемых источников: </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User</cp:lastModifiedBy>
  <cp:revision>89</cp:revision>
  <cp:lastPrinted>2021-09-07T04:23:46Z</cp:lastPrinted>
  <dcterms:created xsi:type="dcterms:W3CDTF">2016-02-14T11:11:11Z</dcterms:created>
  <dcterms:modified xsi:type="dcterms:W3CDTF">2025-11-06T17:48:03Z</dcterms:modified>
</cp:coreProperties>
</file>