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3" r:id="rId2"/>
    <p:sldId id="266" r:id="rId3"/>
    <p:sldId id="257" r:id="rId4"/>
    <p:sldId id="258"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F1DED18-36D5-43B6-97A3-1BE6C46B78CB}" type="datetimeFigureOut">
              <a:rPr lang="ru-RU" smtClean="0"/>
              <a:t>чт 06.11.25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F695B17F-3C60-4610-B013-FE6C30A65EF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F1DED18-36D5-43B6-97A3-1BE6C46B78CB}" type="datetimeFigureOut">
              <a:rPr lang="ru-RU" smtClean="0"/>
              <a:t>чт 06.11.25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695B17F-3C60-4610-B013-FE6C30A65EF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F1DED18-36D5-43B6-97A3-1BE6C46B78CB}" type="datetimeFigureOut">
              <a:rPr lang="ru-RU" smtClean="0"/>
              <a:t>чт 06.11.25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695B17F-3C60-4610-B013-FE6C30A65EF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F1DED18-36D5-43B6-97A3-1BE6C46B78CB}" type="datetimeFigureOut">
              <a:rPr lang="ru-RU" smtClean="0"/>
              <a:t>чт 06.11.25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695B17F-3C60-4610-B013-FE6C30A65EF2}" type="slidenum">
              <a:rPr lang="ru-RU" smtClean="0"/>
              <a:t>‹#›</a:t>
            </a:fld>
            <a:endParaRPr lang="ru-RU"/>
          </a:p>
        </p:txBody>
      </p:sp>
      <p:sp>
        <p:nvSpPr>
          <p:cNvPr id="7" name="Заголовок 6"/>
          <p:cNvSpPr>
            <a:spLocks noGrp="1"/>
          </p:cNvSpPr>
          <p:nvPr>
            <p:ph type="title"/>
          </p:nvPr>
        </p:nvSpPr>
        <p:spPr/>
        <p:txBody>
          <a:bodyPr rtlCol="0"/>
          <a:lstStyle/>
          <a:p>
            <a:r>
              <a:rPr kumimoji="0" lang="ru-RU"/>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BF1DED18-36D5-43B6-97A3-1BE6C46B78CB}" type="datetimeFigureOut">
              <a:rPr lang="ru-RU" smtClean="0"/>
              <a:t>чт 06.11.25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695B17F-3C60-4610-B013-FE6C30A65EF2}"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BF1DED18-36D5-43B6-97A3-1BE6C46B78CB}" type="datetimeFigureOut">
              <a:rPr lang="ru-RU" smtClean="0"/>
              <a:t>чт 06.11.25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695B17F-3C60-4610-B013-FE6C30A65EF2}" type="slidenum">
              <a:rPr lang="ru-RU" smtClean="0"/>
              <a:t>‹#›</a:t>
            </a:fld>
            <a:endParaRPr lang="ru-RU"/>
          </a:p>
        </p:txBody>
      </p:sp>
      <p:sp>
        <p:nvSpPr>
          <p:cNvPr id="8" name="Заголовок 7"/>
          <p:cNvSpPr>
            <a:spLocks noGrp="1"/>
          </p:cNvSpPr>
          <p:nvPr>
            <p:ph type="title"/>
          </p:nvPr>
        </p:nvSpPr>
        <p:spPr/>
        <p:txBody>
          <a:bodyPr rtlCol="0"/>
          <a:lstStyle/>
          <a:p>
            <a:r>
              <a:rPr kumimoji="0" lang="ru-RU"/>
              <a:t>Образец заголовка</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BF1DED18-36D5-43B6-97A3-1BE6C46B78CB}" type="datetimeFigureOut">
              <a:rPr lang="ru-RU" smtClean="0"/>
              <a:t>чт 06.11.25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695B17F-3C60-4610-B013-FE6C30A65EF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F1DED18-36D5-43B6-97A3-1BE6C46B78CB}" type="datetimeFigureOut">
              <a:rPr lang="ru-RU" smtClean="0"/>
              <a:t>чт 06.11.25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695B17F-3C60-4610-B013-FE6C30A65EF2}" type="slidenum">
              <a:rPr lang="ru-RU" smtClean="0"/>
              <a:t>‹#›</a:t>
            </a:fld>
            <a:endParaRPr lang="ru-RU"/>
          </a:p>
        </p:txBody>
      </p:sp>
      <p:sp>
        <p:nvSpPr>
          <p:cNvPr id="6" name="Заголовок 5"/>
          <p:cNvSpPr>
            <a:spLocks noGrp="1"/>
          </p:cNvSpPr>
          <p:nvPr>
            <p:ph type="title"/>
          </p:nvPr>
        </p:nvSpPr>
        <p:spPr/>
        <p:txBody>
          <a:bodyPr rtlCol="0"/>
          <a:lstStyle/>
          <a:p>
            <a:r>
              <a:rPr kumimoji="0" lang="ru-RU"/>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F1DED18-36D5-43B6-97A3-1BE6C46B78CB}" type="datetimeFigureOut">
              <a:rPr lang="ru-RU" smtClean="0"/>
              <a:t>чт 06.11.25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695B17F-3C60-4610-B013-FE6C30A65EF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BF1DED18-36D5-43B6-97A3-1BE6C46B78CB}" type="datetimeFigureOut">
              <a:rPr lang="ru-RU" smtClean="0"/>
              <a:t>чт 06.11.25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695B17F-3C60-4610-B013-FE6C30A65EF2}"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F1DED18-36D5-43B6-97A3-1BE6C46B78CB}" type="datetimeFigureOut">
              <a:rPr lang="ru-RU" smtClean="0"/>
              <a:t>чт 06.11.25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F695B17F-3C60-4610-B013-FE6C30A65EF2}"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F1DED18-36D5-43B6-97A3-1BE6C46B78CB}" type="datetimeFigureOut">
              <a:rPr lang="ru-RU" smtClean="0"/>
              <a:t>чт 06.11.25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695B17F-3C60-4610-B013-FE6C30A65EF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dgigis.pstu.ru/_res/fs/202fil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6">
            <a:extLst>
              <a:ext uri="{FF2B5EF4-FFF2-40B4-BE49-F238E27FC236}">
                <a16:creationId xmlns:a16="http://schemas.microsoft.com/office/drawing/2014/main" id="{BAB0BFA0-41E8-3579-922B-AD105F5FD091}"/>
              </a:ext>
            </a:extLst>
          </p:cNvPr>
          <p:cNvSpPr txBox="1">
            <a:spLocks noChangeArrowheads="1"/>
          </p:cNvSpPr>
          <p:nvPr/>
        </p:nvSpPr>
        <p:spPr bwMode="auto">
          <a:xfrm>
            <a:off x="900113" y="1773238"/>
            <a:ext cx="7566025"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lnSpc>
                <a:spcPct val="90000"/>
              </a:lnSpc>
              <a:buClr>
                <a:schemeClr val="accent1"/>
              </a:buClr>
              <a:buSzPct val="70000"/>
              <a:buFontTx/>
              <a:buNone/>
            </a:pPr>
            <a:r>
              <a:rPr lang="ru-RU" altLang="ru-RU" sz="3600" b="1" i="1" dirty="0">
                <a:solidFill>
                  <a:schemeClr val="tx2"/>
                </a:solidFill>
                <a:latin typeface="Times New Roman" panose="02020603050405020304" pitchFamily="18" charset="0"/>
                <a:cs typeface="Times New Roman" panose="02020603050405020304" pitchFamily="18" charset="0"/>
              </a:rPr>
              <a:t>Слайд-лекция</a:t>
            </a:r>
          </a:p>
          <a:p>
            <a:pPr algn="ctr">
              <a:lnSpc>
                <a:spcPct val="90000"/>
              </a:lnSpc>
              <a:buClr>
                <a:schemeClr val="accent1"/>
              </a:buClr>
              <a:buSzPct val="70000"/>
              <a:buNone/>
            </a:pPr>
            <a:r>
              <a:rPr lang="ru-RU" altLang="ru-RU" sz="2000" b="1" i="1" dirty="0">
                <a:solidFill>
                  <a:schemeClr val="tx2"/>
                </a:solidFill>
                <a:latin typeface="Times New Roman" panose="02020603050405020304" pitchFamily="18" charset="0"/>
                <a:cs typeface="Times New Roman" panose="02020603050405020304" pitchFamily="18" charset="0"/>
              </a:rPr>
              <a:t>Тема: </a:t>
            </a:r>
            <a:r>
              <a:rPr lang="ru-RU" sz="2000" i="1" dirty="0">
                <a:solidFill>
                  <a:schemeClr val="tx2"/>
                </a:solidFill>
                <a:latin typeface="Times New Roman" panose="02020603050405020304" pitchFamily="18" charset="0"/>
                <a:cs typeface="Times New Roman" panose="02020603050405020304" pitchFamily="18" charset="0"/>
              </a:rPr>
              <a:t>Методы подсчет запасов твердых полезных ископаемых</a:t>
            </a:r>
          </a:p>
          <a:p>
            <a:pPr algn="ctr">
              <a:lnSpc>
                <a:spcPct val="90000"/>
              </a:lnSpc>
              <a:buNone/>
            </a:pPr>
            <a:endParaRPr lang="ru-RU" altLang="ru-RU" sz="1800" b="1" i="1" dirty="0">
              <a:solidFill>
                <a:schemeClr val="tx2"/>
              </a:solidFill>
              <a:latin typeface="Times New Roman" pitchFamily="18" charset="0"/>
              <a:cs typeface="Times New Roman" pitchFamily="18" charset="0"/>
            </a:endParaRPr>
          </a:p>
          <a:p>
            <a:pPr algn="ctr">
              <a:lnSpc>
                <a:spcPct val="90000"/>
              </a:lnSpc>
              <a:buNone/>
            </a:pPr>
            <a:r>
              <a:rPr lang="ru-RU" altLang="ru-RU" sz="1800" b="1" i="1" dirty="0">
                <a:solidFill>
                  <a:schemeClr val="tx2"/>
                </a:solidFill>
                <a:latin typeface="Times New Roman" pitchFamily="18" charset="0"/>
                <a:cs typeface="Times New Roman" pitchFamily="18" charset="0"/>
              </a:rPr>
              <a:t>Дисциплина: </a:t>
            </a:r>
            <a:r>
              <a:rPr lang="kk-KZ" altLang="en-US" sz="1800" b="1" dirty="0">
                <a:solidFill>
                  <a:schemeClr val="tx2"/>
                </a:solidFill>
                <a:latin typeface="Times New Roman" pitchFamily="18" charset="0"/>
                <a:cs typeface="Times New Roman" pitchFamily="18" charset="0"/>
              </a:rPr>
              <a:t> </a:t>
            </a:r>
            <a:r>
              <a:rPr lang="ru-RU" altLang="en-US" sz="1800" b="1" i="1" dirty="0">
                <a:solidFill>
                  <a:schemeClr val="tx2"/>
                </a:solidFill>
                <a:latin typeface="Times New Roman" pitchFamily="18" charset="0"/>
                <a:cs typeface="Times New Roman" pitchFamily="18" charset="0"/>
              </a:rPr>
              <a:t>«</a:t>
            </a:r>
            <a:r>
              <a:rPr lang="ru-RU" sz="1800" b="1" i="1" dirty="0">
                <a:solidFill>
                  <a:schemeClr val="tx2"/>
                </a:solidFill>
                <a:latin typeface="Times New Roman" pitchFamily="18" charset="0"/>
                <a:cs typeface="Times New Roman" pitchFamily="18" charset="0"/>
              </a:rPr>
              <a:t>Экономика нефтегазовой отрасли</a:t>
            </a:r>
            <a:r>
              <a:rPr lang="ru-RU" altLang="en-US" sz="1800" b="1" i="1" dirty="0">
                <a:solidFill>
                  <a:schemeClr val="tx2"/>
                </a:solidFill>
                <a:latin typeface="Times New Roman" pitchFamily="18" charset="0"/>
                <a:cs typeface="Times New Roman" pitchFamily="18" charset="0"/>
              </a:rPr>
              <a:t>»</a:t>
            </a:r>
            <a:endParaRPr lang="ru-RU" altLang="ru-RU" sz="1800" i="1" dirty="0">
              <a:solidFill>
                <a:schemeClr val="tx2"/>
              </a:solidFill>
              <a:latin typeface="Times New Roman" pitchFamily="18" charset="0"/>
              <a:cs typeface="Times New Roman" pitchFamily="18" charset="0"/>
            </a:endParaRPr>
          </a:p>
          <a:p>
            <a:pPr algn="ctr">
              <a:lnSpc>
                <a:spcPct val="90000"/>
              </a:lnSpc>
              <a:buNone/>
            </a:pPr>
            <a:endParaRPr lang="ru-RU" altLang="ru-RU" sz="2400" b="1" i="1" dirty="0">
              <a:solidFill>
                <a:schemeClr val="tx2"/>
              </a:solidFill>
              <a:latin typeface="Times New Roman" pitchFamily="18" charset="0"/>
              <a:cs typeface="Times New Roman" pitchFamily="18" charset="0"/>
            </a:endParaRPr>
          </a:p>
          <a:p>
            <a:pPr algn="ctr">
              <a:lnSpc>
                <a:spcPct val="90000"/>
              </a:lnSpc>
              <a:buNone/>
            </a:pPr>
            <a:r>
              <a:rPr lang="ru-RU" altLang="ru-RU" sz="1800" b="1" i="1" dirty="0">
                <a:solidFill>
                  <a:schemeClr val="tx2"/>
                </a:solidFill>
                <a:latin typeface="Times New Roman" pitchFamily="18" charset="0"/>
                <a:cs typeface="Times New Roman" pitchFamily="18" charset="0"/>
              </a:rPr>
              <a:t>7М07202 «Геология  и разведка месторождений</a:t>
            </a:r>
          </a:p>
          <a:p>
            <a:pPr algn="ctr">
              <a:lnSpc>
                <a:spcPct val="90000"/>
              </a:lnSpc>
              <a:buNone/>
            </a:pPr>
            <a:r>
              <a:rPr lang="ru-RU" altLang="ru-RU" sz="1800" b="1" i="1" dirty="0">
                <a:solidFill>
                  <a:schemeClr val="tx2"/>
                </a:solidFill>
                <a:latin typeface="Times New Roman" pitchFamily="18" charset="0"/>
                <a:cs typeface="Times New Roman" pitchFamily="18" charset="0"/>
              </a:rPr>
              <a:t>полезных ископаемых»</a:t>
            </a:r>
          </a:p>
          <a:p>
            <a:pPr algn="ctr">
              <a:lnSpc>
                <a:spcPct val="90000"/>
              </a:lnSpc>
              <a:buNone/>
            </a:pPr>
            <a:endParaRPr lang="ru-RU" altLang="ru-RU" sz="1800" i="1">
              <a:solidFill>
                <a:schemeClr val="tx2"/>
              </a:solidFill>
              <a:latin typeface="Times New Roman" panose="02020603050405020304" pitchFamily="18" charset="0"/>
              <a:ea typeface="MS PGothic" panose="020B0600070205080204" pitchFamily="34" charset="-128"/>
              <a:cs typeface="Times New Roman" panose="02020603050405020304" pitchFamily="18" charset="0"/>
            </a:endParaRPr>
          </a:p>
          <a:p>
            <a:pPr algn="ctr">
              <a:lnSpc>
                <a:spcPct val="90000"/>
              </a:lnSpc>
              <a:buNone/>
            </a:pPr>
            <a:r>
              <a:rPr lang="ru-RU" altLang="ru-RU" sz="1800" i="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доктор </a:t>
            </a:r>
            <a:r>
              <a:rPr lang="ru-RU" altLang="ru-RU" sz="1800" i="1" dirty="0" err="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PhD</a:t>
            </a:r>
            <a:r>
              <a:rPr lang="ru-RU" altLang="ru-RU" sz="18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 </a:t>
            </a:r>
            <a:r>
              <a:rPr lang="ru-RU" altLang="ru-RU" sz="1800" i="1" dirty="0" err="1">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Мадишева</a:t>
            </a:r>
            <a:r>
              <a:rPr lang="ru-RU" altLang="ru-RU" sz="18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 Р.К.,</a:t>
            </a:r>
          </a:p>
          <a:p>
            <a:pPr algn="ctr">
              <a:lnSpc>
                <a:spcPct val="90000"/>
              </a:lnSpc>
              <a:buNone/>
            </a:pPr>
            <a:r>
              <a:rPr lang="ru-RU" altLang="ru-RU" sz="1800" i="1" dirty="0">
                <a:solidFill>
                  <a:schemeClr val="tx2"/>
                </a:solidFill>
                <a:latin typeface="Times New Roman" panose="02020603050405020304" pitchFamily="18" charset="0"/>
                <a:ea typeface="MS PGothic" panose="020B0600070205080204" pitchFamily="34" charset="-128"/>
                <a:cs typeface="Times New Roman" panose="02020603050405020304" pitchFamily="18" charset="0"/>
              </a:rPr>
              <a:t>кафедра ГРМПИ</a:t>
            </a:r>
          </a:p>
          <a:p>
            <a:pPr algn="r" eaLnBrk="1" hangingPunct="1">
              <a:lnSpc>
                <a:spcPct val="90000"/>
              </a:lnSpc>
              <a:buClr>
                <a:schemeClr val="accent1"/>
              </a:buClr>
              <a:buSzPct val="70000"/>
              <a:buFontTx/>
              <a:buNone/>
            </a:pPr>
            <a:endParaRPr lang="ru-RU" altLang="ru-RU" sz="2000" b="1" i="1" dirty="0">
              <a:solidFill>
                <a:schemeClr val="tx2"/>
              </a:solidFill>
              <a:latin typeface="Franklin Gothic Book" panose="020B0503020102020204" pitchFamily="34" charset="0"/>
            </a:endParaRPr>
          </a:p>
          <a:p>
            <a:pPr algn="r" eaLnBrk="1" hangingPunct="1">
              <a:lnSpc>
                <a:spcPct val="90000"/>
              </a:lnSpc>
              <a:buClr>
                <a:schemeClr val="accent1"/>
              </a:buClr>
              <a:buSzPct val="70000"/>
              <a:buFontTx/>
              <a:buNone/>
            </a:pPr>
            <a:endParaRPr lang="ru-RU" altLang="ru-RU" b="1" i="1" dirty="0">
              <a:solidFill>
                <a:schemeClr val="tx2"/>
              </a:solidFill>
              <a:latin typeface="Franklin Gothic Book" panose="020B0503020102020204" pitchFamily="34" charset="0"/>
            </a:endParaRPr>
          </a:p>
        </p:txBody>
      </p:sp>
      <p:sp>
        <p:nvSpPr>
          <p:cNvPr id="5123" name="Rectangle 46">
            <a:extLst>
              <a:ext uri="{FF2B5EF4-FFF2-40B4-BE49-F238E27FC236}">
                <a16:creationId xmlns:a16="http://schemas.microsoft.com/office/drawing/2014/main" id="{1F348289-FE02-5E4B-E0A6-E9A84759A1D5}"/>
              </a:ext>
            </a:extLst>
          </p:cNvPr>
          <p:cNvSpPr txBox="1">
            <a:spLocks noChangeArrowheads="1"/>
          </p:cNvSpPr>
          <p:nvPr/>
        </p:nvSpPr>
        <p:spPr bwMode="auto">
          <a:xfrm>
            <a:off x="788988" y="1"/>
            <a:ext cx="7566025" cy="1378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lnSpc>
                <a:spcPct val="90000"/>
              </a:lnSpc>
              <a:buClr>
                <a:schemeClr val="accent1"/>
              </a:buClr>
              <a:buSzPct val="70000"/>
              <a:buFontTx/>
              <a:buNone/>
            </a:pPr>
            <a:endParaRPr lang="ru-RU" altLang="ru-RU" sz="2400">
              <a:solidFill>
                <a:schemeClr val="tx2"/>
              </a:solidFill>
              <a:latin typeface="Times New Roman" panose="02020603050405020304" pitchFamily="18" charset="0"/>
              <a:cs typeface="Times New Roman" panose="02020603050405020304" pitchFamily="18" charset="0"/>
            </a:endParaRPr>
          </a:p>
          <a:p>
            <a:pPr algn="ctr" eaLnBrk="1" hangingPunct="1">
              <a:lnSpc>
                <a:spcPct val="90000"/>
              </a:lnSpc>
              <a:buClr>
                <a:schemeClr val="accent1"/>
              </a:buClr>
              <a:buSzPct val="70000"/>
              <a:buFontTx/>
              <a:buNone/>
            </a:pPr>
            <a:r>
              <a:rPr lang="ru-RU" altLang="ru-RU" sz="2400">
                <a:solidFill>
                  <a:schemeClr val="tx2"/>
                </a:solidFill>
                <a:latin typeface="Times New Roman" panose="02020603050405020304" pitchFamily="18" charset="0"/>
                <a:cs typeface="Times New Roman" panose="02020603050405020304" pitchFamily="18" charset="0"/>
              </a:rPr>
              <a:t>НАО «Карагандинский технический университет</a:t>
            </a:r>
          </a:p>
          <a:p>
            <a:pPr algn="ctr" eaLnBrk="1" hangingPunct="1">
              <a:lnSpc>
                <a:spcPct val="90000"/>
              </a:lnSpc>
              <a:buClr>
                <a:schemeClr val="accent1"/>
              </a:buClr>
              <a:buSzPct val="70000"/>
              <a:buFont typeface="Wingdings 2" panose="05020102010507070707" pitchFamily="18" charset="2"/>
              <a:buNone/>
            </a:pPr>
            <a:r>
              <a:rPr lang="ru-RU" altLang="ru-RU" sz="2400">
                <a:solidFill>
                  <a:schemeClr val="tx2"/>
                </a:solidFill>
                <a:latin typeface="Times New Roman" panose="02020603050405020304" pitchFamily="18" charset="0"/>
                <a:cs typeface="Times New Roman" panose="02020603050405020304" pitchFamily="18" charset="0"/>
              </a:rPr>
              <a:t>имени Абылкаса Сагинова»</a:t>
            </a:r>
          </a:p>
          <a:p>
            <a:pPr algn="r" eaLnBrk="1" hangingPunct="1">
              <a:lnSpc>
                <a:spcPct val="90000"/>
              </a:lnSpc>
              <a:buClr>
                <a:schemeClr val="accent1"/>
              </a:buClr>
              <a:buSzPct val="70000"/>
              <a:buFontTx/>
              <a:buNone/>
            </a:pPr>
            <a:endParaRPr lang="ru-RU" altLang="ru-RU" b="1" i="1">
              <a:solidFill>
                <a:schemeClr val="tx2"/>
              </a:solidFill>
              <a:latin typeface="Franklin Gothic Book" panose="020B0503020102020204" pitchFamily="34" charset="0"/>
            </a:endParaRPr>
          </a:p>
        </p:txBody>
      </p:sp>
      <p:pic>
        <p:nvPicPr>
          <p:cNvPr id="5" name="Picture 5" descr="image-1">
            <a:extLst>
              <a:ext uri="{FF2B5EF4-FFF2-40B4-BE49-F238E27FC236}">
                <a16:creationId xmlns:a16="http://schemas.microsoft.com/office/drawing/2014/main" id="{9D8CB0B6-7389-4421-99E5-D875F585C9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0895" y="4262336"/>
            <a:ext cx="2051720" cy="25956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8995" y="908720"/>
            <a:ext cx="8118648" cy="5355312"/>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1. Все представленные на государственную экспертизу экземпляры материалов подсчета запасов оформляются одинаково. На титульных листах каждого тома должны быть указаны: организации, проводившие разведочные работы, выполнившие подсчет запасов и разрабатывающие месторождение; фамилии и инициалы авторов, полное название материалов (с указанием наименования месторождения или его участка, вида полезного ископаемого; для строительных материалов и нерудного металлургического сырья - также направление его использования, район расположения месторождения), дата, на которую проводится подсчет запасов, место и год составления. Титульные листы должны быть подписаны ответственными должностными лицами организации, представившей подсчет запасов; подписи их скрепляются печатью.</a:t>
            </a:r>
          </a:p>
          <a:p>
            <a:pPr algn="just"/>
            <a:r>
              <a:rPr lang="ru-RU" dirty="0">
                <a:latin typeface="Times New Roman" panose="02020603050405020304" pitchFamily="18" charset="0"/>
                <a:cs typeface="Times New Roman" panose="02020603050405020304" pitchFamily="18" charset="0"/>
              </a:rPr>
              <a:t>	После титульного листа первого тома материалов помещаются автореферат, оглавление всех томов и перечень всех приложений. После титульного листа каждого последующего тома дается только его оглавление.</a:t>
            </a:r>
          </a:p>
          <a:p>
            <a:pPr algn="just"/>
            <a:r>
              <a:rPr lang="ru-RU" dirty="0">
                <a:latin typeface="Times New Roman" panose="02020603050405020304" pitchFamily="18" charset="0"/>
                <a:cs typeface="Times New Roman" panose="02020603050405020304" pitchFamily="18" charset="0"/>
              </a:rPr>
              <a:t>	Текстовая часть материалов и таблицы к подсчету запасов подписываются авторами подсчета, остальные текстовые и табличные приложения - только исполнителями; подписи печатями не скрепляются.</a:t>
            </a:r>
          </a:p>
          <a:p>
            <a:pPr algn="just"/>
            <a:br>
              <a:rPr lang="ru-RU" dirty="0">
                <a:effectLst/>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475656" y="340024"/>
            <a:ext cx="6105326" cy="461665"/>
          </a:xfrm>
          <a:prstGeom prst="rect">
            <a:avLst/>
          </a:prstGeom>
        </p:spPr>
        <p:txBody>
          <a:bodyPr wrap="none">
            <a:spAutoFit/>
          </a:bodyPr>
          <a:lstStyle/>
          <a:p>
            <a:r>
              <a:rPr lang="ru-RU" sz="2400" b="1" dirty="0">
                <a:latin typeface="Times New Roman" panose="02020603050405020304" pitchFamily="18" charset="0"/>
                <a:cs typeface="Times New Roman" panose="02020603050405020304" pitchFamily="18" charset="0"/>
              </a:rPr>
              <a:t>Оформление материалов подсчета запасов</a:t>
            </a:r>
          </a:p>
        </p:txBody>
      </p:sp>
    </p:spTree>
    <p:extLst>
      <p:ext uri="{BB962C8B-B14F-4D97-AF65-F5344CB8AC3E}">
        <p14:creationId xmlns:p14="http://schemas.microsoft.com/office/powerpoint/2010/main" val="2632305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208912" cy="5078313"/>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2. В отдельные тома брошюруются материалы по исследованиям и подсчету запасов попутных полезных ископаемых и (в случае надобности) попутных компонентов, имеющих промышленное значение. При больших объемах текстового материала по выполненным геофизическим, гидрогеологическим, инженерно-геологическим, технологическим и другим специальным исследованиям соответствующие разделы также целесообразно оформить в виде отдельных томов.</a:t>
            </a:r>
          </a:p>
          <a:p>
            <a:pPr algn="just"/>
            <a:r>
              <a:rPr lang="ru-RU" dirty="0">
                <a:latin typeface="Times New Roman" panose="02020603050405020304" pitchFamily="18" charset="0"/>
                <a:cs typeface="Times New Roman" panose="02020603050405020304" pitchFamily="18" charset="0"/>
              </a:rPr>
              <a:t>	3. Графические материалы должны быть наглядными, удобочитаемыми и составленными в единых условных обозначениях. На каждом чертеже следует указать его название и номер, числовой и линейный масштабы, наименование организации, проводившей разведку месторождения (участка);</a:t>
            </a:r>
          </a:p>
          <a:p>
            <a:pPr algn="just"/>
            <a:r>
              <a:rPr lang="ru-RU" dirty="0">
                <a:latin typeface="Times New Roman" panose="02020603050405020304" pitchFamily="18" charset="0"/>
                <a:cs typeface="Times New Roman" panose="02020603050405020304" pitchFamily="18" charset="0"/>
              </a:rPr>
              <a:t>должности и фамилии авторов, составивших чертеж, и лиц, утвердивших его (с подписями указанных лиц).</a:t>
            </a:r>
          </a:p>
          <a:p>
            <a:pPr algn="just"/>
            <a:r>
              <a:rPr lang="ru-RU" dirty="0">
                <a:latin typeface="Times New Roman" panose="02020603050405020304" pitchFamily="18" charset="0"/>
                <a:cs typeface="Times New Roman" panose="02020603050405020304" pitchFamily="18" charset="0"/>
              </a:rPr>
              <a:t>	Графические приложения помещаются в папки, но не сшиваются. Если чертеж выполнен на нескольких листах, они должны быть пронумерованы, а схема их расположения показана на первом листе. К каждой папке прилагается внутренняя опись с наименованием чертежей и их порядковыми номерами; в конце описи указывается общее количество листов.</a:t>
            </a:r>
          </a:p>
        </p:txBody>
      </p:sp>
    </p:spTree>
    <p:extLst>
      <p:ext uri="{BB962C8B-B14F-4D97-AF65-F5344CB8AC3E}">
        <p14:creationId xmlns:p14="http://schemas.microsoft.com/office/powerpoint/2010/main" val="2632305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332656"/>
            <a:ext cx="6318448" cy="369332"/>
          </a:xfrm>
          <a:prstGeom prst="rect">
            <a:avLst/>
          </a:prstGeom>
        </p:spPr>
        <p:txBody>
          <a:bodyPr wrap="square">
            <a:spAutoFit/>
          </a:bodyPr>
          <a:lstStyle/>
          <a:p>
            <a:r>
              <a:rPr lang="kk-KZ" b="1" dirty="0">
                <a:latin typeface="Times New Roman" panose="02020603050405020304" pitchFamily="18" charset="0"/>
                <a:cs typeface="Times New Roman" panose="02020603050405020304" pitchFamily="18" charset="0"/>
              </a:rPr>
              <a:t>Список использованных литератур и сайтов</a:t>
            </a:r>
            <a:endParaRPr lang="ru-RU"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09352" y="1412776"/>
            <a:ext cx="7830616" cy="1200329"/>
          </a:xfrm>
          <a:prstGeom prst="rect">
            <a:avLst/>
          </a:prstGeom>
        </p:spPr>
        <p:txBody>
          <a:bodyPr wrap="square">
            <a:spAutoFit/>
          </a:bodyPr>
          <a:lstStyle/>
          <a:p>
            <a:pPr marL="342900" indent="-342900" algn="just">
              <a:buAutoNum type="arabicPeriod"/>
            </a:pPr>
            <a:r>
              <a:rPr lang="en-US" dirty="0">
                <a:latin typeface="Times New Roman" panose="02020603050405020304" pitchFamily="18" charset="0"/>
                <a:cs typeface="Times New Roman" panose="02020603050405020304" pitchFamily="18" charset="0"/>
                <a:hlinkClick r:id="rId2"/>
              </a:rPr>
              <a:t>http://mdgigis.pstu.ru/_res/fs/202file.pdf</a:t>
            </a:r>
            <a:endParaRPr lang="kk-KZ" dirty="0">
              <a:latin typeface="Times New Roman" panose="02020603050405020304" pitchFamily="18" charset="0"/>
              <a:cs typeface="Times New Roman" panose="02020603050405020304" pitchFamily="18" charset="0"/>
            </a:endParaRPr>
          </a:p>
          <a:p>
            <a:pPr marL="342900" indent="-342900" algn="just">
              <a:buAutoNum type="arabicPeriod"/>
            </a:pPr>
            <a:r>
              <a:rPr lang="en-US" dirty="0">
                <a:latin typeface="Times New Roman" panose="02020603050405020304" pitchFamily="18" charset="0"/>
                <a:cs typeface="Times New Roman" panose="02020603050405020304" pitchFamily="18" charset="0"/>
              </a:rPr>
              <a:t>http://fccland.ru/razvedka-mestorozhdeniy-poleznyh-iskopaemyh/3553-sposoby-podscheta-zapasov-poleznyh-iskopaemyh.html</a:t>
            </a:r>
            <a:endParaRPr lang="kk-KZ" dirty="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3. </a:t>
            </a:r>
            <a:r>
              <a:rPr lang="en-US" dirty="0">
                <a:latin typeface="Times New Roman" panose="02020603050405020304" pitchFamily="18" charset="0"/>
                <a:cs typeface="Times New Roman" panose="02020603050405020304" pitchFamily="18" charset="0"/>
              </a:rPr>
              <a:t>https://zakonbase.ru/content/part/283077</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107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43708" y="476672"/>
            <a:ext cx="5526360" cy="400110"/>
          </a:xfrm>
          <a:prstGeom prst="rect">
            <a:avLst/>
          </a:prstGeom>
        </p:spPr>
        <p:txBody>
          <a:bodyPr wrap="square">
            <a:spAutoFit/>
          </a:bodyPr>
          <a:lstStyle/>
          <a:p>
            <a:pPr algn="ctr"/>
            <a:r>
              <a:rPr lang="ru-RU" sz="2000" b="1" dirty="0">
                <a:latin typeface="Times New Roman" panose="02020603050405020304" pitchFamily="18" charset="0"/>
                <a:cs typeface="Times New Roman" panose="02020603050405020304" pitchFamily="18" charset="0"/>
              </a:rPr>
              <a:t>План:</a:t>
            </a:r>
          </a:p>
        </p:txBody>
      </p:sp>
      <p:sp>
        <p:nvSpPr>
          <p:cNvPr id="5" name="Прямоугольник 4"/>
          <p:cNvSpPr/>
          <p:nvPr/>
        </p:nvSpPr>
        <p:spPr>
          <a:xfrm>
            <a:off x="539552" y="1340768"/>
            <a:ext cx="7704856" cy="1631216"/>
          </a:xfrm>
          <a:prstGeom prst="rect">
            <a:avLst/>
          </a:prstGeom>
        </p:spPr>
        <p:txBody>
          <a:bodyPr wrap="square">
            <a:spAutoFit/>
          </a:bodyPr>
          <a:lstStyle/>
          <a:p>
            <a:pPr marL="457200" indent="-457200">
              <a:buAutoNum type="arabicPeriod"/>
            </a:pPr>
            <a:r>
              <a:rPr lang="ru-RU" sz="2000" b="1" dirty="0">
                <a:latin typeface="Times New Roman" panose="02020603050405020304" pitchFamily="18" charset="0"/>
                <a:cs typeface="Times New Roman" panose="02020603050405020304" pitchFamily="18" charset="0"/>
              </a:rPr>
              <a:t>Общие сведения</a:t>
            </a:r>
          </a:p>
          <a:p>
            <a:pPr marL="457200" indent="-457200">
              <a:buFontTx/>
              <a:buAutoNum type="arabicPeriod"/>
            </a:pPr>
            <a:r>
              <a:rPr lang="ru-RU" sz="2000" b="1" dirty="0">
                <a:latin typeface="Times New Roman" panose="02020603050405020304" pitchFamily="18" charset="0"/>
                <a:cs typeface="Times New Roman" panose="02020603050405020304" pitchFamily="18" charset="0"/>
              </a:rPr>
              <a:t>Методы подсчета запасов</a:t>
            </a:r>
          </a:p>
          <a:p>
            <a:pPr marL="457200" indent="-457200">
              <a:buFontTx/>
              <a:buAutoNum type="arabicPeriod"/>
            </a:pPr>
            <a:r>
              <a:rPr lang="ru-RU" sz="2000" b="1" dirty="0">
                <a:latin typeface="Times New Roman" panose="02020603050405020304" pitchFamily="18" charset="0"/>
                <a:cs typeface="Times New Roman" panose="02020603050405020304" pitchFamily="18" charset="0"/>
              </a:rPr>
              <a:t>Оформление материалов подсчета запасов</a:t>
            </a:r>
          </a:p>
          <a:p>
            <a:endParaRPr lang="ru-RU" sz="2000" b="1" dirty="0">
              <a:latin typeface="Times New Roman" panose="02020603050405020304" pitchFamily="18" charset="0"/>
              <a:cs typeface="Times New Roman" panose="02020603050405020304" pitchFamily="18" charset="0"/>
            </a:endParaRPr>
          </a:p>
          <a:p>
            <a:pPr marL="457200" indent="-457200">
              <a:buAutoNum type="arabicPeriod"/>
            </a:pP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4859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03848" y="197169"/>
            <a:ext cx="2477730" cy="461665"/>
          </a:xfrm>
          <a:prstGeom prst="rect">
            <a:avLst/>
          </a:prstGeom>
        </p:spPr>
        <p:txBody>
          <a:bodyPr wrap="none">
            <a:spAutoFit/>
          </a:bodyPr>
          <a:lstStyle/>
          <a:p>
            <a:r>
              <a:rPr lang="ru-RU" sz="2400" b="1" dirty="0">
                <a:latin typeface="Times New Roman" panose="02020603050405020304" pitchFamily="18" charset="0"/>
                <a:cs typeface="Times New Roman" panose="02020603050405020304" pitchFamily="18" charset="0"/>
              </a:rPr>
              <a:t>Общие сведения</a:t>
            </a:r>
          </a:p>
        </p:txBody>
      </p:sp>
      <p:sp>
        <p:nvSpPr>
          <p:cNvPr id="5" name="Прямоугольник 4"/>
          <p:cNvSpPr/>
          <p:nvPr/>
        </p:nvSpPr>
        <p:spPr>
          <a:xfrm>
            <a:off x="338257" y="836712"/>
            <a:ext cx="8208912" cy="1754326"/>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Под подсчетом запасов понимают определение количества минерального сырья в недрах. Подсчет запасов подчинен основному требованию – строгому учету богатств недр, рациональному и комплексному использованию их в народном хозяйстве. </a:t>
            </a:r>
          </a:p>
          <a:p>
            <a:pPr algn="just"/>
            <a:r>
              <a:rPr lang="ru-RU" dirty="0">
                <a:latin typeface="Times New Roman" panose="02020603050405020304" pitchFamily="18" charset="0"/>
                <a:cs typeface="Times New Roman" panose="02020603050405020304" pitchFamily="18" charset="0"/>
              </a:rPr>
              <a:t>	Запасы подсчитывают и учитывают по каждому виду твердых полезных ископаемых. </a:t>
            </a:r>
          </a:p>
        </p:txBody>
      </p:sp>
      <p:sp>
        <p:nvSpPr>
          <p:cNvPr id="6" name="Прямоугольник 5"/>
          <p:cNvSpPr/>
          <p:nvPr/>
        </p:nvSpPr>
        <p:spPr>
          <a:xfrm>
            <a:off x="320001" y="2591038"/>
            <a:ext cx="8352928" cy="3416320"/>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Подсчет запасов осуществляется на каждой стадии разведки и разработки месторождения и является заключительным этапом проведения геологоразведочных работ. В результате подсчета запасов и изучения месторождения в пределах изучаемого участка или всего месторождения устанавливают: форму залежей, геологические и горнотехнические условия залегания для правильного выбора вскрытия и системы разработки месторождения, весовое или объемное количество полезного ископаемого в недрах, основные промышленные типы и сорта, а также качество полезного ископаемого, его технологические свойства, дают рекомендации по промышленному его использованию, оценивают степень изученности месторождения, надежности результатов подсчета запасов для решения вопроса о промышленном назначении запасов. </a:t>
            </a:r>
          </a:p>
        </p:txBody>
      </p:sp>
    </p:spTree>
    <p:extLst>
      <p:ext uri="{BB962C8B-B14F-4D97-AF65-F5344CB8AC3E}">
        <p14:creationId xmlns:p14="http://schemas.microsoft.com/office/powerpoint/2010/main" val="2892738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5054" y="1628800"/>
            <a:ext cx="8424936" cy="3970318"/>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Запасы полезных ископаемых подсчитывают по наличию их в недрах без учета потерь при добыче, обогащении, переработке. Состав и свойства полезных ископаемых определяют в их природном состоянии. </a:t>
            </a:r>
          </a:p>
          <a:p>
            <a:pPr algn="just"/>
            <a:r>
              <a:rPr lang="ru-RU" dirty="0">
                <a:latin typeface="Times New Roman" panose="02020603050405020304" pitchFamily="18" charset="0"/>
                <a:cs typeface="Times New Roman" panose="02020603050405020304" pitchFamily="18" charset="0"/>
              </a:rPr>
              <a:t>	Запасы полезных ископаемых (руда, уголь) выражают в тысячах тонн, запасы естественных строительных материалов (пески, глины, камень и т.п.) – в тысячах кубических метров. Для руд черных металлов (железо, марганец, титан, ванадий, хром), кроме их весового количества, указывают также и среднее содержание в них металла. Для руд цветных металлов (медь, цинк, свинец и т.д.), кроме запасов руд, подсчитывают и запасы металла в тоннах. Запасы благородных металлов (золота, серебра, платины) выражают в килограммах. </a:t>
            </a:r>
          </a:p>
          <a:p>
            <a:pPr algn="just"/>
            <a:r>
              <a:rPr lang="ru-RU" dirty="0">
                <a:latin typeface="Times New Roman" panose="02020603050405020304" pitchFamily="18" charset="0"/>
                <a:cs typeface="Times New Roman" panose="02020603050405020304" pitchFamily="18" charset="0"/>
              </a:rPr>
              <a:t>	Единые принципы подсчета и государственного учета запасов полезных ископаемых в недрах по степени их изученности и подготовленности для промышленного освоения устанавливаются классификацией запасов, приведенной в соответствующих инструкциях. </a:t>
            </a:r>
          </a:p>
        </p:txBody>
      </p:sp>
      <p:sp>
        <p:nvSpPr>
          <p:cNvPr id="5" name="Прямоугольник 4"/>
          <p:cNvSpPr/>
          <p:nvPr/>
        </p:nvSpPr>
        <p:spPr>
          <a:xfrm>
            <a:off x="3203848" y="197169"/>
            <a:ext cx="2477730" cy="461665"/>
          </a:xfrm>
          <a:prstGeom prst="rect">
            <a:avLst/>
          </a:prstGeom>
        </p:spPr>
        <p:txBody>
          <a:bodyPr wrap="none">
            <a:spAutoFit/>
          </a:bodyPr>
          <a:lstStyle/>
          <a:p>
            <a:r>
              <a:rPr lang="ru-RU" sz="2400" b="1" dirty="0">
                <a:latin typeface="Times New Roman" panose="02020603050405020304" pitchFamily="18" charset="0"/>
                <a:cs typeface="Times New Roman" panose="02020603050405020304" pitchFamily="18" charset="0"/>
              </a:rPr>
              <a:t>Общие сведения</a:t>
            </a:r>
          </a:p>
        </p:txBody>
      </p:sp>
    </p:spTree>
    <p:extLst>
      <p:ext uri="{BB962C8B-B14F-4D97-AF65-F5344CB8AC3E}">
        <p14:creationId xmlns:p14="http://schemas.microsoft.com/office/powerpoint/2010/main" val="1673079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8458" y="588750"/>
            <a:ext cx="7254552" cy="400110"/>
          </a:xfrm>
          <a:prstGeom prst="rect">
            <a:avLst/>
          </a:prstGeom>
        </p:spPr>
        <p:txBody>
          <a:bodyPr wrap="square">
            <a:spAutoFit/>
          </a:bodyPr>
          <a:lstStyle/>
          <a:p>
            <a:pPr algn="ctr"/>
            <a:r>
              <a:rPr lang="ru-RU" sz="2000" b="1" dirty="0">
                <a:latin typeface="Times New Roman" panose="02020603050405020304" pitchFamily="18" charset="0"/>
                <a:cs typeface="Times New Roman" panose="02020603050405020304" pitchFamily="18" charset="0"/>
              </a:rPr>
              <a:t>Разведанные запасы классифицируют по трем признакам: </a:t>
            </a:r>
          </a:p>
        </p:txBody>
      </p:sp>
      <p:sp>
        <p:nvSpPr>
          <p:cNvPr id="4" name="Скругленный прямоугольник 3"/>
          <p:cNvSpPr/>
          <p:nvPr/>
        </p:nvSpPr>
        <p:spPr>
          <a:xfrm>
            <a:off x="136219" y="2850168"/>
            <a:ext cx="1728192" cy="15193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1. По народнохозяйственному значению</a:t>
            </a:r>
          </a:p>
        </p:txBody>
      </p:sp>
      <p:sp>
        <p:nvSpPr>
          <p:cNvPr id="5" name="Скругленный прямоугольник 4"/>
          <p:cNvSpPr/>
          <p:nvPr/>
        </p:nvSpPr>
        <p:spPr>
          <a:xfrm>
            <a:off x="2126725" y="3989710"/>
            <a:ext cx="1332599" cy="759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err="1">
                <a:solidFill>
                  <a:schemeClr val="tx1"/>
                </a:solidFill>
                <a:latin typeface="Times New Roman" panose="02020603050405020304" pitchFamily="18" charset="0"/>
                <a:cs typeface="Times New Roman" panose="02020603050405020304" pitchFamily="18" charset="0"/>
              </a:rPr>
              <a:t>Забалансовые</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2126725" y="2492896"/>
            <a:ext cx="1332598" cy="759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Балансовые</a:t>
            </a:r>
            <a:endParaRPr lang="ru-RU" dirty="0">
              <a:solidFill>
                <a:schemeClr val="tx1"/>
              </a:solidFill>
              <a:latin typeface="Times New Roman" panose="02020603050405020304" pitchFamily="18" charset="0"/>
              <a:cs typeface="Times New Roman" panose="02020603050405020304" pitchFamily="18" charset="0"/>
            </a:endParaRPr>
          </a:p>
        </p:txBody>
      </p:sp>
      <p:cxnSp>
        <p:nvCxnSpPr>
          <p:cNvPr id="15" name="Прямая со стрелкой 14"/>
          <p:cNvCxnSpPr/>
          <p:nvPr/>
        </p:nvCxnSpPr>
        <p:spPr>
          <a:xfrm>
            <a:off x="1864411" y="3555746"/>
            <a:ext cx="457200" cy="408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V="1">
            <a:off x="1841701" y="3252592"/>
            <a:ext cx="457200" cy="3572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3707904" y="1340768"/>
            <a:ext cx="5185467" cy="19044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которые при данном уровне техники добычи и переработки в данных экономических условиях района месторождения могут быть рентабельно использованы в народном хозяйстве</a:t>
            </a:r>
          </a:p>
        </p:txBody>
      </p:sp>
      <p:sp>
        <p:nvSpPr>
          <p:cNvPr id="24" name="Прямоугольник 23"/>
          <p:cNvSpPr/>
          <p:nvPr/>
        </p:nvSpPr>
        <p:spPr>
          <a:xfrm>
            <a:off x="3713196" y="3964332"/>
            <a:ext cx="5185467" cy="1901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использование которых в настоящее время экономически нецелесообразно по кондиции, мощности, сложности разработки и переработки, но которые в дальнейшем могут явиться объектом промышленного освоения</a:t>
            </a:r>
          </a:p>
        </p:txBody>
      </p:sp>
    </p:spTree>
    <p:extLst>
      <p:ext uri="{BB962C8B-B14F-4D97-AF65-F5344CB8AC3E}">
        <p14:creationId xmlns:p14="http://schemas.microsoft.com/office/powerpoint/2010/main" val="2632305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76694" y="260648"/>
            <a:ext cx="172819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2. По степени изученности месторождения</a:t>
            </a:r>
          </a:p>
        </p:txBody>
      </p:sp>
      <p:sp>
        <p:nvSpPr>
          <p:cNvPr id="3" name="Скругленный прямоугольник 2"/>
          <p:cNvSpPr/>
          <p:nvPr/>
        </p:nvSpPr>
        <p:spPr>
          <a:xfrm>
            <a:off x="6330486" y="618949"/>
            <a:ext cx="1332599" cy="8825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предварительно оцененные (категория С2)</a:t>
            </a:r>
          </a:p>
        </p:txBody>
      </p:sp>
      <p:sp>
        <p:nvSpPr>
          <p:cNvPr id="4" name="Скругленный прямоугольник 3"/>
          <p:cNvSpPr/>
          <p:nvPr/>
        </p:nvSpPr>
        <p:spPr>
          <a:xfrm>
            <a:off x="2947967" y="613421"/>
            <a:ext cx="1332598" cy="6364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разведанные (категории А, В, С1)</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54360" y="1501537"/>
            <a:ext cx="8784976" cy="5078313"/>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Разведанные запасы должны быть утверждены в ГКЗ (или ТКЗ). По степени сложности геологического строения все месторождения делятся на четыре группы: </a:t>
            </a:r>
          </a:p>
          <a:p>
            <a:pPr algn="just"/>
            <a:r>
              <a:rPr lang="ru-RU" dirty="0">
                <a:latin typeface="Times New Roman" panose="02020603050405020304" pitchFamily="18" charset="0"/>
                <a:cs typeface="Times New Roman" panose="02020603050405020304" pitchFamily="18" charset="0"/>
              </a:rPr>
              <a:t>	1-я группа – месторождения простого строения с выдержанной мощностью тел полезных ископаемых и размещением полезных компонентов, что определяет возможность выявления в процессе детальной разведки запасов категории А и В; </a:t>
            </a:r>
          </a:p>
          <a:p>
            <a:pPr algn="just"/>
            <a:r>
              <a:rPr lang="ru-RU" dirty="0">
                <a:latin typeface="Times New Roman" panose="02020603050405020304" pitchFamily="18" charset="0"/>
                <a:cs typeface="Times New Roman" panose="02020603050405020304" pitchFamily="18" charset="0"/>
              </a:rPr>
              <a:t>	2-я группа – включает месторождения сложного строения с невыдержанной мощностью залежи или неравномерным размещением полезных компонентов; в этой группе запасы </a:t>
            </a:r>
            <a:r>
              <a:rPr lang="ru-RU" dirty="0" err="1">
                <a:latin typeface="Times New Roman" panose="02020603050405020304" pitchFamily="18" charset="0"/>
                <a:cs typeface="Times New Roman" panose="02020603050405020304" pitchFamily="18" charset="0"/>
              </a:rPr>
              <a:t>разведуют</a:t>
            </a:r>
            <a:r>
              <a:rPr lang="ru-RU" dirty="0">
                <a:latin typeface="Times New Roman" panose="02020603050405020304" pitchFamily="18" charset="0"/>
                <a:cs typeface="Times New Roman" panose="02020603050405020304" pitchFamily="18" charset="0"/>
              </a:rPr>
              <a:t> по категориям В и С1. </a:t>
            </a:r>
          </a:p>
          <a:p>
            <a:pPr algn="just"/>
            <a:r>
              <a:rPr lang="ru-RU" dirty="0">
                <a:latin typeface="Times New Roman" panose="02020603050405020304" pitchFamily="18" charset="0"/>
                <a:cs typeface="Times New Roman" panose="02020603050405020304" pitchFamily="18" charset="0"/>
              </a:rPr>
              <a:t>	3-я группа – объединены месторождения очень сложного геологического строения, характеризующиеся резкой изменчивостью мощности залежей или исключительно невыдержанным размещением содержания полезных компонентов; запасы таких месторождений </a:t>
            </a:r>
            <a:r>
              <a:rPr lang="ru-RU" dirty="0" err="1">
                <a:latin typeface="Times New Roman" panose="02020603050405020304" pitchFamily="18" charset="0"/>
                <a:cs typeface="Times New Roman" panose="02020603050405020304" pitchFamily="18" charset="0"/>
              </a:rPr>
              <a:t>разведуют</a:t>
            </a:r>
            <a:r>
              <a:rPr lang="ru-RU" dirty="0">
                <a:latin typeface="Times New Roman" panose="02020603050405020304" pitchFamily="18" charset="0"/>
                <a:cs typeface="Times New Roman" panose="02020603050405020304" pitchFamily="18" charset="0"/>
              </a:rPr>
              <a:t> в основном по категории С1 и частично по категории С2. </a:t>
            </a:r>
          </a:p>
          <a:p>
            <a:pPr algn="just"/>
            <a:r>
              <a:rPr lang="ru-RU" dirty="0">
                <a:latin typeface="Times New Roman" panose="02020603050405020304" pitchFamily="18" charset="0"/>
                <a:cs typeface="Times New Roman" panose="02020603050405020304" pitchFamily="18" charset="0"/>
              </a:rPr>
              <a:t>	4-я группа – включает месторождения металлов и нерудного сырья весьма сложного геологического строения с резкой изменчивостью мощности и внутреннего строения либо интенсивно нарушенные, с весьма неравномерным размещением компонентов; запасы месторождений этой группы </a:t>
            </a:r>
            <a:r>
              <a:rPr lang="ru-RU" dirty="0" err="1">
                <a:latin typeface="Times New Roman" panose="02020603050405020304" pitchFamily="18" charset="0"/>
                <a:cs typeface="Times New Roman" panose="02020603050405020304" pitchFamily="18" charset="0"/>
              </a:rPr>
              <a:t>разведуют</a:t>
            </a:r>
            <a:r>
              <a:rPr lang="ru-RU" dirty="0">
                <a:latin typeface="Times New Roman" panose="02020603050405020304" pitchFamily="18" charset="0"/>
                <a:cs typeface="Times New Roman" panose="02020603050405020304" pitchFamily="18" charset="0"/>
              </a:rPr>
              <a:t> по категориям С1 и С2, совмещают разведку со вскрытием и подготовкой месторождения к разработке. </a:t>
            </a:r>
          </a:p>
        </p:txBody>
      </p:sp>
      <p:cxnSp>
        <p:nvCxnSpPr>
          <p:cNvPr id="7" name="Прямая соединительная линия 6"/>
          <p:cNvCxnSpPr>
            <a:stCxn id="2" idx="0"/>
          </p:cNvCxnSpPr>
          <p:nvPr/>
        </p:nvCxnSpPr>
        <p:spPr>
          <a:xfrm>
            <a:off x="1340790" y="260648"/>
            <a:ext cx="5679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7020272" y="260648"/>
            <a:ext cx="0" cy="3134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3613910" y="260648"/>
            <a:ext cx="0" cy="3134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305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08143" y="836712"/>
            <a:ext cx="8352928" cy="923330"/>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3. В этой связи по готовности к промышленному освоению разведанные запасы месторождения должны находиться в определенных соотношениях (%), приведенных в табл. 1. </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4765" t="51587" r="26041" b="13095"/>
          <a:stretch/>
        </p:blipFill>
        <p:spPr bwMode="auto">
          <a:xfrm>
            <a:off x="382225" y="2132856"/>
            <a:ext cx="8384887" cy="3384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2305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52374" y="332656"/>
            <a:ext cx="3729098" cy="461665"/>
          </a:xfrm>
          <a:prstGeom prst="rect">
            <a:avLst/>
          </a:prstGeom>
        </p:spPr>
        <p:txBody>
          <a:bodyPr wrap="none">
            <a:spAutoFit/>
          </a:bodyPr>
          <a:lstStyle/>
          <a:p>
            <a:r>
              <a:rPr lang="ru-RU" sz="2400" b="1" dirty="0">
                <a:latin typeface="Times New Roman" panose="02020603050405020304" pitchFamily="18" charset="0"/>
                <a:cs typeface="Times New Roman" panose="02020603050405020304" pitchFamily="18" charset="0"/>
              </a:rPr>
              <a:t>Методы подсчета запасов</a:t>
            </a:r>
          </a:p>
        </p:txBody>
      </p:sp>
      <p:sp>
        <p:nvSpPr>
          <p:cNvPr id="3" name="Прямоугольник 2"/>
          <p:cNvSpPr/>
          <p:nvPr/>
        </p:nvSpPr>
        <p:spPr>
          <a:xfrm>
            <a:off x="251520" y="1772816"/>
            <a:ext cx="8640960" cy="3139321"/>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Большинство тел полезных ископаемых имеет очень сложные формы, и непосредственное определение объемов таких тел практически невозможно. Поэтому все известные методы подсчета запасов твердых полезных ископаемых основаны на принципе преобразования сложной формы тела или отдельных частей его в более простые, но равновеликие им по объему фигуры. В пределах этих фигур и определяются запасы полезных ископаемых.</a:t>
            </a:r>
          </a:p>
          <a:p>
            <a:pPr algn="just"/>
            <a:r>
              <a:rPr lang="ru-RU" dirty="0">
                <a:latin typeface="Times New Roman" panose="02020603050405020304" pitchFamily="18" charset="0"/>
                <a:cs typeface="Times New Roman" panose="02020603050405020304" pitchFamily="18" charset="0"/>
              </a:rPr>
              <a:t>	В настоящее время известно около двадцати методов подсчета запасов, однако, далеко не все из них находят практическое применение. Наиболее распространенными являются методы: 1) разрезов, 2) геологических блоков, 3) эксплуатационных блоков, 4) многоугольников, 5) треугольников, 6) изогипс, 7) изолиний.</a:t>
            </a:r>
          </a:p>
        </p:txBody>
      </p:sp>
    </p:spTree>
    <p:extLst>
      <p:ext uri="{BB962C8B-B14F-4D97-AF65-F5344CB8AC3E}">
        <p14:creationId xmlns:p14="http://schemas.microsoft.com/office/powerpoint/2010/main" val="263230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Админ\Desktop\1528094982_t27.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017" y="259683"/>
            <a:ext cx="6408712" cy="285250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624740" y="313320"/>
            <a:ext cx="45719" cy="12678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Прямоугольник 2"/>
          <p:cNvSpPr/>
          <p:nvPr/>
        </p:nvSpPr>
        <p:spPr>
          <a:xfrm>
            <a:off x="107504" y="3284984"/>
            <a:ext cx="8856984" cy="2862322"/>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Из табл. 2 видно, что наиболее распространены методы разрезов, геологических блоков, эксплуатационных блоков и многоугольников. Этими методами были произведены 92% всех подсчетов. Значительно меньшим распространением пользуется метод изогипс, который применялся только для подсчета запасов угля. </a:t>
            </a:r>
          </a:p>
          <a:p>
            <a:pPr algn="just"/>
            <a:r>
              <a:rPr lang="ru-RU" dirty="0">
                <a:latin typeface="Times New Roman" panose="02020603050405020304" pitchFamily="18" charset="0"/>
                <a:cs typeface="Times New Roman" panose="02020603050405020304" pitchFamily="18" charset="0"/>
              </a:rPr>
              <a:t>	Методы треугольников и изолиний почти не применяются, причем при подсчете запасов неметаллического сырья метод изолиний использовался главным образом для определения объемов разведанных частей гранитных массивов. Из прочих методов можно отметить метод четырехугольников, который по своему характеру близок к методу треугольников и иногда еще применяется для подсчета запасов россыпных месторождений.</a:t>
            </a:r>
          </a:p>
        </p:txBody>
      </p:sp>
    </p:spTree>
    <p:extLst>
      <p:ext uri="{BB962C8B-B14F-4D97-AF65-F5344CB8AC3E}">
        <p14:creationId xmlns:p14="http://schemas.microsoft.com/office/powerpoint/2010/main" val="26323058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Кутюр">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356</TotalTime>
  <Words>1254</Words>
  <Application>Microsoft Office PowerPoint</Application>
  <PresentationFormat>Экран (4:3)</PresentationFormat>
  <Paragraphs>58</Paragraphs>
  <Slides>12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12</vt:i4>
      </vt:variant>
    </vt:vector>
  </HeadingPairs>
  <TitlesOfParts>
    <vt:vector size="20" baseType="lpstr">
      <vt:lpstr>Franklin Gothic Book</vt:lpstr>
      <vt:lpstr>Lucida Sans Unicode</vt:lpstr>
      <vt:lpstr>Times New Roman</vt:lpstr>
      <vt:lpstr>Verdana</vt:lpstr>
      <vt:lpstr>Wingdings</vt:lpstr>
      <vt:lpstr>Wingdings 2</vt:lpstr>
      <vt:lpstr>Wingdings 3</vt:lpstr>
      <vt:lpstr>Открытая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dc:creator>
  <cp:lastModifiedBy>User</cp:lastModifiedBy>
  <cp:revision>12</cp:revision>
  <dcterms:created xsi:type="dcterms:W3CDTF">2020-09-30T07:39:11Z</dcterms:created>
  <dcterms:modified xsi:type="dcterms:W3CDTF">2025-11-06T18:00:11Z</dcterms:modified>
</cp:coreProperties>
</file>