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3" r:id="rId1"/>
  </p:sldMasterIdLst>
  <p:sldIdLst>
    <p:sldId id="283" r:id="rId2"/>
    <p:sldId id="258" r:id="rId3"/>
    <p:sldId id="263" r:id="rId4"/>
    <p:sldId id="259" r:id="rId5"/>
    <p:sldId id="260" r:id="rId6"/>
    <p:sldId id="261" r:id="rId7"/>
    <p:sldId id="264" r:id="rId8"/>
    <p:sldId id="266"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2" d="100"/>
          <a:sy n="72" d="100"/>
        </p:scale>
        <p:origin x="130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6AD6EE87-EBD5-4F12-A48A-63ACA297AC8F}" type="datetimeFigureOut">
              <a:rPr lang="en-US" smtClean="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88576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43683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smtClean="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07459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56672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A61015F-7CC6-4D0A-9D87-873EA4C304CC}" type="datetimeFigureOut">
              <a:rPr lang="en-US" smtClean="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7746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75672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11/6/2025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7579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71916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11/6/2025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8997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05C68B11-C5A8-448C-8CE9-B1A273C79CFC}" type="datetimeFigureOut">
              <a:rPr lang="en-US" smtClean="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75344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C7616CA0-919D-4A49-9C8A-62FDFB3A5183}" type="datetimeFigureOut">
              <a:rPr lang="en-US" smtClean="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a:t>
            </a:fld>
            <a:endParaRPr lang="en-US" dirty="0"/>
          </a:p>
        </p:txBody>
      </p:sp>
    </p:spTree>
    <p:extLst>
      <p:ext uri="{BB962C8B-B14F-4D97-AF65-F5344CB8AC3E}">
        <p14:creationId xmlns:p14="http://schemas.microsoft.com/office/powerpoint/2010/main" val="1468391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298CD5-6C1E-4009-B41F-6DF62E31D3BE}" type="datetimeFigureOut">
              <a:rPr lang="en-US" smtClean="0"/>
              <a:pPr/>
              <a:t>11/6/2025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9154026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6">
            <a:extLst>
              <a:ext uri="{FF2B5EF4-FFF2-40B4-BE49-F238E27FC236}">
                <a16:creationId xmlns:a16="http://schemas.microsoft.com/office/drawing/2014/main" id="{BAB0BFA0-41E8-3579-922B-AD105F5FD091}"/>
              </a:ext>
            </a:extLst>
          </p:cNvPr>
          <p:cNvSpPr txBox="1">
            <a:spLocks noChangeArrowheads="1"/>
          </p:cNvSpPr>
          <p:nvPr/>
        </p:nvSpPr>
        <p:spPr bwMode="auto">
          <a:xfrm>
            <a:off x="1818086" y="2187178"/>
            <a:ext cx="5674519" cy="270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lnSpc>
                <a:spcPct val="90000"/>
              </a:lnSpc>
              <a:buClr>
                <a:schemeClr val="accent1"/>
              </a:buClr>
              <a:buSzPct val="70000"/>
              <a:buFontTx/>
              <a:buNone/>
            </a:pPr>
            <a:r>
              <a:rPr lang="ru-RU" altLang="ru-RU" sz="2700" b="1" i="1" dirty="0">
                <a:solidFill>
                  <a:schemeClr val="tx2"/>
                </a:solidFill>
                <a:latin typeface="Times New Roman" panose="02020603050405020304" pitchFamily="18" charset="0"/>
                <a:cs typeface="Times New Roman" panose="02020603050405020304" pitchFamily="18" charset="0"/>
              </a:rPr>
              <a:t>Слайд-лекция</a:t>
            </a:r>
          </a:p>
          <a:p>
            <a:pPr algn="ctr">
              <a:lnSpc>
                <a:spcPct val="90000"/>
              </a:lnSpc>
              <a:buClr>
                <a:schemeClr val="accent1"/>
              </a:buClr>
              <a:buSzPct val="70000"/>
              <a:buNone/>
            </a:pPr>
            <a:r>
              <a:rPr lang="ru-RU" altLang="ru-RU" sz="1500" b="1" i="1" dirty="0">
                <a:solidFill>
                  <a:schemeClr val="tx2"/>
                </a:solidFill>
                <a:latin typeface="Times New Roman" panose="02020603050405020304" pitchFamily="18" charset="0"/>
                <a:cs typeface="Times New Roman" panose="02020603050405020304" pitchFamily="18" charset="0"/>
              </a:rPr>
              <a:t>Тема: </a:t>
            </a:r>
            <a:r>
              <a:rPr lang="ru-RU" sz="1500" i="1" dirty="0">
                <a:solidFill>
                  <a:schemeClr val="tx2"/>
                </a:solidFill>
                <a:latin typeface="Times New Roman" panose="02020603050405020304" pitchFamily="18" charset="0"/>
                <a:cs typeface="Times New Roman" panose="02020603050405020304" pitchFamily="18" charset="0"/>
              </a:rPr>
              <a:t>Требования промышленности к минеральному сырью</a:t>
            </a:r>
          </a:p>
          <a:p>
            <a:pPr algn="ctr">
              <a:lnSpc>
                <a:spcPct val="90000"/>
              </a:lnSpc>
              <a:buNone/>
            </a:pPr>
            <a:endParaRPr lang="ru-RU" altLang="ru-RU" sz="1400" b="1" i="1" dirty="0">
              <a:solidFill>
                <a:schemeClr val="tx2"/>
              </a:solidFill>
              <a:latin typeface="Times New Roman" pitchFamily="18" charset="0"/>
              <a:cs typeface="Times New Roman" pitchFamily="18" charset="0"/>
            </a:endParaRPr>
          </a:p>
          <a:p>
            <a:pPr algn="ctr">
              <a:lnSpc>
                <a:spcPct val="90000"/>
              </a:lnSpc>
              <a:buNone/>
            </a:pPr>
            <a:r>
              <a:rPr lang="ru-RU" altLang="ru-RU" sz="1400" b="1" i="1" dirty="0">
                <a:solidFill>
                  <a:schemeClr val="tx2"/>
                </a:solidFill>
                <a:latin typeface="Times New Roman" pitchFamily="18" charset="0"/>
                <a:cs typeface="Times New Roman" pitchFamily="18" charset="0"/>
              </a:rPr>
              <a:t>Дисциплина: </a:t>
            </a:r>
            <a:r>
              <a:rPr lang="kk-KZ" altLang="en-US" sz="1400" b="1" dirty="0">
                <a:solidFill>
                  <a:schemeClr val="tx2"/>
                </a:solidFill>
                <a:latin typeface="Times New Roman" pitchFamily="18" charset="0"/>
                <a:cs typeface="Times New Roman" pitchFamily="18" charset="0"/>
              </a:rPr>
              <a:t> </a:t>
            </a:r>
            <a:r>
              <a:rPr lang="ru-RU" altLang="en-US" sz="1400" b="1" i="1" dirty="0">
                <a:solidFill>
                  <a:schemeClr val="tx2"/>
                </a:solidFill>
                <a:latin typeface="Times New Roman" pitchFamily="18" charset="0"/>
                <a:cs typeface="Times New Roman" pitchFamily="18" charset="0"/>
              </a:rPr>
              <a:t>«</a:t>
            </a:r>
            <a:r>
              <a:rPr lang="ru-RU" sz="1400" b="1" i="1" dirty="0">
                <a:solidFill>
                  <a:schemeClr val="tx2"/>
                </a:solidFill>
                <a:latin typeface="Times New Roman" pitchFamily="18" charset="0"/>
                <a:cs typeface="Times New Roman" pitchFamily="18" charset="0"/>
              </a:rPr>
              <a:t>Экономика нефтегазовой отрасли</a:t>
            </a:r>
            <a:r>
              <a:rPr lang="ru-RU" altLang="en-US" sz="1400" b="1" i="1" dirty="0">
                <a:solidFill>
                  <a:schemeClr val="tx2"/>
                </a:solidFill>
                <a:latin typeface="Times New Roman" pitchFamily="18" charset="0"/>
                <a:cs typeface="Times New Roman" pitchFamily="18" charset="0"/>
              </a:rPr>
              <a:t>»</a:t>
            </a:r>
            <a:endParaRPr lang="ru-RU" altLang="ru-RU" sz="1400" i="1" dirty="0">
              <a:solidFill>
                <a:schemeClr val="tx2"/>
              </a:solidFill>
              <a:latin typeface="Times New Roman" pitchFamily="18" charset="0"/>
              <a:cs typeface="Times New Roman" pitchFamily="18" charset="0"/>
            </a:endParaRPr>
          </a:p>
          <a:p>
            <a:pPr algn="ctr">
              <a:lnSpc>
                <a:spcPct val="90000"/>
              </a:lnSpc>
              <a:buNone/>
            </a:pPr>
            <a:endParaRPr lang="ru-RU" altLang="ru-RU" sz="1800" b="1" i="1" dirty="0">
              <a:solidFill>
                <a:schemeClr val="tx2"/>
              </a:solidFill>
              <a:latin typeface="Times New Roman" pitchFamily="18" charset="0"/>
              <a:cs typeface="Times New Roman" pitchFamily="18" charset="0"/>
            </a:endParaRPr>
          </a:p>
          <a:p>
            <a:pPr algn="ctr">
              <a:lnSpc>
                <a:spcPct val="90000"/>
              </a:lnSpc>
              <a:buNone/>
            </a:pPr>
            <a:r>
              <a:rPr lang="ru-RU" altLang="ru-RU" sz="1400" b="1" i="1" dirty="0">
                <a:solidFill>
                  <a:schemeClr val="tx2"/>
                </a:solidFill>
                <a:latin typeface="Times New Roman" pitchFamily="18" charset="0"/>
                <a:cs typeface="Times New Roman" pitchFamily="18" charset="0"/>
              </a:rPr>
              <a:t>7М07202 «Геология  и разведка месторождений</a:t>
            </a:r>
          </a:p>
          <a:p>
            <a:pPr algn="ctr">
              <a:lnSpc>
                <a:spcPct val="90000"/>
              </a:lnSpc>
              <a:buNone/>
            </a:pPr>
            <a:r>
              <a:rPr lang="ru-RU" altLang="ru-RU" sz="1400" b="1" i="1" dirty="0">
                <a:solidFill>
                  <a:schemeClr val="tx2"/>
                </a:solidFill>
                <a:latin typeface="Times New Roman" pitchFamily="18" charset="0"/>
                <a:cs typeface="Times New Roman" pitchFamily="18" charset="0"/>
              </a:rPr>
              <a:t>полезных ископаемых»</a:t>
            </a:r>
          </a:p>
          <a:p>
            <a:pPr algn="ctr">
              <a:lnSpc>
                <a:spcPct val="90000"/>
              </a:lnSpc>
              <a:buNone/>
            </a:pPr>
            <a:endParaRPr lang="ru-RU" altLang="ru-RU" sz="1400" i="1">
              <a:solidFill>
                <a:schemeClr val="tx2"/>
              </a:solidFill>
              <a:latin typeface="Times New Roman" panose="02020603050405020304" pitchFamily="18" charset="0"/>
              <a:ea typeface="MS PGothic" panose="020B0600070205080204" pitchFamily="34" charset="-128"/>
              <a:cs typeface="Times New Roman" panose="02020603050405020304" pitchFamily="18" charset="0"/>
            </a:endParaRPr>
          </a:p>
          <a:p>
            <a:pPr algn="ctr">
              <a:lnSpc>
                <a:spcPct val="90000"/>
              </a:lnSpc>
              <a:buNone/>
            </a:pPr>
            <a:r>
              <a:rPr lang="ru-RU" altLang="ru-RU" sz="1400" i="1">
                <a:solidFill>
                  <a:schemeClr val="tx2"/>
                </a:solidFill>
                <a:latin typeface="Times New Roman" panose="02020603050405020304" pitchFamily="18" charset="0"/>
                <a:ea typeface="MS PGothic" panose="020B0600070205080204" pitchFamily="34" charset="-128"/>
                <a:cs typeface="Times New Roman" panose="02020603050405020304" pitchFamily="18" charset="0"/>
              </a:rPr>
              <a:t>доктор </a:t>
            </a:r>
            <a:r>
              <a:rPr lang="ru-RU" altLang="ru-RU" sz="1400" i="1" dirty="0" err="1">
                <a:solidFill>
                  <a:schemeClr val="tx2"/>
                </a:solidFill>
                <a:latin typeface="Times New Roman" panose="02020603050405020304" pitchFamily="18" charset="0"/>
                <a:ea typeface="MS PGothic" panose="020B0600070205080204" pitchFamily="34" charset="-128"/>
                <a:cs typeface="Times New Roman" panose="02020603050405020304" pitchFamily="18" charset="0"/>
              </a:rPr>
              <a:t>PhD</a:t>
            </a:r>
            <a:r>
              <a:rPr lang="ru-RU" altLang="ru-RU" sz="1400" i="1" dirty="0">
                <a:solidFill>
                  <a:schemeClr val="tx2"/>
                </a:solidFill>
                <a:latin typeface="Times New Roman" panose="02020603050405020304" pitchFamily="18" charset="0"/>
                <a:ea typeface="MS PGothic" panose="020B0600070205080204" pitchFamily="34" charset="-128"/>
                <a:cs typeface="Times New Roman" panose="02020603050405020304" pitchFamily="18" charset="0"/>
              </a:rPr>
              <a:t> </a:t>
            </a:r>
            <a:r>
              <a:rPr lang="ru-RU" altLang="ru-RU" sz="1400" i="1" dirty="0" err="1">
                <a:solidFill>
                  <a:schemeClr val="tx2"/>
                </a:solidFill>
                <a:latin typeface="Times New Roman" panose="02020603050405020304" pitchFamily="18" charset="0"/>
                <a:ea typeface="MS PGothic" panose="020B0600070205080204" pitchFamily="34" charset="-128"/>
                <a:cs typeface="Times New Roman" panose="02020603050405020304" pitchFamily="18" charset="0"/>
              </a:rPr>
              <a:t>Мадишева</a:t>
            </a:r>
            <a:r>
              <a:rPr lang="ru-RU" altLang="ru-RU" sz="1400" i="1" dirty="0">
                <a:solidFill>
                  <a:schemeClr val="tx2"/>
                </a:solidFill>
                <a:latin typeface="Times New Roman" panose="02020603050405020304" pitchFamily="18" charset="0"/>
                <a:ea typeface="MS PGothic" panose="020B0600070205080204" pitchFamily="34" charset="-128"/>
                <a:cs typeface="Times New Roman" panose="02020603050405020304" pitchFamily="18" charset="0"/>
              </a:rPr>
              <a:t> Р.К.,</a:t>
            </a:r>
          </a:p>
          <a:p>
            <a:pPr algn="ctr">
              <a:lnSpc>
                <a:spcPct val="90000"/>
              </a:lnSpc>
              <a:buNone/>
            </a:pPr>
            <a:r>
              <a:rPr lang="ru-RU" altLang="ru-RU" sz="1400" i="1" dirty="0">
                <a:solidFill>
                  <a:schemeClr val="tx2"/>
                </a:solidFill>
                <a:latin typeface="Times New Roman" panose="02020603050405020304" pitchFamily="18" charset="0"/>
                <a:ea typeface="MS PGothic" panose="020B0600070205080204" pitchFamily="34" charset="-128"/>
                <a:cs typeface="Times New Roman" panose="02020603050405020304" pitchFamily="18" charset="0"/>
              </a:rPr>
              <a:t>кафедра ГРМПИ</a:t>
            </a:r>
          </a:p>
          <a:p>
            <a:pPr algn="r" eaLnBrk="1" hangingPunct="1">
              <a:lnSpc>
                <a:spcPct val="90000"/>
              </a:lnSpc>
              <a:buClr>
                <a:schemeClr val="accent1"/>
              </a:buClr>
              <a:buSzPct val="70000"/>
              <a:buFontTx/>
              <a:buNone/>
            </a:pPr>
            <a:endParaRPr lang="ru-RU" altLang="ru-RU" sz="1500" b="1" i="1" dirty="0">
              <a:solidFill>
                <a:schemeClr val="tx2"/>
              </a:solidFill>
              <a:latin typeface="Franklin Gothic Book" panose="020B0503020102020204" pitchFamily="34" charset="0"/>
            </a:endParaRPr>
          </a:p>
          <a:p>
            <a:pPr algn="r" eaLnBrk="1" hangingPunct="1">
              <a:lnSpc>
                <a:spcPct val="90000"/>
              </a:lnSpc>
              <a:buClr>
                <a:schemeClr val="accent1"/>
              </a:buClr>
              <a:buSzPct val="70000"/>
              <a:buFontTx/>
              <a:buNone/>
            </a:pPr>
            <a:endParaRPr lang="ru-RU" altLang="ru-RU" sz="2400" b="1" i="1" dirty="0">
              <a:solidFill>
                <a:schemeClr val="tx2"/>
              </a:solidFill>
              <a:latin typeface="Franklin Gothic Book" panose="020B0503020102020204" pitchFamily="34" charset="0"/>
            </a:endParaRPr>
          </a:p>
        </p:txBody>
      </p:sp>
      <p:sp>
        <p:nvSpPr>
          <p:cNvPr id="5123" name="Rectangle 46">
            <a:extLst>
              <a:ext uri="{FF2B5EF4-FFF2-40B4-BE49-F238E27FC236}">
                <a16:creationId xmlns:a16="http://schemas.microsoft.com/office/drawing/2014/main" id="{1F348289-FE02-5E4B-E0A6-E9A84759A1D5}"/>
              </a:ext>
            </a:extLst>
          </p:cNvPr>
          <p:cNvSpPr txBox="1">
            <a:spLocks noChangeArrowheads="1"/>
          </p:cNvSpPr>
          <p:nvPr/>
        </p:nvSpPr>
        <p:spPr bwMode="auto">
          <a:xfrm>
            <a:off x="1734742" y="857251"/>
            <a:ext cx="5674519" cy="1033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lnSpc>
                <a:spcPct val="90000"/>
              </a:lnSpc>
              <a:buClr>
                <a:schemeClr val="accent1"/>
              </a:buClr>
              <a:buSzPct val="70000"/>
              <a:buFontTx/>
              <a:buNone/>
            </a:pPr>
            <a:endParaRPr lang="ru-RU" altLang="ru-RU" sz="1800">
              <a:solidFill>
                <a:schemeClr val="tx2"/>
              </a:solidFill>
              <a:latin typeface="Times New Roman" panose="02020603050405020304" pitchFamily="18" charset="0"/>
              <a:cs typeface="Times New Roman" panose="02020603050405020304" pitchFamily="18" charset="0"/>
            </a:endParaRPr>
          </a:p>
          <a:p>
            <a:pPr algn="ctr" eaLnBrk="1" hangingPunct="1">
              <a:lnSpc>
                <a:spcPct val="90000"/>
              </a:lnSpc>
              <a:buClr>
                <a:schemeClr val="accent1"/>
              </a:buClr>
              <a:buSzPct val="70000"/>
              <a:buFontTx/>
              <a:buNone/>
            </a:pPr>
            <a:r>
              <a:rPr lang="ru-RU" altLang="ru-RU" sz="1800">
                <a:solidFill>
                  <a:schemeClr val="tx2"/>
                </a:solidFill>
                <a:latin typeface="Times New Roman" panose="02020603050405020304" pitchFamily="18" charset="0"/>
                <a:cs typeface="Times New Roman" panose="02020603050405020304" pitchFamily="18" charset="0"/>
              </a:rPr>
              <a:t>НАО «Карагандинский технический университет</a:t>
            </a:r>
          </a:p>
          <a:p>
            <a:pPr algn="ctr" eaLnBrk="1" hangingPunct="1">
              <a:lnSpc>
                <a:spcPct val="90000"/>
              </a:lnSpc>
              <a:buClr>
                <a:schemeClr val="accent1"/>
              </a:buClr>
              <a:buSzPct val="70000"/>
              <a:buFont typeface="Wingdings 2" panose="05020102010507070707" pitchFamily="18" charset="2"/>
              <a:buNone/>
            </a:pPr>
            <a:r>
              <a:rPr lang="ru-RU" altLang="ru-RU" sz="1800">
                <a:solidFill>
                  <a:schemeClr val="tx2"/>
                </a:solidFill>
                <a:latin typeface="Times New Roman" panose="02020603050405020304" pitchFamily="18" charset="0"/>
                <a:cs typeface="Times New Roman" panose="02020603050405020304" pitchFamily="18" charset="0"/>
              </a:rPr>
              <a:t>имени Абылкаса Сагинова»</a:t>
            </a:r>
          </a:p>
          <a:p>
            <a:pPr algn="r" eaLnBrk="1" hangingPunct="1">
              <a:lnSpc>
                <a:spcPct val="90000"/>
              </a:lnSpc>
              <a:buClr>
                <a:schemeClr val="accent1"/>
              </a:buClr>
              <a:buSzPct val="70000"/>
              <a:buFontTx/>
              <a:buNone/>
            </a:pPr>
            <a:endParaRPr lang="ru-RU" altLang="ru-RU" sz="2400" b="1" i="1">
              <a:solidFill>
                <a:schemeClr val="tx2"/>
              </a:solidFill>
              <a:latin typeface="Franklin Gothic Book" panose="020B0503020102020204" pitchFamily="34" charset="0"/>
            </a:endParaRPr>
          </a:p>
        </p:txBody>
      </p:sp>
      <p:pic>
        <p:nvPicPr>
          <p:cNvPr id="5" name="Picture 5" descr="image-1">
            <a:extLst>
              <a:ext uri="{FF2B5EF4-FFF2-40B4-BE49-F238E27FC236}">
                <a16:creationId xmlns:a16="http://schemas.microsoft.com/office/drawing/2014/main" id="{9D8CB0B6-7389-4421-99E5-D875F585C9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280" y="4262336"/>
            <a:ext cx="2051720" cy="259566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14F631E-EA75-4131-AC35-AE3C57A44225}"/>
              </a:ext>
            </a:extLst>
          </p:cNvPr>
          <p:cNvSpPr>
            <a:spLocks noGrp="1"/>
          </p:cNvSpPr>
          <p:nvPr>
            <p:ph idx="1"/>
          </p:nvPr>
        </p:nvSpPr>
        <p:spPr>
          <a:xfrm>
            <a:off x="926973" y="1365308"/>
            <a:ext cx="7290055" cy="4127384"/>
          </a:xfrm>
        </p:spPr>
        <p:txBody>
          <a:bodyPr>
            <a:normAutofit fontScale="62500" lnSpcReduction="20000"/>
          </a:bodyPr>
          <a:lstStyle/>
          <a:p>
            <a:pPr algn="just"/>
            <a:r>
              <a:rPr lang="ru-RU" b="0" i="1" dirty="0">
                <a:solidFill>
                  <a:schemeClr val="tx1">
                    <a:lumMod val="85000"/>
                  </a:schemeClr>
                </a:solidFill>
                <a:effectLst/>
                <a:latin typeface="Merriweather"/>
              </a:rPr>
              <a:t>Кондиции</a:t>
            </a:r>
            <a:r>
              <a:rPr lang="ru-RU" b="0" i="0" dirty="0">
                <a:solidFill>
                  <a:schemeClr val="tx1">
                    <a:lumMod val="85000"/>
                  </a:schemeClr>
                </a:solidFill>
                <a:effectLst/>
                <a:latin typeface="Merriweather"/>
              </a:rPr>
              <a:t> – совокупность экономически обоснованных требований к качеству и количеству полезных ископаемых в недрах, к горно-геологическим и другим условиям разработки месторождений.</a:t>
            </a:r>
          </a:p>
          <a:p>
            <a:pPr algn="just"/>
            <a:r>
              <a:rPr lang="ru-RU" dirty="0">
                <a:solidFill>
                  <a:schemeClr val="tx1">
                    <a:lumMod val="85000"/>
                  </a:schemeClr>
                </a:solidFill>
                <a:latin typeface="Merriweather"/>
              </a:rPr>
              <a:t>Кондиции дают возможность оконтурить (выделить границы) промышленно ценные участки месторождений и разделить запасы на балансовые и забалансовые.</a:t>
            </a:r>
          </a:p>
          <a:p>
            <a:pPr algn="just"/>
            <a:r>
              <a:rPr lang="ru-RU" dirty="0">
                <a:solidFill>
                  <a:schemeClr val="tx1">
                    <a:lumMod val="85000"/>
                  </a:schemeClr>
                </a:solidFill>
                <a:latin typeface="Merriweather"/>
              </a:rPr>
              <a:t>Для каждой стадии геолого-разведочных работ устанавливаются свои кондиции: оценочные (браковочные) кондиции, временные, постоянные.</a:t>
            </a:r>
          </a:p>
          <a:p>
            <a:pPr algn="just"/>
            <a:r>
              <a:rPr lang="ru-RU" altLang="ru-RU" sz="1650" dirty="0">
                <a:solidFill>
                  <a:schemeClr val="tx1">
                    <a:lumMod val="85000"/>
                  </a:schemeClr>
                </a:solidFill>
                <a:latin typeface="Merriweather"/>
              </a:rPr>
              <a:t>Временные разведочные кондиции разрабатываются по материалам промежуточных стадий разведки месторождения и используются для предварительной оценки его масштабов, экономической значимости и обоснования целесообразности инвестирования на объекте дальнейших разведочных работ.</a:t>
            </a:r>
          </a:p>
          <a:p>
            <a:pPr algn="just"/>
            <a:br>
              <a:rPr lang="ru-RU" altLang="ru-RU" sz="1650" dirty="0">
                <a:solidFill>
                  <a:schemeClr val="tx1">
                    <a:lumMod val="85000"/>
                  </a:schemeClr>
                </a:solidFill>
                <a:latin typeface="Merriweather"/>
              </a:rPr>
            </a:br>
            <a:endParaRPr lang="ru-RU" dirty="0">
              <a:solidFill>
                <a:schemeClr val="tx1">
                  <a:lumMod val="85000"/>
                </a:schemeClr>
              </a:solidFill>
              <a:latin typeface="Merriweather"/>
            </a:endParaRPr>
          </a:p>
        </p:txBody>
      </p:sp>
    </p:spTree>
    <p:extLst>
      <p:ext uri="{BB962C8B-B14F-4D97-AF65-F5344CB8AC3E}">
        <p14:creationId xmlns:p14="http://schemas.microsoft.com/office/powerpoint/2010/main" val="1762670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71D10BC-AEBC-42DC-B66F-A94FE609F2BA}"/>
              </a:ext>
            </a:extLst>
          </p:cNvPr>
          <p:cNvSpPr txBox="1"/>
          <p:nvPr/>
        </p:nvSpPr>
        <p:spPr>
          <a:xfrm>
            <a:off x="963685" y="433606"/>
            <a:ext cx="7216629" cy="5678478"/>
          </a:xfrm>
          <a:prstGeom prst="rect">
            <a:avLst/>
          </a:prstGeom>
          <a:noFill/>
        </p:spPr>
        <p:txBody>
          <a:bodyPr wrap="square" rtlCol="0">
            <a:spAutoFit/>
          </a:bodyPr>
          <a:lstStyle/>
          <a:p>
            <a:pPr algn="just"/>
            <a:r>
              <a:rPr lang="ru-RU" altLang="ru-RU" sz="1650" dirty="0">
                <a:solidFill>
                  <a:schemeClr val="tx1">
                    <a:lumMod val="85000"/>
                  </a:schemeClr>
                </a:solidFill>
                <a:latin typeface="Merriweather"/>
              </a:rPr>
              <a:t>Браковочные кондиции составляются применительно к конкретным промышленным типам месторождений. Они выражают минимальные требования промышленности к количеству и качеству сырья. Браковочные кондиции могут представляться в виде графиков, разграничивающих ресурсы и содержания компонента. Браковочные кондиции по достоверности и точности параметров существенно отличаются от временных и постоянных кондиций, применяемых на стадии разведки. Они играют роль граничного условия при оценке новых объектов (рудных полей, месторождений) на ранних стадиях общего геологоразведочного процесса при обосновании отбраковки рудопроявлений непромышленного значения от промышленно интересных. </a:t>
            </a:r>
          </a:p>
          <a:p>
            <a:pPr algn="just" defTabSz="685800" eaLnBrk="0" fontAlgn="base" hangingPunct="0">
              <a:spcBef>
                <a:spcPct val="0"/>
              </a:spcBef>
              <a:spcAft>
                <a:spcPct val="0"/>
              </a:spcAft>
            </a:pPr>
            <a:r>
              <a:rPr lang="ru-RU" altLang="ru-RU" sz="1650" dirty="0">
                <a:solidFill>
                  <a:schemeClr val="tx1">
                    <a:lumMod val="85000"/>
                  </a:schemeClr>
                </a:solidFill>
                <a:latin typeface="Merriweather"/>
              </a:rPr>
              <a:t>Постоянные разведочные кондиции разрабатываются по материалам завершенных геологоразведочных работ (детальная разведка, </a:t>
            </a:r>
            <a:r>
              <a:rPr lang="ru-RU" altLang="ru-RU" sz="1650" dirty="0" err="1">
                <a:solidFill>
                  <a:schemeClr val="tx1">
                    <a:lumMod val="85000"/>
                  </a:schemeClr>
                </a:solidFill>
                <a:latin typeface="Merriweather"/>
              </a:rPr>
              <a:t>доразведка</a:t>
            </a:r>
            <a:r>
              <a:rPr lang="ru-RU" altLang="ru-RU" sz="1650" dirty="0">
                <a:solidFill>
                  <a:schemeClr val="tx1">
                    <a:lumMod val="85000"/>
                  </a:schemeClr>
                </a:solidFill>
                <a:latin typeface="Merriweather"/>
              </a:rPr>
              <a:t>) и имеют своей целью установление на основе выполненного с достаточной степенью детальности технико-экономического обоснования масштабов и промышленной ценности месторождения для определения целесообразности и экономической эффективности его промышленного освоения (разработки).</a:t>
            </a:r>
          </a:p>
        </p:txBody>
      </p:sp>
    </p:spTree>
    <p:extLst>
      <p:ext uri="{BB962C8B-B14F-4D97-AF65-F5344CB8AC3E}">
        <p14:creationId xmlns:p14="http://schemas.microsoft.com/office/powerpoint/2010/main" val="3702301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AA84B7A-7121-41AC-B634-3EDE41174E4F}"/>
              </a:ext>
            </a:extLst>
          </p:cNvPr>
          <p:cNvSpPr>
            <a:spLocks noGrp="1"/>
          </p:cNvSpPr>
          <p:nvPr>
            <p:ph idx="1"/>
          </p:nvPr>
        </p:nvSpPr>
        <p:spPr>
          <a:xfrm>
            <a:off x="768096" y="1373173"/>
            <a:ext cx="7290055" cy="4216097"/>
          </a:xfrm>
        </p:spPr>
        <p:txBody>
          <a:bodyPr>
            <a:normAutofit fontScale="47500" lnSpcReduction="20000"/>
          </a:bodyPr>
          <a:lstStyle/>
          <a:p>
            <a:pPr algn="l"/>
            <a:r>
              <a:rPr lang="ru-RU" b="0" i="0" dirty="0">
                <a:solidFill>
                  <a:schemeClr val="tx1">
                    <a:lumMod val="85000"/>
                  </a:schemeClr>
                </a:solidFill>
                <a:effectLst/>
                <a:latin typeface="Merriweather"/>
              </a:rPr>
              <a:t>Составные части кондиций называются </a:t>
            </a:r>
            <a:r>
              <a:rPr lang="ru-RU" b="0" i="1" dirty="0">
                <a:solidFill>
                  <a:schemeClr val="tx1">
                    <a:lumMod val="85000"/>
                  </a:schemeClr>
                </a:solidFill>
                <a:effectLst/>
                <a:latin typeface="Merriweather"/>
              </a:rPr>
              <a:t>параметрами</a:t>
            </a:r>
            <a:r>
              <a:rPr lang="ru-RU" b="0" i="0" dirty="0">
                <a:solidFill>
                  <a:schemeClr val="tx1">
                    <a:lumMod val="85000"/>
                  </a:schemeClr>
                </a:solidFill>
                <a:effectLst/>
                <a:latin typeface="Merriweather"/>
              </a:rPr>
              <a:t> (</a:t>
            </a:r>
            <a:r>
              <a:rPr lang="ru-RU" b="0" i="1" dirty="0">
                <a:solidFill>
                  <a:schemeClr val="tx1">
                    <a:lumMod val="85000"/>
                  </a:schemeClr>
                </a:solidFill>
                <a:effectLst/>
                <a:latin typeface="Merriweather"/>
              </a:rPr>
              <a:t>показателями</a:t>
            </a:r>
            <a:r>
              <a:rPr lang="ru-RU" b="0" i="0" dirty="0">
                <a:solidFill>
                  <a:schemeClr val="tx1">
                    <a:lumMod val="85000"/>
                  </a:schemeClr>
                </a:solidFill>
                <a:effectLst/>
                <a:latin typeface="Merriweather"/>
              </a:rPr>
              <a:t>) кондиций. Параметры кондиций – это предельные значения показателей качества и количества полезного ископаемого для подсчета запасов. Их количество для разных видов полезных ископаемых может быть различным (достигать 15 и более). Наиболее важными из них для рудных полезных ископаемых являются 4 параметра (являются универсальными).</a:t>
            </a:r>
          </a:p>
          <a:p>
            <a:pPr algn="l"/>
            <a:r>
              <a:rPr lang="ru-RU" b="0" i="1" dirty="0">
                <a:solidFill>
                  <a:schemeClr val="tx1">
                    <a:lumMod val="85000"/>
                  </a:schemeClr>
                </a:solidFill>
                <a:effectLst/>
                <a:latin typeface="Merriweather"/>
              </a:rPr>
              <a:t>1. Минимальное промышленное содержание полезного компонента в </a:t>
            </a:r>
            <a:r>
              <a:rPr lang="ru-RU" b="0" i="1" dirty="0" err="1">
                <a:solidFill>
                  <a:schemeClr val="tx1">
                    <a:lumMod val="85000"/>
                  </a:schemeClr>
                </a:solidFill>
                <a:effectLst/>
                <a:latin typeface="Merriweather"/>
              </a:rPr>
              <a:t>подсчетном</a:t>
            </a:r>
            <a:r>
              <a:rPr lang="ru-RU" b="0" i="1" dirty="0">
                <a:solidFill>
                  <a:schemeClr val="tx1">
                    <a:lumMod val="85000"/>
                  </a:schemeClr>
                </a:solidFill>
                <a:effectLst/>
                <a:latin typeface="Merriweather"/>
              </a:rPr>
              <a:t> блоке (</a:t>
            </a:r>
            <a:r>
              <a:rPr lang="ru-RU" b="0" i="1" dirty="0" err="1">
                <a:solidFill>
                  <a:schemeClr val="tx1">
                    <a:lumMod val="85000"/>
                  </a:schemeClr>
                </a:solidFill>
                <a:effectLst/>
                <a:latin typeface="Merriweather"/>
              </a:rPr>
              <a:t>C</a:t>
            </a:r>
            <a:r>
              <a:rPr lang="ru-RU" b="0" i="1" baseline="-25000" dirty="0" err="1">
                <a:solidFill>
                  <a:schemeClr val="tx1">
                    <a:lumMod val="85000"/>
                  </a:schemeClr>
                </a:solidFill>
                <a:effectLst/>
                <a:latin typeface="Merriweather"/>
              </a:rPr>
              <a:t>min</a:t>
            </a:r>
            <a:r>
              <a:rPr lang="ru-RU" b="0" i="1" dirty="0">
                <a:solidFill>
                  <a:schemeClr val="tx1">
                    <a:lumMod val="85000"/>
                  </a:schemeClr>
                </a:solidFill>
                <a:effectLst/>
                <a:latin typeface="Merriweather"/>
              </a:rPr>
              <a:t>)</a:t>
            </a:r>
            <a:r>
              <a:rPr lang="ru-RU" b="0" i="0" dirty="0">
                <a:solidFill>
                  <a:schemeClr val="tx1">
                    <a:lumMod val="85000"/>
                  </a:schemeClr>
                </a:solidFill>
                <a:effectLst/>
                <a:latin typeface="Merriweather"/>
              </a:rPr>
              <a:t> – это нижний предел среднего содержания полезного компонента в руде </a:t>
            </a:r>
            <a:r>
              <a:rPr lang="ru-RU" b="0" i="0" dirty="0" err="1">
                <a:solidFill>
                  <a:schemeClr val="tx1">
                    <a:lumMod val="85000"/>
                  </a:schemeClr>
                </a:solidFill>
                <a:effectLst/>
                <a:latin typeface="Merriweather"/>
              </a:rPr>
              <a:t>подсчетного</a:t>
            </a:r>
            <a:r>
              <a:rPr lang="ru-RU" b="0" i="0" dirty="0">
                <a:solidFill>
                  <a:schemeClr val="tx1">
                    <a:lumMod val="85000"/>
                  </a:schemeClr>
                </a:solidFill>
                <a:effectLst/>
                <a:latin typeface="Merriweather"/>
              </a:rPr>
              <a:t> блока, при котором промышленное использование этого блока еще экономически целесообразно.</a:t>
            </a:r>
          </a:p>
          <a:p>
            <a:pPr algn="l"/>
            <a:r>
              <a:rPr lang="ru-RU" b="0" i="1" dirty="0">
                <a:solidFill>
                  <a:schemeClr val="tx1">
                    <a:lumMod val="85000"/>
                  </a:schemeClr>
                </a:solidFill>
                <a:effectLst/>
                <a:latin typeface="Merriweather"/>
              </a:rPr>
              <a:t>2. Бортовое содержание полезного компонента в пробе (</a:t>
            </a:r>
            <a:r>
              <a:rPr lang="ru-RU" b="0" i="1" dirty="0" err="1">
                <a:solidFill>
                  <a:schemeClr val="tx1">
                    <a:lumMod val="85000"/>
                  </a:schemeClr>
                </a:solidFill>
                <a:effectLst/>
                <a:latin typeface="Merriweather"/>
              </a:rPr>
              <a:t>C</a:t>
            </a:r>
            <a:r>
              <a:rPr lang="ru-RU" b="0" i="1" baseline="-25000" dirty="0" err="1">
                <a:solidFill>
                  <a:schemeClr val="tx1">
                    <a:lumMod val="85000"/>
                  </a:schemeClr>
                </a:solidFill>
                <a:effectLst/>
                <a:latin typeface="Merriweather"/>
              </a:rPr>
              <a:t>борт</a:t>
            </a:r>
            <a:r>
              <a:rPr lang="ru-RU" b="0" i="1" dirty="0">
                <a:solidFill>
                  <a:schemeClr val="tx1">
                    <a:lumMod val="85000"/>
                  </a:schemeClr>
                </a:solidFill>
                <a:effectLst/>
                <a:latin typeface="Merriweather"/>
              </a:rPr>
              <a:t>)</a:t>
            </a:r>
            <a:r>
              <a:rPr lang="ru-RU" b="0" i="0" dirty="0">
                <a:solidFill>
                  <a:schemeClr val="tx1">
                    <a:lumMod val="85000"/>
                  </a:schemeClr>
                </a:solidFill>
                <a:effectLst/>
                <a:latin typeface="Merriweather"/>
              </a:rPr>
              <a:t> – это минимальное содержание в пробе, при котором данная проба еще может быть включена в продуктивный контур (это – нижний предел содержания, обеспечивающий оптимальный вариант оконтуривания и максимальный экономический эффект эксплуатации месторождения). Этот параметр (бортовое содержание) особенно необходим при отсутствии четких геологических границ рудных тел (штокверков, вкрапленных руд и др.), устанавливаемых только по результатам опробования. Бортовое содержание определяет размеры рудных тел. Чем оно ниже, тем крупнее рудное тело, проще его форма и ниже среднее содержание в нем полезного компонента. </a:t>
            </a:r>
          </a:p>
        </p:txBody>
      </p:sp>
    </p:spTree>
    <p:extLst>
      <p:ext uri="{BB962C8B-B14F-4D97-AF65-F5344CB8AC3E}">
        <p14:creationId xmlns:p14="http://schemas.microsoft.com/office/powerpoint/2010/main" val="315993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96506AB-D295-46DA-86F8-86618090BBF2}"/>
              </a:ext>
            </a:extLst>
          </p:cNvPr>
          <p:cNvSpPr>
            <a:spLocks noGrp="1"/>
          </p:cNvSpPr>
          <p:nvPr>
            <p:ph idx="1"/>
          </p:nvPr>
        </p:nvSpPr>
        <p:spPr>
          <a:xfrm>
            <a:off x="768096" y="1486425"/>
            <a:ext cx="7290055" cy="4102846"/>
          </a:xfrm>
        </p:spPr>
        <p:txBody>
          <a:bodyPr>
            <a:normAutofit fontScale="62500" lnSpcReduction="20000"/>
          </a:bodyPr>
          <a:lstStyle/>
          <a:p>
            <a:pPr algn="just"/>
            <a:r>
              <a:rPr lang="ru-RU" b="0" i="1" dirty="0">
                <a:solidFill>
                  <a:schemeClr val="tx1">
                    <a:lumMod val="85000"/>
                  </a:schemeClr>
                </a:solidFill>
                <a:effectLst/>
                <a:latin typeface="Merriweather"/>
              </a:rPr>
              <a:t>3. Максимально допустимая мощность пустых пород, включаемых в контур промышленных запасов (</a:t>
            </a:r>
            <a:r>
              <a:rPr lang="ru-RU" b="0" i="1" dirty="0" err="1">
                <a:solidFill>
                  <a:schemeClr val="tx1">
                    <a:lumMod val="85000"/>
                  </a:schemeClr>
                </a:solidFill>
                <a:effectLst/>
                <a:latin typeface="Merriweather"/>
              </a:rPr>
              <a:t>M</a:t>
            </a:r>
            <a:r>
              <a:rPr lang="ru-RU" b="0" i="1" baseline="-25000" dirty="0" err="1">
                <a:solidFill>
                  <a:schemeClr val="tx1">
                    <a:lumMod val="85000"/>
                  </a:schemeClr>
                </a:solidFill>
                <a:effectLst/>
                <a:latin typeface="Merriweather"/>
              </a:rPr>
              <a:t>max</a:t>
            </a:r>
            <a:r>
              <a:rPr lang="ru-RU" b="0" i="1" dirty="0">
                <a:solidFill>
                  <a:schemeClr val="tx1">
                    <a:lumMod val="85000"/>
                  </a:schemeClr>
                </a:solidFill>
                <a:effectLst/>
                <a:latin typeface="Merriweather"/>
              </a:rPr>
              <a:t>) –</a:t>
            </a:r>
            <a:r>
              <a:rPr lang="ru-RU" b="0" i="0" dirty="0">
                <a:solidFill>
                  <a:schemeClr val="tx1">
                    <a:lumMod val="85000"/>
                  </a:schemeClr>
                </a:solidFill>
                <a:effectLst/>
                <a:latin typeface="Merriweather"/>
              </a:rPr>
              <a:t> это предельная мощность пустых пород, при которых еще не нарушается сплошность залежи полезного ископаемого, а </a:t>
            </a:r>
            <a:r>
              <a:rPr lang="ru-RU" b="0" i="0" dirty="0" err="1">
                <a:solidFill>
                  <a:schemeClr val="tx1">
                    <a:lumMod val="85000"/>
                  </a:schemeClr>
                </a:solidFill>
                <a:effectLst/>
                <a:latin typeface="Merriweather"/>
              </a:rPr>
              <a:t>С</a:t>
            </a:r>
            <a:r>
              <a:rPr lang="ru-RU" b="0" i="0" baseline="-25000" dirty="0" err="1">
                <a:solidFill>
                  <a:schemeClr val="tx1">
                    <a:lumMod val="85000"/>
                  </a:schemeClr>
                </a:solidFill>
                <a:effectLst/>
                <a:latin typeface="Merriweather"/>
              </a:rPr>
              <a:t>ср</a:t>
            </a:r>
            <a:r>
              <a:rPr lang="ru-RU" b="0" i="0" dirty="0">
                <a:solidFill>
                  <a:schemeClr val="tx1">
                    <a:lumMod val="85000"/>
                  </a:schemeClr>
                </a:solidFill>
                <a:effectLst/>
                <a:latin typeface="Merriweather"/>
              </a:rPr>
              <a:t> по ней равно или больше </a:t>
            </a:r>
            <a:r>
              <a:rPr lang="ru-RU" b="0" i="0" dirty="0" err="1">
                <a:solidFill>
                  <a:schemeClr val="tx1">
                    <a:lumMod val="85000"/>
                  </a:schemeClr>
                </a:solidFill>
                <a:effectLst/>
                <a:latin typeface="Merriweather"/>
              </a:rPr>
              <a:t>С</a:t>
            </a:r>
            <a:r>
              <a:rPr lang="ru-RU" b="0" i="0" baseline="-25000" dirty="0" err="1">
                <a:solidFill>
                  <a:schemeClr val="tx1">
                    <a:lumMod val="85000"/>
                  </a:schemeClr>
                </a:solidFill>
                <a:effectLst/>
                <a:latin typeface="Merriweather"/>
              </a:rPr>
              <a:t>min</a:t>
            </a:r>
            <a:r>
              <a:rPr lang="ru-RU" b="0" i="0" dirty="0">
                <a:solidFill>
                  <a:schemeClr val="tx1">
                    <a:lumMod val="85000"/>
                  </a:schemeClr>
                </a:solidFill>
                <a:effectLst/>
                <a:latin typeface="Merriweather"/>
              </a:rPr>
              <a:t>.</a:t>
            </a:r>
          </a:p>
          <a:p>
            <a:pPr algn="just"/>
            <a:r>
              <a:rPr lang="ru-RU" b="0" i="0" dirty="0">
                <a:solidFill>
                  <a:schemeClr val="tx1">
                    <a:lumMod val="85000"/>
                  </a:schemeClr>
                </a:solidFill>
                <a:effectLst/>
                <a:latin typeface="Merriweather"/>
              </a:rPr>
              <a:t>В случае наличия двух интервалов руд по выработке с содержанием полезного компонента, превышающим </a:t>
            </a:r>
            <a:r>
              <a:rPr lang="ru-RU" b="0" i="0" dirty="0" err="1">
                <a:solidFill>
                  <a:schemeClr val="tx1">
                    <a:lumMod val="85000"/>
                  </a:schemeClr>
                </a:solidFill>
                <a:effectLst/>
                <a:latin typeface="Merriweather"/>
              </a:rPr>
              <a:t>C</a:t>
            </a:r>
            <a:r>
              <a:rPr lang="ru-RU" b="0" i="0" baseline="-25000" dirty="0" err="1">
                <a:solidFill>
                  <a:schemeClr val="tx1">
                    <a:lumMod val="85000"/>
                  </a:schemeClr>
                </a:solidFill>
                <a:effectLst/>
                <a:latin typeface="Merriweather"/>
              </a:rPr>
              <a:t>борт</a:t>
            </a:r>
            <a:r>
              <a:rPr lang="ru-RU" b="0" i="0" dirty="0">
                <a:solidFill>
                  <a:schemeClr val="tx1">
                    <a:lumMod val="85000"/>
                  </a:schemeClr>
                </a:solidFill>
                <a:effectLst/>
                <a:latin typeface="Merriweather"/>
              </a:rPr>
              <a:t>, разделенным рудным интервалом с содержанием, меньшим </a:t>
            </a:r>
            <a:r>
              <a:rPr lang="ru-RU" b="0" i="0" dirty="0" err="1">
                <a:solidFill>
                  <a:schemeClr val="tx1">
                    <a:lumMod val="85000"/>
                  </a:schemeClr>
                </a:solidFill>
                <a:effectLst/>
                <a:latin typeface="Merriweather"/>
              </a:rPr>
              <a:t>C</a:t>
            </a:r>
            <a:r>
              <a:rPr lang="ru-RU" b="0" i="0" baseline="-25000" dirty="0" err="1">
                <a:solidFill>
                  <a:schemeClr val="tx1">
                    <a:lumMod val="85000"/>
                  </a:schemeClr>
                </a:solidFill>
                <a:effectLst/>
                <a:latin typeface="Merriweather"/>
              </a:rPr>
              <a:t>борт</a:t>
            </a:r>
            <a:r>
              <a:rPr lang="ru-RU" b="0" i="0" dirty="0">
                <a:solidFill>
                  <a:schemeClr val="tx1">
                    <a:lumMod val="85000"/>
                  </a:schemeClr>
                </a:solidFill>
                <a:effectLst/>
                <a:latin typeface="Merriweather"/>
              </a:rPr>
              <a:t>, среднее содержание в целом по блоку, включающему все три интервала, уменьшится, но запасы металла – увеличатся.</a:t>
            </a:r>
          </a:p>
          <a:p>
            <a:pPr algn="just"/>
            <a:r>
              <a:rPr lang="ru-RU" b="0" i="1" dirty="0">
                <a:solidFill>
                  <a:schemeClr val="tx1">
                    <a:lumMod val="85000"/>
                  </a:schemeClr>
                </a:solidFill>
                <a:effectLst/>
                <a:latin typeface="Merriweather"/>
              </a:rPr>
              <a:t>4. Минимальная мощность рудного тела (</a:t>
            </a:r>
            <a:r>
              <a:rPr lang="ru-RU" b="0" i="1" dirty="0" err="1">
                <a:solidFill>
                  <a:schemeClr val="tx1">
                    <a:lumMod val="85000"/>
                  </a:schemeClr>
                </a:solidFill>
                <a:effectLst/>
                <a:latin typeface="Merriweather"/>
              </a:rPr>
              <a:t>M</a:t>
            </a:r>
            <a:r>
              <a:rPr lang="ru-RU" b="0" i="1" baseline="-25000" dirty="0" err="1">
                <a:solidFill>
                  <a:schemeClr val="tx1">
                    <a:lumMod val="85000"/>
                  </a:schemeClr>
                </a:solidFill>
                <a:effectLst/>
                <a:latin typeface="Merriweather"/>
              </a:rPr>
              <a:t>min</a:t>
            </a:r>
            <a:r>
              <a:rPr lang="ru-RU" b="0" i="1" dirty="0">
                <a:solidFill>
                  <a:schemeClr val="tx1">
                    <a:lumMod val="85000"/>
                  </a:schemeClr>
                </a:solidFill>
                <a:effectLst/>
                <a:latin typeface="Merriweather"/>
              </a:rPr>
              <a:t>)</a:t>
            </a:r>
            <a:r>
              <a:rPr lang="ru-RU" b="0" i="0" dirty="0">
                <a:solidFill>
                  <a:schemeClr val="tx1">
                    <a:lumMod val="85000"/>
                  </a:schemeClr>
                </a:solidFill>
                <a:effectLst/>
                <a:latin typeface="Merriweather"/>
              </a:rPr>
              <a:t> – это мощность, при которой промышленное использование полезного ископаемого еще экономически целесообразно. При этой мощности рудный интервал еще может быть включен в промышленный контур (</a:t>
            </a:r>
            <a:r>
              <a:rPr lang="ru-RU" b="0" i="0" dirty="0" err="1">
                <a:solidFill>
                  <a:schemeClr val="tx1">
                    <a:lumMod val="85000"/>
                  </a:schemeClr>
                </a:solidFill>
                <a:effectLst/>
                <a:latin typeface="Merriweather"/>
              </a:rPr>
              <a:t>подсчетный</a:t>
            </a:r>
            <a:r>
              <a:rPr lang="ru-RU" b="0" i="0" dirty="0">
                <a:solidFill>
                  <a:schemeClr val="tx1">
                    <a:lumMod val="85000"/>
                  </a:schemeClr>
                </a:solidFill>
                <a:effectLst/>
                <a:latin typeface="Merriweather"/>
              </a:rPr>
              <a:t> блок).</a:t>
            </a:r>
          </a:p>
        </p:txBody>
      </p:sp>
    </p:spTree>
    <p:extLst>
      <p:ext uri="{BB962C8B-B14F-4D97-AF65-F5344CB8AC3E}">
        <p14:creationId xmlns:p14="http://schemas.microsoft.com/office/powerpoint/2010/main" val="2202667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7749E42-C0C0-4045-833B-6AAF60389789}"/>
              </a:ext>
            </a:extLst>
          </p:cNvPr>
          <p:cNvSpPr>
            <a:spLocks noGrp="1"/>
          </p:cNvSpPr>
          <p:nvPr>
            <p:ph idx="1"/>
          </p:nvPr>
        </p:nvSpPr>
        <p:spPr>
          <a:xfrm>
            <a:off x="768096" y="1423507"/>
            <a:ext cx="7290055" cy="4165763"/>
          </a:xfrm>
        </p:spPr>
        <p:txBody>
          <a:bodyPr>
            <a:normAutofit fontScale="55000" lnSpcReduction="20000"/>
          </a:bodyPr>
          <a:lstStyle/>
          <a:p>
            <a:pPr algn="just"/>
            <a:r>
              <a:rPr lang="ru-RU" b="0" i="1" dirty="0">
                <a:solidFill>
                  <a:schemeClr val="tx1">
                    <a:lumMod val="85000"/>
                  </a:schemeClr>
                </a:solidFill>
                <a:effectLst/>
                <a:latin typeface="Merriweather"/>
              </a:rPr>
              <a:t>Также дополнительно можно рассмотреть</a:t>
            </a:r>
          </a:p>
          <a:p>
            <a:pPr algn="just"/>
            <a:r>
              <a:rPr lang="ru-RU" b="0" i="1" dirty="0">
                <a:solidFill>
                  <a:schemeClr val="tx1">
                    <a:lumMod val="85000"/>
                  </a:schemeClr>
                </a:solidFill>
                <a:effectLst/>
                <a:latin typeface="Merriweather"/>
              </a:rPr>
              <a:t>Минимальный коэффициент рудоносности (</a:t>
            </a:r>
            <a:r>
              <a:rPr lang="ru-RU" b="0" i="1" dirty="0" err="1">
                <a:solidFill>
                  <a:schemeClr val="tx1">
                    <a:lumMod val="85000"/>
                  </a:schemeClr>
                </a:solidFill>
                <a:effectLst/>
                <a:latin typeface="Merriweather"/>
              </a:rPr>
              <a:t>K</a:t>
            </a:r>
            <a:r>
              <a:rPr lang="ru-RU" b="0" i="1" baseline="-25000" dirty="0" err="1">
                <a:solidFill>
                  <a:schemeClr val="tx1">
                    <a:lumMod val="85000"/>
                  </a:schemeClr>
                </a:solidFill>
                <a:effectLst/>
                <a:latin typeface="Merriweather"/>
              </a:rPr>
              <a:t>p</a:t>
            </a:r>
            <a:r>
              <a:rPr lang="ru-RU" b="0" i="1" dirty="0">
                <a:solidFill>
                  <a:schemeClr val="tx1">
                    <a:lumMod val="85000"/>
                  </a:schemeClr>
                </a:solidFill>
                <a:effectLst/>
                <a:latin typeface="Merriweather"/>
              </a:rPr>
              <a:t>)</a:t>
            </a:r>
            <a:r>
              <a:rPr lang="ru-RU" b="0" i="0" dirty="0">
                <a:solidFill>
                  <a:schemeClr val="tx1">
                    <a:lumMod val="85000"/>
                  </a:schemeClr>
                </a:solidFill>
                <a:effectLst/>
                <a:latin typeface="Merriweather"/>
              </a:rPr>
              <a:t> – соотношение суммарной длины (площади, объема) рудных тел обычно небольшой мощности (жил, прожилков и </a:t>
            </a:r>
            <a:r>
              <a:rPr lang="ru-RU" b="0" i="0" dirty="0" err="1">
                <a:solidFill>
                  <a:schemeClr val="tx1">
                    <a:lumMod val="85000"/>
                  </a:schemeClr>
                </a:solidFill>
                <a:effectLst/>
                <a:latin typeface="Merriweather"/>
              </a:rPr>
              <a:t>др</a:t>
            </a:r>
            <a:r>
              <a:rPr lang="ru-RU" b="0" i="0" dirty="0">
                <a:solidFill>
                  <a:schemeClr val="tx1">
                    <a:lumMod val="85000"/>
                  </a:schemeClr>
                </a:solidFill>
                <a:effectLst/>
                <a:latin typeface="Merriweather"/>
              </a:rPr>
              <a:t>) с общей длиной (площадью, объемом) пород, содержащих руды. Применяется чаще всего при оконтуривании блоков штокверковых месторождений, а также при оценке прогнозных ресурсов отдельных территорий. Коэффициент рудоносности может быть</a:t>
            </a:r>
            <a:r>
              <a:rPr lang="ru-RU" dirty="0">
                <a:solidFill>
                  <a:schemeClr val="tx1">
                    <a:lumMod val="85000"/>
                  </a:schemeClr>
                </a:solidFill>
                <a:latin typeface="Merriweather"/>
              </a:rPr>
              <a:t> </a:t>
            </a:r>
            <a:r>
              <a:rPr lang="ru-RU" b="0" i="1" dirty="0">
                <a:solidFill>
                  <a:schemeClr val="tx1">
                    <a:lumMod val="85000"/>
                  </a:schemeClr>
                </a:solidFill>
                <a:effectLst/>
                <a:latin typeface="Merriweather"/>
              </a:rPr>
              <a:t>линейным</a:t>
            </a:r>
            <a:r>
              <a:rPr lang="ru-RU" b="0" i="0" dirty="0">
                <a:solidFill>
                  <a:schemeClr val="tx1">
                    <a:lumMod val="85000"/>
                  </a:schemeClr>
                </a:solidFill>
                <a:effectLst/>
                <a:latin typeface="Merriweather"/>
              </a:rPr>
              <a:t>, </a:t>
            </a:r>
            <a:r>
              <a:rPr lang="ru-RU" b="0" i="1" dirty="0">
                <a:solidFill>
                  <a:schemeClr val="tx1">
                    <a:lumMod val="85000"/>
                  </a:schemeClr>
                </a:solidFill>
                <a:effectLst/>
                <a:latin typeface="Merriweather"/>
              </a:rPr>
              <a:t>площадным </a:t>
            </a:r>
            <a:r>
              <a:rPr lang="ru-RU" b="0" i="0" dirty="0">
                <a:solidFill>
                  <a:schemeClr val="tx1">
                    <a:lumMod val="85000"/>
                  </a:schemeClr>
                </a:solidFill>
                <a:effectLst/>
                <a:latin typeface="Merriweather"/>
              </a:rPr>
              <a:t>или </a:t>
            </a:r>
            <a:r>
              <a:rPr lang="ru-RU" b="0" i="1" dirty="0">
                <a:solidFill>
                  <a:schemeClr val="tx1">
                    <a:lumMod val="85000"/>
                  </a:schemeClr>
                </a:solidFill>
                <a:effectLst/>
                <a:latin typeface="Merriweather"/>
              </a:rPr>
              <a:t>объемным</a:t>
            </a:r>
            <a:r>
              <a:rPr lang="ru-RU" b="0" i="0" dirty="0">
                <a:solidFill>
                  <a:schemeClr val="tx1">
                    <a:lumMod val="85000"/>
                  </a:schemeClr>
                </a:solidFill>
                <a:effectLst/>
                <a:latin typeface="Merriweather"/>
              </a:rPr>
              <a:t>.</a:t>
            </a:r>
          </a:p>
          <a:p>
            <a:pPr algn="just"/>
            <a:endParaRPr lang="ru-RU" dirty="0">
              <a:solidFill>
                <a:schemeClr val="tx1">
                  <a:lumMod val="85000"/>
                </a:schemeClr>
              </a:solidFill>
              <a:latin typeface="Merriweather"/>
            </a:endParaRPr>
          </a:p>
          <a:p>
            <a:pPr algn="just"/>
            <a:r>
              <a:rPr lang="ru-RU" b="0" i="1" dirty="0">
                <a:solidFill>
                  <a:schemeClr val="tx1">
                    <a:lumMod val="85000"/>
                  </a:schemeClr>
                </a:solidFill>
                <a:effectLst/>
                <a:latin typeface="Merriweather"/>
              </a:rPr>
              <a:t>Предельный коэффициент вскрыши (</a:t>
            </a:r>
            <a:r>
              <a:rPr lang="ru-RU" b="0" i="1" dirty="0" err="1">
                <a:solidFill>
                  <a:schemeClr val="tx1">
                    <a:lumMod val="85000"/>
                  </a:schemeClr>
                </a:solidFill>
                <a:effectLst/>
                <a:latin typeface="Merriweather"/>
              </a:rPr>
              <a:t>К</a:t>
            </a:r>
            <a:r>
              <a:rPr lang="ru-RU" b="0" i="1" baseline="-25000" dirty="0" err="1">
                <a:solidFill>
                  <a:schemeClr val="tx1">
                    <a:lumMod val="85000"/>
                  </a:schemeClr>
                </a:solidFill>
                <a:effectLst/>
                <a:latin typeface="Merriweather"/>
              </a:rPr>
              <a:t>в</a:t>
            </a:r>
            <a:r>
              <a:rPr lang="ru-RU" b="0" i="1" dirty="0">
                <a:solidFill>
                  <a:schemeClr val="tx1">
                    <a:lumMod val="85000"/>
                  </a:schemeClr>
                </a:solidFill>
                <a:effectLst/>
                <a:latin typeface="Merriweather"/>
              </a:rPr>
              <a:t>) </a:t>
            </a:r>
            <a:r>
              <a:rPr lang="ru-RU" b="0" i="0" dirty="0">
                <a:solidFill>
                  <a:schemeClr val="tx1">
                    <a:lumMod val="85000"/>
                  </a:schemeClr>
                </a:solidFill>
                <a:effectLst/>
                <a:latin typeface="Merriweather"/>
              </a:rPr>
              <a:t>– отношение мощности вскрышных пород к мощности вскрываемого рудного тела (обычно – пласта). Служит для определения рентабельности разработки рудного тела, залегающего под перекрывающими отложениями (россыпь, плат угля и др.) рассчитывается по формуле:</a:t>
            </a:r>
          </a:p>
          <a:p>
            <a:pPr algn="just"/>
            <a:r>
              <a:rPr lang="ru-RU" b="0" i="0" dirty="0">
                <a:solidFill>
                  <a:schemeClr val="tx1">
                    <a:lumMod val="85000"/>
                  </a:schemeClr>
                </a:solidFill>
                <a:effectLst/>
                <a:latin typeface="Merriweather"/>
              </a:rPr>
              <a:t> </a:t>
            </a:r>
            <a:r>
              <a:rPr lang="ru-RU" b="0" i="0" dirty="0" err="1">
                <a:solidFill>
                  <a:schemeClr val="tx1">
                    <a:lumMod val="85000"/>
                  </a:schemeClr>
                </a:solidFill>
                <a:effectLst/>
                <a:latin typeface="Merriweather"/>
              </a:rPr>
              <a:t>K</a:t>
            </a:r>
            <a:r>
              <a:rPr lang="ru-RU" b="0" i="0" baseline="-25000" dirty="0" err="1">
                <a:solidFill>
                  <a:schemeClr val="tx1">
                    <a:lumMod val="85000"/>
                  </a:schemeClr>
                </a:solidFill>
                <a:effectLst/>
                <a:latin typeface="Merriweather"/>
              </a:rPr>
              <a:t>в</a:t>
            </a:r>
            <a:r>
              <a:rPr lang="ru-RU" b="0" i="0" dirty="0">
                <a:solidFill>
                  <a:schemeClr val="tx1">
                    <a:lumMod val="85000"/>
                  </a:schemeClr>
                </a:solidFill>
                <a:effectLst/>
                <a:latin typeface="Merriweather"/>
              </a:rPr>
              <a:t> = </a:t>
            </a:r>
            <a:r>
              <a:rPr lang="ru-RU" b="0" i="0" dirty="0" err="1">
                <a:solidFill>
                  <a:schemeClr val="tx1">
                    <a:lumMod val="85000"/>
                  </a:schemeClr>
                </a:solidFill>
                <a:effectLst/>
                <a:latin typeface="Merriweather"/>
              </a:rPr>
              <a:t>М</a:t>
            </a:r>
            <a:r>
              <a:rPr lang="ru-RU" b="0" i="0" baseline="-25000" dirty="0" err="1">
                <a:solidFill>
                  <a:schemeClr val="tx1">
                    <a:lumMod val="85000"/>
                  </a:schemeClr>
                </a:solidFill>
                <a:effectLst/>
                <a:latin typeface="Merriweather"/>
              </a:rPr>
              <a:t>в</a:t>
            </a:r>
            <a:r>
              <a:rPr lang="ru-RU" b="0" i="0" dirty="0">
                <a:solidFill>
                  <a:schemeClr val="tx1">
                    <a:lumMod val="85000"/>
                  </a:schemeClr>
                </a:solidFill>
                <a:effectLst/>
                <a:latin typeface="Merriweather"/>
              </a:rPr>
              <a:t>/</a:t>
            </a:r>
            <a:r>
              <a:rPr lang="ru-RU" b="0" i="0" dirty="0" err="1">
                <a:solidFill>
                  <a:schemeClr val="tx1">
                    <a:lumMod val="85000"/>
                  </a:schemeClr>
                </a:solidFill>
                <a:effectLst/>
                <a:latin typeface="Merriweather"/>
              </a:rPr>
              <a:t>М</a:t>
            </a:r>
            <a:r>
              <a:rPr lang="ru-RU" b="0" i="0" baseline="-25000" dirty="0" err="1">
                <a:solidFill>
                  <a:schemeClr val="tx1">
                    <a:lumMod val="85000"/>
                  </a:schemeClr>
                </a:solidFill>
                <a:effectLst/>
                <a:latin typeface="Merriweather"/>
              </a:rPr>
              <a:t>рт</a:t>
            </a:r>
            <a:r>
              <a:rPr lang="ru-RU" b="0" i="0" dirty="0">
                <a:solidFill>
                  <a:schemeClr val="tx1">
                    <a:lumMod val="85000"/>
                  </a:schemeClr>
                </a:solidFill>
                <a:effectLst/>
                <a:latin typeface="Merriweather"/>
              </a:rPr>
              <a:t> (10)</a:t>
            </a:r>
          </a:p>
          <a:p>
            <a:pPr algn="just"/>
            <a:r>
              <a:rPr lang="ru-RU" b="0" i="0" dirty="0">
                <a:solidFill>
                  <a:schemeClr val="tx1">
                    <a:lumMod val="85000"/>
                  </a:schemeClr>
                </a:solidFill>
                <a:effectLst/>
                <a:latin typeface="Merriweather"/>
              </a:rPr>
              <a:t> где </a:t>
            </a:r>
            <a:r>
              <a:rPr lang="ru-RU" b="0" i="0" dirty="0" err="1">
                <a:solidFill>
                  <a:schemeClr val="tx1">
                    <a:lumMod val="85000"/>
                  </a:schemeClr>
                </a:solidFill>
                <a:effectLst/>
                <a:latin typeface="Merriweather"/>
              </a:rPr>
              <a:t>М</a:t>
            </a:r>
            <a:r>
              <a:rPr lang="ru-RU" b="0" i="0" baseline="-25000" dirty="0" err="1">
                <a:solidFill>
                  <a:schemeClr val="tx1">
                    <a:lumMod val="85000"/>
                  </a:schemeClr>
                </a:solidFill>
                <a:effectLst/>
                <a:latin typeface="Merriweather"/>
              </a:rPr>
              <a:t>в</a:t>
            </a:r>
            <a:r>
              <a:rPr lang="ru-RU" b="0" i="0" dirty="0">
                <a:solidFill>
                  <a:schemeClr val="tx1">
                    <a:lumMod val="85000"/>
                  </a:schemeClr>
                </a:solidFill>
                <a:effectLst/>
                <a:latin typeface="Merriweather"/>
              </a:rPr>
              <a:t> – мощность вскрышных пород; </a:t>
            </a:r>
            <a:r>
              <a:rPr lang="ru-RU" b="0" i="0" dirty="0" err="1">
                <a:solidFill>
                  <a:schemeClr val="tx1">
                    <a:lumMod val="85000"/>
                  </a:schemeClr>
                </a:solidFill>
                <a:effectLst/>
                <a:latin typeface="Merriweather"/>
              </a:rPr>
              <a:t>М</a:t>
            </a:r>
            <a:r>
              <a:rPr lang="ru-RU" b="0" i="0" baseline="-25000" dirty="0" err="1">
                <a:solidFill>
                  <a:schemeClr val="tx1">
                    <a:lumMod val="85000"/>
                  </a:schemeClr>
                </a:solidFill>
                <a:effectLst/>
                <a:latin typeface="Merriweather"/>
              </a:rPr>
              <a:t>рт</a:t>
            </a:r>
            <a:r>
              <a:rPr lang="ru-RU" b="0" i="0" dirty="0">
                <a:solidFill>
                  <a:schemeClr val="tx1">
                    <a:lumMod val="85000"/>
                  </a:schemeClr>
                </a:solidFill>
                <a:effectLst/>
                <a:latin typeface="Merriweather"/>
              </a:rPr>
              <a:t> – мощность рудного тела.</a:t>
            </a:r>
          </a:p>
          <a:p>
            <a:pPr marL="0" indent="0" algn="just">
              <a:buNone/>
            </a:pPr>
            <a:endParaRPr lang="ru-RU" dirty="0">
              <a:solidFill>
                <a:schemeClr val="tx1">
                  <a:lumMod val="85000"/>
                </a:schemeClr>
              </a:solidFill>
            </a:endParaRPr>
          </a:p>
        </p:txBody>
      </p:sp>
    </p:spTree>
    <p:extLst>
      <p:ext uri="{BB962C8B-B14F-4D97-AF65-F5344CB8AC3E}">
        <p14:creationId xmlns:p14="http://schemas.microsoft.com/office/powerpoint/2010/main" val="3555913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CF25D9E-920C-4CAD-9AAF-E233CF21F4F1}"/>
              </a:ext>
            </a:extLst>
          </p:cNvPr>
          <p:cNvSpPr>
            <a:spLocks noGrp="1"/>
          </p:cNvSpPr>
          <p:nvPr>
            <p:ph idx="1"/>
          </p:nvPr>
        </p:nvSpPr>
        <p:spPr>
          <a:xfrm>
            <a:off x="768096" y="1442382"/>
            <a:ext cx="7290055" cy="4146888"/>
          </a:xfrm>
        </p:spPr>
        <p:txBody>
          <a:bodyPr>
            <a:normAutofit fontScale="62500" lnSpcReduction="20000"/>
          </a:bodyPr>
          <a:lstStyle/>
          <a:p>
            <a:pPr algn="just"/>
            <a:r>
              <a:rPr lang="ru-RU" b="0" i="0" dirty="0">
                <a:solidFill>
                  <a:schemeClr val="tx1">
                    <a:lumMod val="85000"/>
                  </a:schemeClr>
                </a:solidFill>
                <a:effectLst/>
                <a:latin typeface="Roboto"/>
              </a:rPr>
              <a:t>Кроме количественных и качественных показателей полезное ископаемое рассматривается с точки зрения существующих геологических условий его размещения в недрах, которыми и определяются горнотехнические возможности добычи.</a:t>
            </a:r>
          </a:p>
          <a:p>
            <a:pPr algn="just"/>
            <a:r>
              <a:rPr lang="ru-RU" b="0" i="0" dirty="0">
                <a:solidFill>
                  <a:schemeClr val="tx1">
                    <a:lumMod val="85000"/>
                  </a:schemeClr>
                </a:solidFill>
                <a:effectLst/>
                <a:latin typeface="Roboto"/>
              </a:rPr>
              <a:t>При определении промышленной значимости полезных ископаемых большое значение имеют природные и экономические условия района их залегания: климат и рельеф местности, освоенность района, транспортные и энергетические условия, водные ресурсы, наличие в районе других полезных ископаемых и материалов, удаленность от потребителей и т.п. Эти факторы оказывают существенное влияние на технико-экономические показатели эксплуатации полезного ископаемого и сроки его освоения. В зависимости от того, насколько скопления полезных ископаемых в недрах отвечают перечисленным требованиям, определяются их промышленная ценность и очередность освоения. В тех случаях, когда скопления полезных ископаемых в недрах приобретают промышленное значение, их называют месторождениями.</a:t>
            </a:r>
          </a:p>
        </p:txBody>
      </p:sp>
    </p:spTree>
    <p:extLst>
      <p:ext uri="{BB962C8B-B14F-4D97-AF65-F5344CB8AC3E}">
        <p14:creationId xmlns:p14="http://schemas.microsoft.com/office/powerpoint/2010/main" val="2048058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5A22BA1-2BB8-46FC-895C-73D892B228E9}"/>
              </a:ext>
            </a:extLst>
          </p:cNvPr>
          <p:cNvSpPr>
            <a:spLocks noGrp="1"/>
          </p:cNvSpPr>
          <p:nvPr>
            <p:ph idx="1"/>
          </p:nvPr>
        </p:nvSpPr>
        <p:spPr>
          <a:xfrm>
            <a:off x="768096" y="932751"/>
            <a:ext cx="7290055" cy="5067999"/>
          </a:xfrm>
        </p:spPr>
        <p:txBody>
          <a:bodyPr>
            <a:normAutofit fontScale="62500" lnSpcReduction="20000"/>
          </a:bodyPr>
          <a:lstStyle/>
          <a:p>
            <a:pPr algn="just"/>
            <a:r>
              <a:rPr lang="ru-RU" dirty="0"/>
              <a:t>В казахстанской классификационной системе категоризация и группировка запасов/ресурсов ТПИ производится по следующей схеме: </a:t>
            </a:r>
          </a:p>
          <a:p>
            <a:pPr algn="just"/>
            <a:r>
              <a:rPr lang="ru-RU" dirty="0"/>
              <a:t>1) по степени разведанности и уровню достоверности геологической изученности запасы/ресурсы квалифицируются по категориям; </a:t>
            </a:r>
          </a:p>
          <a:p>
            <a:pPr algn="just"/>
            <a:r>
              <a:rPr lang="ru-RU" dirty="0"/>
              <a:t>2) группировка месторождений (участков) по сложности геологического строения для целей разведки; </a:t>
            </a:r>
          </a:p>
          <a:p>
            <a:pPr algn="just"/>
            <a:r>
              <a:rPr lang="ru-RU" dirty="0"/>
              <a:t>3) по степени изученности; </a:t>
            </a:r>
          </a:p>
          <a:p>
            <a:pPr algn="just"/>
            <a:r>
              <a:rPr lang="ru-RU" dirty="0"/>
              <a:t>4) по их экономическому значению. </a:t>
            </a:r>
          </a:p>
          <a:p>
            <a:pPr algn="just"/>
            <a:r>
              <a:rPr lang="ru-RU" dirty="0"/>
              <a:t>По степени разведанности в казахстанской классификационной системе выделяются, в порядке уменьшения степени изученности, четыре категории запасов (А, В, С1, С2) и три категории прогнозные ресурсов (Р1, Р2, Р3). При этом, по степени их изученности запасы подразделяются на две группы: </a:t>
            </a:r>
          </a:p>
          <a:p>
            <a:pPr algn="just"/>
            <a:r>
              <a:rPr lang="ru-RU" dirty="0"/>
              <a:t>1) предварительно оцененные запасы – категория С2; </a:t>
            </a:r>
          </a:p>
          <a:p>
            <a:pPr algn="just"/>
            <a:r>
              <a:rPr lang="ru-RU" dirty="0"/>
              <a:t>2) подтвержденные (разведанные) запасы – категории С1, В, А. </a:t>
            </a:r>
          </a:p>
          <a:p>
            <a:pPr algn="just"/>
            <a:r>
              <a:rPr lang="ru-RU" dirty="0"/>
              <a:t>Основное отличие между разведанными запасами различных категорий – густота разведочной сети и полнота изученности свойств полезного ископаемого (технологических, гидрогеологических, горно-геологических и др.)</a:t>
            </a:r>
          </a:p>
        </p:txBody>
      </p:sp>
    </p:spTree>
    <p:extLst>
      <p:ext uri="{BB962C8B-B14F-4D97-AF65-F5344CB8AC3E}">
        <p14:creationId xmlns:p14="http://schemas.microsoft.com/office/powerpoint/2010/main" val="1595484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6171437-1A8F-426A-9FC9-AF98B04195B7}"/>
              </a:ext>
            </a:extLst>
          </p:cNvPr>
          <p:cNvSpPr>
            <a:spLocks noGrp="1"/>
          </p:cNvSpPr>
          <p:nvPr>
            <p:ph idx="1"/>
          </p:nvPr>
        </p:nvSpPr>
        <p:spPr>
          <a:xfrm>
            <a:off x="837306" y="1414070"/>
            <a:ext cx="7290055" cy="3017520"/>
          </a:xfrm>
        </p:spPr>
        <p:txBody>
          <a:bodyPr>
            <a:normAutofit fontScale="62500" lnSpcReduction="20000"/>
          </a:bodyPr>
          <a:lstStyle/>
          <a:p>
            <a:pPr algn="just"/>
            <a:r>
              <a:rPr lang="ru-RU" dirty="0"/>
              <a:t>По полноте и достоверности учета модифицирующих факторов в казахстанской классификационной системе выделяются два уровня определения модифицирующих факторов (которые понимаются в том же самом смысле, что и модифицирующие факторы во всех стандартах отчетности семейства CRIRSCO). </a:t>
            </a:r>
          </a:p>
          <a:p>
            <a:pPr algn="just"/>
            <a:r>
              <a:rPr lang="ru-RU" dirty="0"/>
              <a:t>Один из них соответствует относительно более низкому уровню детальности, необходимому для разработки «ГЭО оценочных кондиций» (предварительной геолого-экономической оценке эффективности промышленного освоения месторождения), другой – относительно более высокому уровню детальности, отвечающему требованиям «ТЭО промышленных кондиций» (заключительному и наиболее полному). Эти два документа соответствуют «оцененным» и «разведанным» месторождениям.</a:t>
            </a:r>
          </a:p>
        </p:txBody>
      </p:sp>
    </p:spTree>
    <p:extLst>
      <p:ext uri="{BB962C8B-B14F-4D97-AF65-F5344CB8AC3E}">
        <p14:creationId xmlns:p14="http://schemas.microsoft.com/office/powerpoint/2010/main" val="3889382656"/>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370</TotalTime>
  <Words>1124</Words>
  <Application>Microsoft Office PowerPoint</Application>
  <PresentationFormat>Экран (4:3)</PresentationFormat>
  <Paragraphs>45</Paragraphs>
  <Slides>9</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9</vt:i4>
      </vt:variant>
    </vt:vector>
  </HeadingPairs>
  <TitlesOfParts>
    <vt:vector size="19" baseType="lpstr">
      <vt:lpstr>Arial</vt:lpstr>
      <vt:lpstr>Calibri</vt:lpstr>
      <vt:lpstr>Calibri Light</vt:lpstr>
      <vt:lpstr>Franklin Gothic Book</vt:lpstr>
      <vt:lpstr>Merriweather</vt:lpstr>
      <vt:lpstr>Roboto</vt:lpstr>
      <vt:lpstr>Times New Roman</vt:lpstr>
      <vt:lpstr>Wingdings</vt:lpstr>
      <vt:lpstr>Wingdings 2</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Требования промышленности к минеральному сырью</dc:title>
  <dc:creator>Василий Кабанников</dc:creator>
  <cp:lastModifiedBy>User</cp:lastModifiedBy>
  <cp:revision>9</cp:revision>
  <dcterms:created xsi:type="dcterms:W3CDTF">2020-09-30T11:09:59Z</dcterms:created>
  <dcterms:modified xsi:type="dcterms:W3CDTF">2025-11-06T18:12:16Z</dcterms:modified>
</cp:coreProperties>
</file>