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themeOverride+xml" PartName="/ppt/theme/themeOverride25.xml"/>
  <Override ContentType="application/vnd.openxmlformats-officedocument.themeOverride+xml" PartName="/ppt/theme/themeOverride26.xml"/>
  <Override ContentType="application/vnd.openxmlformats-officedocument.themeOverride+xml" PartName="/ppt/theme/themeOverride27.xml"/>
  <Override ContentType="application/vnd.openxmlformats-officedocument.themeOverride+xml" PartName="/ppt/theme/themeOverride28.xml"/>
  <Override ContentType="application/vnd.openxmlformats-officedocument.themeOverride+xml" PartName="/ppt/theme/themeOverride29.xml"/>
  <Override ContentType="application/vnd.openxmlformats-officedocument.themeOverride+xml" PartName="/ppt/theme/themeOverride3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321" r:id="rId2"/>
    <p:sldId id="322" r:id="rId3"/>
    <p:sldId id="323" r:id="rId4"/>
    <p:sldId id="324" r:id="rId5"/>
    <p:sldId id="256" r:id="rId6"/>
    <p:sldId id="257" r:id="rId7"/>
    <p:sldId id="326" r:id="rId8"/>
    <p:sldId id="258" r:id="rId9"/>
    <p:sldId id="259" r:id="rId10"/>
    <p:sldId id="260" r:id="rId11"/>
    <p:sldId id="327" r:id="rId12"/>
    <p:sldId id="261" r:id="rId13"/>
    <p:sldId id="262" r:id="rId14"/>
    <p:sldId id="263" r:id="rId15"/>
    <p:sldId id="264" r:id="rId16"/>
    <p:sldId id="328" r:id="rId17"/>
    <p:sldId id="265" r:id="rId18"/>
    <p:sldId id="266" r:id="rId19"/>
    <p:sldId id="329" r:id="rId20"/>
    <p:sldId id="267" r:id="rId21"/>
    <p:sldId id="268" r:id="rId22"/>
    <p:sldId id="269" r:id="rId23"/>
    <p:sldId id="330" r:id="rId24"/>
    <p:sldId id="270" r:id="rId25"/>
    <p:sldId id="271" r:id="rId26"/>
    <p:sldId id="331" r:id="rId27"/>
    <p:sldId id="272" r:id="rId28"/>
    <p:sldId id="273" r:id="rId29"/>
    <p:sldId id="274" r:id="rId30"/>
    <p:sldId id="278" r:id="rId31"/>
    <p:sldId id="325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98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015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6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6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7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04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663825" y="6248400"/>
            <a:ext cx="33559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Экзогенные процессы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D727A-49EC-4B69-AA6B-AD23E7C9E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1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5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8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8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slideLayouts/slideLayout7.xml" Type="http://schemas.openxmlformats.org/officeDocument/2006/relationships/slideLayout"/><Relationship Id="rId1" Target="../theme/themeOverride28.xml" Type="http://schemas.openxmlformats.org/officeDocument/2006/relationships/themeOverride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38520" y="540290"/>
            <a:ext cx="8866960" cy="634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en-US" sz="3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altLang="ru-RU" b="1" dirty="0" i="1" lang="ru-RU" sz="32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r>
              <a:rPr altLang="ru-RU" b="1" dirty="0" i="1" lang="ru-RU" sz="3200">
                <a:latin charset="0" panose="020B0604020202020204" pitchFamily="34" typeface="Arial"/>
                <a:cs charset="0" panose="020B0604020202020204" pitchFamily="34" typeface="Arial"/>
              </a:rPr>
              <a:t>ЛЕКЦИЯ №</a:t>
            </a:r>
            <a:r>
              <a:rPr altLang="ru-RU" b="1" dirty="0" i="1" lang="en-US" sz="3200"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  <a:endParaRPr altLang="ru-RU" b="1" dirty="0" i="1" lang="ru-RU" sz="32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en-US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  <a:t>Тема: </a:t>
            </a:r>
            <a:r>
              <a:rPr dirty="0" i="1" lang="ru-RU" sz="2200">
                <a:latin charset="0" panose="020B0604020202020204" pitchFamily="34" typeface="Arial"/>
                <a:cs charset="0" panose="020B0604020202020204" pitchFamily="34" typeface="Arial"/>
              </a:rPr>
              <a:t>Определение  возраста  горных</a:t>
            </a: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dirty="0" i="1" lang="ru-RU" sz="2200">
                <a:latin charset="0" panose="020B0604020202020204" pitchFamily="34" typeface="Arial"/>
                <a:cs charset="0" panose="020B0604020202020204" pitchFamily="34" typeface="Arial"/>
              </a:rPr>
              <a:t>            пород. </a:t>
            </a:r>
            <a:endParaRPr altLang="ru-RU" dirty="0" i="1" lang="en-US" sz="24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dirty="0" i="1" lang="ru-RU" sz="22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endParaRPr altLang="ru-RU" dirty="0" i="1" lang="en-US" sz="24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Дисциплина: </a:t>
            </a: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Общая и историческая геология</a:t>
            </a:r>
            <a:endParaRPr dirty="0" lang="en-US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 indent="2962275">
              <a:lnSpc>
                <a:spcPct val="90000"/>
              </a:lnSpc>
              <a:buFontTx/>
              <a:buNone/>
            </a:pP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 indent="2962275">
              <a:lnSpc>
                <a:spcPct val="90000"/>
              </a:lnSpc>
              <a:buFontTx/>
              <a:buNone/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Образовательная программа:</a:t>
            </a:r>
          </a:p>
          <a:p>
            <a:pPr algn="just" eaLnBrk="1" hangingPunct="1" indent="296227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6В07201 «Геология и разведка</a:t>
            </a:r>
          </a:p>
          <a:p>
            <a:pPr algn="just" eaLnBrk="1" hangingPunct="1" indent="296227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месторождений полезных ископаемых»</a:t>
            </a:r>
          </a:p>
          <a:p>
            <a:pPr algn="just" eaLnBrk="1" hangingPunct="1" indent="242252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altLang="ru-RU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b="1" dirty="0" lang="ru-RU" sz="2000">
              <a:cs charset="0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b="1" dirty="0" lang="ru-RU" sz="2000">
              <a:cs charset="0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1" dirty="0" i="1" lang="ru-RU">
                <a:latin charset="0" panose="020B0604020202020204" pitchFamily="34" typeface="Arial"/>
                <a:cs charset="0" panose="020B0604020202020204" pitchFamily="34" typeface="Arial"/>
              </a:rPr>
              <a:t>Автор: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dirty="0" err="1" i="1" lang="ru-RU">
                <a:latin charset="0" panose="020B0604020202020204" pitchFamily="34" typeface="Arial"/>
                <a:cs charset="0" panose="020B0604020202020204" pitchFamily="34" typeface="Arial"/>
              </a:rPr>
              <a:t>и.о</a:t>
            </a:r>
            <a:r>
              <a:rPr dirty="0" i="1" lang="ru-RU">
                <a:latin charset="0" panose="020B0604020202020204" pitchFamily="34" typeface="Arial"/>
                <a:cs charset="0" panose="020B0604020202020204" pitchFamily="34" typeface="Arial"/>
              </a:rPr>
              <a:t>. доцента кафедры ГРМПИ,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dirty="0" i="1" lang="en-US">
                <a:latin charset="0" panose="020B0604020202020204" pitchFamily="34" typeface="Arial"/>
                <a:cs charset="0" panose="020B0604020202020204" pitchFamily="34" typeface="Arial"/>
              </a:rPr>
              <a:t>PhD </a:t>
            </a:r>
            <a:r>
              <a:rPr dirty="0" i="1" lang="ru-RU">
                <a:latin charset="0" panose="020B0604020202020204" pitchFamily="34" typeface="Arial"/>
                <a:cs charset="0" panose="020B0604020202020204" pitchFamily="34" typeface="Arial"/>
              </a:rPr>
              <a:t>Пономарева Екатерина Вадимовна</a:t>
            </a:r>
            <a:endParaRPr baseline="0" cap="none" dirty="0" i="1" kumimoji="0" lang="ru-RU" normalizeH="0" strike="noStrike" u="none">
              <a:ln>
                <a:noFill/>
              </a:ln>
              <a:effectLst/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C314B-471F-49BF-A8BB-D45E900F7473}"/>
              </a:ext>
            </a:extLst>
          </p:cNvPr>
          <p:cNvSpPr txBox="1"/>
          <p:nvPr/>
        </p:nvSpPr>
        <p:spPr>
          <a:xfrm>
            <a:off x="1398584" y="116632"/>
            <a:ext cx="7493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НАО «КАРАГАНДИНСКИЙ ТЕХНИЧЕСКИЙ УНИВЕРСИТЕТ</a:t>
            </a:r>
            <a:b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ИМЕНИ АБЫЛКАСА САГИНОВА»</a:t>
            </a:r>
            <a:b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Кафедра «Геология и разведка месторождений полезных ископаемых»</a:t>
            </a:r>
            <a:br>
              <a:rPr altLang="ru-RU"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</a:br>
            <a:endParaRPr dirty="0" lang="ru-RU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4281A03-DBE8-4016-8CE9-3EFC1AA2F51B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9" y="68327"/>
            <a:ext cx="1193121" cy="11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36DBDA-1CB9-4897-B672-6A119F290553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" t="354"/>
          <a:stretch/>
        </p:blipFill>
        <p:spPr bwMode="auto">
          <a:xfrm>
            <a:off x="358114" y="4437113"/>
            <a:ext cx="1323975" cy="14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Геология и Земля: истории из жизни, советы, новости и юмор — Все посты,  страница 4 | Пикабу" id="1028" name="Picture 4">
            <a:extLst>
              <a:ext uri="{FF2B5EF4-FFF2-40B4-BE49-F238E27FC236}">
                <a16:creationId xmlns:a16="http://schemas.microsoft.com/office/drawing/2014/main" id="{9E8889AD-E0B6-4461-A307-88FD294E6F2E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/>
          <a:stretch/>
        </p:blipFill>
        <p:spPr bwMode="auto">
          <a:xfrm>
            <a:off x="358114" y="1360063"/>
            <a:ext cx="2273142" cy="29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81000"/>
            <a:ext cx="79248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300" i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рассмотрении истории геологического развития территории, разрез которой изображен на рисунке,  пользовались исключительно относительным временем, определяя лишь последовательность образования тел.</a:t>
            </a:r>
            <a:endParaRPr lang="ru-RU" altLang="ru-RU" sz="2300" dirty="0">
              <a:solidFill>
                <a:srgbClr val="00B0F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60000" algn="just"/>
            <a:r>
              <a:rPr lang="ru-RU" alt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Еще одна большая группа методов относительной геохронологии – </a:t>
            </a:r>
            <a:r>
              <a:rPr lang="ru-RU" altLang="ru-RU" sz="2300" i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биостратиграфические методы</a:t>
            </a:r>
            <a:r>
              <a:rPr lang="ru-RU" alt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indent="360000" algn="just"/>
            <a:r>
              <a:rPr lang="ru-RU" alt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методы основаны на изучении окаменелостей – ископаемых остатков организмов, заключённых в слоях горных пород: в разновозрастных слоях пород встречаются разные комплексы остатков организмов, характеризующие развитие флоры и фауны в ту или иную геологическую эпоху. </a:t>
            </a:r>
          </a:p>
          <a:p>
            <a:pPr indent="360000" algn="just"/>
            <a:r>
              <a:rPr lang="ru-RU" alt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основе методов лежит принцип, сформулированный Уильямом Смитом: </a:t>
            </a:r>
            <a:r>
              <a:rPr lang="ru-RU" altLang="ru-RU" sz="2300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одновозрастные осадки содержат одни и те же или близкие остатки ископаемых организмов</a:t>
            </a:r>
            <a:r>
              <a:rPr lang="ru-RU" alt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Этот принцип дополняется еще одним важным положением, гласящим, что </a:t>
            </a:r>
            <a:r>
              <a:rPr lang="ru-RU" altLang="ru-RU" sz="2300" i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ископаемые флоры и фауны сменяют друг друга в определенном порядке</a:t>
            </a:r>
            <a:r>
              <a:rPr lang="ru-RU" alt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546" y="425934"/>
            <a:ext cx="77724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основе всех биостратиграфических методов лежит положение о непрерывности и необратимости изменения органического мира – </a:t>
            </a:r>
            <a:r>
              <a:rPr lang="ru-RU" altLang="ru-RU" sz="2300" i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эволюции Ч. Дарвина</a:t>
            </a:r>
            <a:r>
              <a:rPr lang="ru-RU" alt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indent="360000" algn="just"/>
            <a:endParaRPr lang="ru-RU" altLang="ru-RU" sz="23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60000" algn="just"/>
            <a:r>
              <a:rPr lang="ru-RU" alt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отрезок геологического времени характеризуется определенными представителями флоры и фауны. Определение возраста толщ горных пород сводится к сравнению найденных в них ископаемых с данными о времени существования этих организмов в геологической истории.</a:t>
            </a:r>
          </a:p>
          <a:p>
            <a:pPr indent="360000" algn="just"/>
            <a:endParaRPr lang="ru-RU" altLang="ru-RU" sz="23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60000" algn="just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В качестве грубой аналогии сущности метода можно привести известные методы определения возраста в археологии: если при раскопках обнаружены только каменные орудия труда, то культура относится к каменному веку, присутствие бронзовых орудий дает основание для ее отнесения к бронзовому веку и т.п.</a:t>
            </a:r>
          </a:p>
        </p:txBody>
      </p:sp>
    </p:spTree>
    <p:extLst>
      <p:ext uri="{BB962C8B-B14F-4D97-AF65-F5344CB8AC3E}">
        <p14:creationId xmlns:p14="http://schemas.microsoft.com/office/powerpoint/2010/main" val="2242283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380" y="381000"/>
            <a:ext cx="7772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Среди биостратиграфических методов долгое время оставался важнейшим метод руководящих форм. Руководящими формами называют остатки вымерших организмов соответствующие следующим критериям:</a:t>
            </a:r>
          </a:p>
          <a:p>
            <a:pPr indent="360000" algn="just"/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эти организмы существовали короткий промежуток времени;</a:t>
            </a:r>
          </a:p>
          <a:p>
            <a:pPr indent="360000" algn="just"/>
            <a:r>
              <a:rPr lang="ru-RU" alt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были распространены на значительной территории;</a:t>
            </a:r>
          </a:p>
          <a:p>
            <a:pPr indent="360000" algn="just"/>
            <a:r>
              <a:rPr lang="ru-RU" altLang="ru-RU" sz="2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их окаменелости части встречаются и легко определяются.</a:t>
            </a:r>
          </a:p>
          <a:p>
            <a:pPr indent="360000" algn="just"/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При определении возраста среди найденных в изучаемом слое </a:t>
            </a:r>
            <a:r>
              <a:rPr lang="ru-RU" altLang="ru-RU" sz="2300" dirty="0" err="1">
                <a:latin typeface="Times New Roman" pitchFamily="18" charset="0"/>
                <a:cs typeface="Times New Roman" pitchFamily="18" charset="0"/>
              </a:rPr>
              <a:t>ископае-мых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 выбираются наиболее для него характерные, затем они сопоставляются с атласами руководящих форм, описывающими, какому интервалу времени свойственны те или иные формы. Первый из таких атласов был создан ещё в середине XIX века палеонтологом Г. </a:t>
            </a:r>
            <a:r>
              <a:rPr lang="ru-RU" altLang="ru-RU" sz="2300" dirty="0" err="1">
                <a:latin typeface="Times New Roman" pitchFamily="18" charset="0"/>
                <a:cs typeface="Times New Roman" pitchFamily="18" charset="0"/>
              </a:rPr>
              <a:t>Бронном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481" y="152400"/>
            <a:ext cx="807719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На сегодняшний день основным в биостратиграфии является </a:t>
            </a:r>
            <a:r>
              <a:rPr lang="ru-RU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метод анализа органических комплексов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. При применении этого метода вывод об относительном возрасте строится на сведениях обо всём комплексе окаменелостей, а не на находках единичных руководящих форм, что значительно повышает точность.</a:t>
            </a: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В ходе геологических исследований стоят задачи не только расчленения толщ по возрасту и отнесения их к какому-либо интервалу геологической истории, но и сопоставления – корреляции – удаленных друг от друга одновозрастных толщ. </a:t>
            </a: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Наиболее простым методом выявления одновозрастных толщ является </a:t>
            </a:r>
            <a:r>
              <a:rPr lang="ru-RU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прослеживание слоев на местности от одного обнажения к другому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Этот метод эффективен только в условиях хорошей обнаженности. Более универсальным является </a:t>
            </a:r>
            <a:r>
              <a:rPr lang="ru-RU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биостратиграфический метод сопоставления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характера органических остатков в удаленных разрезах – </a:t>
            </a:r>
            <a:r>
              <a:rPr lang="ru-RU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одновозрастные слои обладают одинаковым комплексом окаменелостей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000" algn="just"/>
            <a:r>
              <a:rPr lang="ru-RU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Этот метод позволяет проводить региональную и глобальную корреляцию разрезов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969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Принципиальная модель использования окаменелостей для корреляции удаленных разрезов </a:t>
            </a:r>
          </a:p>
        </p:txBody>
      </p:sp>
      <p:pic>
        <p:nvPicPr>
          <p:cNvPr id="43011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79769" y="1143000"/>
            <a:ext cx="7536862" cy="4491306"/>
          </a:xfrm>
        </p:spPr>
      </p:pic>
      <p:sp>
        <p:nvSpPr>
          <p:cNvPr id="43012" name="Прямоугольник 4"/>
          <p:cNvSpPr>
            <a:spLocks noChangeArrowheads="1"/>
          </p:cNvSpPr>
          <p:nvPr/>
        </p:nvSpPr>
        <p:spPr bwMode="auto">
          <a:xfrm>
            <a:off x="457200" y="5715000"/>
            <a:ext cx="838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Одновозрастными являются слои, содержащие одинаковый комплекс окаменелостей.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474345"/>
            <a:ext cx="7772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геохронология</a:t>
            </a:r>
            <a:endParaRPr lang="ru-RU" altLang="ru-RU" sz="2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altLang="ru-RU" sz="23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Методы абсолютной геохронологии позволяют определить возраст геологических объектов и событий в единицах времени. Среди этих методов наиболее распространены методы изотопной геохронологии, основанные на подсчете времени распада радиоактивных изотопов, заключенных в минералах (или, например, в остатках древесины или в окаменелых костях животных).</a:t>
            </a:r>
          </a:p>
          <a:p>
            <a:pPr indent="360000" algn="just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360000" algn="just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Сущность метода заключена в следующем. В состав некоторых минералов входят радиоактивные изотопы.</a:t>
            </a:r>
          </a:p>
          <a:p>
            <a:pPr indent="360000" algn="just"/>
            <a:endParaRPr lang="ru-RU" altLang="ru-RU" sz="23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С момента образования такого минерала в нем протекает процесс радиоактивного распада изотопов, сопровождающийся накоплением продуктов распада.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588" y="381000"/>
            <a:ext cx="7957812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Распад радиоактивных изотопов протекает самопроизвольно, с постоянной скоростью, не зависящей от внешних факторов; количество радиоактивных изотопов убывает в соответствии с экспоненциальным законом.</a:t>
            </a:r>
          </a:p>
          <a:p>
            <a:pPr indent="360000" algn="just"/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Принимая во внимания постоянство скорости распада, для определения возраста достаточно установить количество оставшегося в минерале радиоактивного изотопа и количество образовавшегося при его распаде стабильного изотопа. </a:t>
            </a:r>
          </a:p>
          <a:p>
            <a:pPr indent="360000" algn="just"/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Эта зависимость описывается главным уравнением геохронологии: </a:t>
            </a:r>
            <a:endParaRPr lang="en-US" alt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60000" algn="ctr"/>
            <a:r>
              <a:rPr lang="en-US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t=1/</a:t>
            </a:r>
            <a:r>
              <a:rPr lang="el-GR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λ·</a:t>
            </a:r>
            <a:r>
              <a:rPr lang="en-US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altLang="ru-RU" sz="22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2200" i="1" baseline="-25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/N</a:t>
            </a:r>
            <a:r>
              <a:rPr lang="en-US" altLang="ru-RU" sz="2200" i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+1)</a:t>
            </a:r>
            <a:r>
              <a:rPr lang="en-US" altLang="ru-RU" sz="2200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360000" algn="just"/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altLang="ru-RU" sz="21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2100" i="1" baseline="-25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– число изотопов конечного продукта распада;</a:t>
            </a:r>
            <a:endParaRPr lang="ru-RU" altLang="ru-RU" sz="2100" i="1" baseline="-25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ru-RU" sz="21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2100" i="1" baseline="-25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– число радиоактивных изотопов, не распавшихся по </a:t>
            </a:r>
            <a:r>
              <a:rPr lang="ru-RU" altLang="ru-RU" sz="2100" dirty="0" err="1">
                <a:latin typeface="Times New Roman" pitchFamily="18" charset="0"/>
                <a:cs typeface="Times New Roman" pitchFamily="18" charset="0"/>
              </a:rPr>
              <a:t>прошедствии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времени </a:t>
            </a:r>
            <a:r>
              <a:rPr lang="en-US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0000" algn="just"/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– постоянная распада, доля распавшихся ядер данного изотопа за единицу времени, является постоянной для каждого изотопа величиной.</a:t>
            </a:r>
          </a:p>
        </p:txBody>
      </p:sp>
    </p:spTree>
    <p:extLst>
      <p:ext uri="{BB962C8B-B14F-4D97-AF65-F5344CB8AC3E}">
        <p14:creationId xmlns:p14="http://schemas.microsoft.com/office/powerpoint/2010/main" val="1385910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A512D-559D-4325-AF3E-9D379F5C3BDC}"/>
              </a:ext>
            </a:extLst>
          </p:cNvPr>
          <p:cNvSpPr txBox="1"/>
          <p:nvPr/>
        </p:nvSpPr>
        <p:spPr>
          <a:xfrm>
            <a:off x="609600" y="400110"/>
            <a:ext cx="8001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Для определения возраста используются многие радиоактивные изотопы: </a:t>
            </a:r>
            <a:r>
              <a:rPr lang="ru-RU" altLang="ru-RU" sz="2100" baseline="30000" dirty="0"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ru-RU" altLang="ru-RU" sz="2100" baseline="30000" dirty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ru-RU" altLang="ru-RU" sz="2100" baseline="30000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K, </a:t>
            </a:r>
            <a:r>
              <a:rPr lang="ru-RU" altLang="ru-RU" sz="2100" baseline="30000" dirty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Rb, </a:t>
            </a:r>
            <a:r>
              <a:rPr lang="ru-RU" altLang="ru-RU" sz="2100" baseline="30000" dirty="0"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Sm и др.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Названия изотопно-геохронологических методов обычно образуются из названий радиоактивных изотопов и конечных продуктов их распада: уран-свинцовый, калий-аргоновый и т.д. Результаты определения возраста геологических объектов выражаются в 106 и 109 лет, или в значениях Международной системы единиц (СИ): </a:t>
            </a:r>
            <a:r>
              <a:rPr lang="ru-RU" altLang="ru-RU" sz="2100" dirty="0" err="1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1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. Эта аббревиатура означает, соответственно, «млн. лет» и « млрд. лет».</a:t>
            </a:r>
          </a:p>
          <a:p>
            <a:pPr indent="360000" algn="just"/>
            <a:endParaRPr lang="ru-RU" altLang="ru-RU" sz="21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В настоящее время наиболее точным считается самарий–неодимовый метод, принятый в качестве стандарта, с которым сравниваются данные других методов. Это связано с тем, что в силу геохимических особенностей данные элементы наименее подвержены влиянию наложенных процессов, часто значительно искажающих или сводящих на нет результаты определений возраста. 	Метод основан на распаде изотопа </a:t>
            </a:r>
            <a:r>
              <a:rPr lang="ru-RU" altLang="ru-RU" sz="2100" baseline="30000" dirty="0"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Sm с образованием в качестве конечного продукта распада </a:t>
            </a:r>
            <a:r>
              <a:rPr lang="ru-RU" altLang="ru-RU" sz="2100" baseline="30000" dirty="0">
                <a:latin typeface="Times New Roman" pitchFamily="18" charset="0"/>
                <a:cs typeface="Times New Roman" pitchFamily="18" charset="0"/>
              </a:rPr>
              <a:t>144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Nd.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593A53-A4D3-4D50-8DDC-4BCA5976FA0B}"/>
              </a:ext>
            </a:extLst>
          </p:cNvPr>
          <p:cNvSpPr txBox="1"/>
          <p:nvPr/>
        </p:nvSpPr>
        <p:spPr>
          <a:xfrm>
            <a:off x="609600" y="304800"/>
            <a:ext cx="8001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200" i="1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ru-RU" sz="2200" i="1" dirty="0" err="1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тратиграфическая</a:t>
            </a:r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геохронологическая шкалы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buFont typeface="Wingdings 2" pitchFamily="18" charset="2"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Оперируя категорией относительного времени необходимо иметь универсальную шкалу периодизации истории. Так, применительно к истории человечества, мы употребляем выражения «до нашей эры», «в эпоху Возрождения», «в XX веке» и т.п., относя какое-либо событие или предмет материальной культуры к определённому временному интервалу. </a:t>
            </a:r>
          </a:p>
          <a:p>
            <a:pPr marL="0" indent="360000" algn="just">
              <a:buFont typeface="Wingdings 2" pitchFamily="18" charset="2"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Аналогичный подход принят и в геологии, для этих целей разработаны Международная геохронологическая шкала и Международная стратиграфическая шкала.</a:t>
            </a:r>
          </a:p>
        </p:txBody>
      </p:sp>
      <p:pic>
        <p:nvPicPr>
          <p:cNvPr id="1026" name="Picture 2" descr="Стратиграфическая шкала — это вертикальный разрез всей земной коры, который  показывает, какое положение по отношению.. | ВКонтакте">
            <a:extLst>
              <a:ext uri="{FF2B5EF4-FFF2-40B4-BE49-F238E27FC236}">
                <a16:creationId xmlns:a16="http://schemas.microsoft.com/office/drawing/2014/main" id="{5B74A0E8-4A70-4E59-9F14-BF983D516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31521"/>
            <a:ext cx="4419600" cy="29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493BE60-BDD4-4DF0-B410-214ECF7A9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15" y="3831521"/>
            <a:ext cx="2422085" cy="29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293D9F2-0293-4E29-AEAD-C32F56C95A7C}"/>
              </a:ext>
            </a:extLst>
          </p:cNvPr>
          <p:cNvSpPr txBox="1"/>
          <p:nvPr/>
        </p:nvSpPr>
        <p:spPr>
          <a:xfrm>
            <a:off x="571500" y="609600"/>
            <a:ext cx="8001000" cy="5250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Основную информацию о геологической истории Земли несут слои горных пород, в которых, как на страницах каменной летописи, запечатлены происходившие на планете изменения и эволюция органического мира (последняя «запечатлена» в комплексах окаменелостей, содержащихся в разновозрастных слоях).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Слои горных пород, занимающие определенное положение в общей последовательности напластований и выделяемые на основании присущих им особенностей (чаще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комплекса ископаемых), являются стратиграфическими подразделениями.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Горные породы, слагающие стратиграфические подразделения, формировались на протяжении определённого интервала геологического времени, и, следовательно, отражают эволюцию земной коры и органического мира за этот промежуток времени.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1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Стратиграфическая шкала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– шкала, показывающая последовательность и соподчиненность стратиграфических подразделений, слагающих земную кору и отражающих пройденные землёй этапы исторического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1719884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kern="12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 возраста  горных  пород </a:t>
            </a:r>
            <a:endParaRPr lang="ru-RU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Относительная геохронология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Абсолютная геохронология</a:t>
            </a:r>
            <a:endParaRPr lang="ru-RU" altLang="ru-RU" sz="2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C2DC9-D205-48C7-91D4-12F84F48BAAF}"/>
              </a:ext>
            </a:extLst>
          </p:cNvPr>
          <p:cNvSpPr txBox="1"/>
          <p:nvPr/>
        </p:nvSpPr>
        <p:spPr>
          <a:xfrm>
            <a:off x="571500" y="381000"/>
            <a:ext cx="8001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Объектом стратиграфической шкалы являются слои горных пород. Основа современной стратиграфической шкалы была разработана еще в первой половине XIX века и была принята в 1881 г. на II сессии Международного геологического конгресса в Болонье. Позднее стратиграфическая шкала была дополнена геохронологической шкалой.</a:t>
            </a:r>
          </a:p>
          <a:p>
            <a:pPr indent="360000" algn="just"/>
            <a:endParaRPr lang="ru-RU" altLang="ru-RU" sz="21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Геохронологическая шкала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– шкала относительного геологического времени, показывающая последовательность и соподчинённость основных этапов геологической истории Земли и развития жизни на ней. Объектом геохронологической шкалы является геологическое время.</a:t>
            </a:r>
          </a:p>
          <a:p>
            <a:pPr indent="360000" algn="just"/>
            <a:endParaRPr lang="ru-RU" altLang="ru-RU" sz="21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Шкала геологического времени (или геохронометрическая шкала) представляет собой последовательный ряд датировок нижних границ общих стратиграфических подразделений, выраженных в единицах времени (чаще в миллионах лет) и вычисленных с помощью методов абсолютного датирования.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58D439-B745-482E-B6EA-49E900646699}"/>
              </a:ext>
            </a:extLst>
          </p:cNvPr>
          <p:cNvSpPr txBox="1"/>
          <p:nvPr/>
        </p:nvSpPr>
        <p:spPr>
          <a:xfrm>
            <a:off x="457200" y="228600"/>
            <a:ext cx="8001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sz="21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геохронологической шкалы служат геохронологические подразделения – интервалы геологического времени, в течение которого образовались горные породы, входящие в состав данного стратиграфического подразделения.</a:t>
            </a:r>
          </a:p>
          <a:p>
            <a:pPr indent="360000" algn="just"/>
            <a:r>
              <a:rPr lang="ru-RU" sz="21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стратиграфическим подразделениям соответствуют подразделения геохронологической шкалы.</a:t>
            </a:r>
          </a:p>
          <a:p>
            <a:pPr indent="360000" algn="just"/>
            <a:b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4A34A7B6-14E3-4FC7-AC10-6149021DA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20092"/>
              </p:ext>
            </p:extLst>
          </p:nvPr>
        </p:nvGraphicFramePr>
        <p:xfrm>
          <a:off x="1676400" y="2590800"/>
          <a:ext cx="6096000" cy="3510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8706509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39218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Стратиграфические подразделения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Геохронологические подразделения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2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акротема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акрон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31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эонотема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эон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09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эратема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(группа)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эра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45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32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эпоха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30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ярус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7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72984"/>
                  </a:ext>
                </a:extLst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0A095-AE38-488A-B607-205260A36304}"/>
              </a:ext>
            </a:extLst>
          </p:cNvPr>
          <p:cNvSpPr txBox="1"/>
          <p:nvPr/>
        </p:nvSpPr>
        <p:spPr>
          <a:xfrm>
            <a:off x="609600" y="457200"/>
            <a:ext cx="8077200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Самый длительный отрезок времени – </a:t>
            </a:r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эон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. Толщину, образованную за это время из слоев пород, называют </a:t>
            </a:r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эонотемой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. Самый короткий отрезов – </a:t>
            </a:r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век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. Толщу, образующуюся в течение века, называют </a:t>
            </a:r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ярусом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. Возраст горных пород в виде индексов широко используется в геологической документации (карты и разрезы). Каждому отрезку времени геологической истории соответствует толща пород, которая образовалась на протяжении этого отрезка времени. </a:t>
            </a:r>
          </a:p>
          <a:p>
            <a:pPr indent="360000" algn="just"/>
            <a:endParaRPr lang="ru-RU" altLang="ru-RU" sz="21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Геологическая история делится на </a:t>
            </a:r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 эр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, соответственно, толща пород земной коры разделяется на шесть. Каждая эра делится на </a:t>
            </a:r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периоды (системы пород)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, период – </a:t>
            </a:r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 эпохи (отделы пород)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, эпохи – </a:t>
            </a:r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 века (ярусы пород)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. Каждый отрезок времени и соответствующая ему толща пород получила свое название и индекс. 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При этом практически все стратиграфические подразделения ранга эонотема–система имеют единые общепринятые международные наименования.</a:t>
            </a:r>
            <a:endParaRPr lang="ru-RU" sz="21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A7D6E5-EDAD-4D8D-9472-0A1BACCC0BB2}"/>
              </a:ext>
            </a:extLst>
          </p:cNvPr>
          <p:cNvSpPr txBox="1"/>
          <p:nvPr/>
        </p:nvSpPr>
        <p:spPr>
          <a:xfrm>
            <a:off x="533400" y="228600"/>
            <a:ext cx="8153400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Наиболее крупными стратиграфическими подразделениями являются </a:t>
            </a:r>
            <a:r>
              <a:rPr lang="ru-RU" altLang="ru-RU" sz="21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акротемы</a:t>
            </a:r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и эонотемы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000" algn="just"/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Архейскую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протерозойскую </a:t>
            </a:r>
            <a:r>
              <a:rPr lang="ru-RU" altLang="ru-RU" sz="21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акротемы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объединяют под названием «докембрий» (то есть толщи пород, накопившиеся до кембрийского периода – первого периода фанерозоя) или «криптозой». 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Рубежом докембрия и фанерозоя служит появление в слоях горных пород остатков скелетных организмов. В докембрии органические остатки редки, поскольку мягкие ткани быстро разрушаются, не успев захорониться. Сам термин «криптозой» образовано при слиянии корней слов «</a:t>
            </a:r>
            <a:r>
              <a:rPr lang="ru-RU" altLang="ru-RU" sz="2100" dirty="0" err="1">
                <a:latin typeface="Times New Roman" pitchFamily="18" charset="0"/>
                <a:cs typeface="Times New Roman" pitchFamily="18" charset="0"/>
              </a:rPr>
              <a:t>криптос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» – скрытый и «</a:t>
            </a:r>
            <a:r>
              <a:rPr lang="ru-RU" altLang="ru-RU" sz="2100" dirty="0" err="1">
                <a:latin typeface="Times New Roman" pitchFamily="18" charset="0"/>
                <a:cs typeface="Times New Roman" pitchFamily="18" charset="0"/>
              </a:rPr>
              <a:t>зоэ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» – жизнь. 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При расчленении докембрийских толщ на дробные стратиграфические подразделения важнейшую роль имеют методы изотопной геохронологии, поскольку органические остатки редки или вообще отсутствуют, определяются с трудом и, главное, не подвержены быстрой эволюции (однотипные комплексы микрофауны остаются неизменными на протяжении огромных интервалов времени, что не позволяет расчленять толщи по этому признаку).</a:t>
            </a:r>
          </a:p>
        </p:txBody>
      </p:sp>
    </p:spTree>
    <p:extLst>
      <p:ext uri="{BB962C8B-B14F-4D97-AF65-F5344CB8AC3E}">
        <p14:creationId xmlns:p14="http://schemas.microsoft.com/office/powerpoint/2010/main" val="1022412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5E22A7-47D4-4218-9E90-CA2358F310F9}"/>
              </a:ext>
            </a:extLst>
          </p:cNvPr>
          <p:cNvSpPr txBox="1"/>
          <p:nvPr/>
        </p:nvSpPr>
        <p:spPr>
          <a:xfrm>
            <a:off x="419100" y="228600"/>
            <a:ext cx="83058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Эонотемы включают в свой состав </a:t>
            </a:r>
            <a:r>
              <a:rPr lang="ru-RU" altLang="ru-RU" sz="2000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эратемы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Эратема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или группа – отложений, образовавшиеся в течение эры; продолжительность эр в фанерозое составляет первые сотни миллионов лет.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Эратемы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отражают крупные этапы развития Земли и органического мира.</a:t>
            </a:r>
          </a:p>
          <a:p>
            <a:pPr indent="360000"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Границы между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эратемами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соответствуют переломным рубежам в истории развития органического мира. В фанерозое выделяют три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эратемы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: палеозойскую, мезозойскую и кайнозойскую.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Эратемы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в свою очередь, включают в свой состав системы.</a:t>
            </a:r>
          </a:p>
          <a:p>
            <a:pPr indent="360000" algn="just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– это отложения, образовавшиеся в течение периода; длительность периодов составляет десятки миллионов лет. Одна система от другой отличается комплексами фауны и флоры на уровне надсемейств, семейств и родов.</a:t>
            </a:r>
          </a:p>
          <a:p>
            <a:pPr indent="360000"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 фанерозое выделяются </a:t>
            </a:r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12 систем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кембрийская, ордовикская, силурийская, девонская, каменноугольная (карбоновая), пермская, триасовая, юрская, меловая, палеогеновая, неогеновая и четвертичная (антропогеновая)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Названия большинства систем происходят от географических названий тех местностей, где они были впервые установлены. Для каждой системы на геол. картах приняты определенный цвет, являющийся международным, и индекс, образованный начальной буквой латинского названия системы.</a:t>
            </a:r>
            <a:endParaRPr lang="ru-RU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D51B44-31E5-415A-B9DF-3015B89CD125}"/>
              </a:ext>
            </a:extLst>
          </p:cNvPr>
          <p:cNvSpPr txBox="1"/>
          <p:nvPr/>
        </p:nvSpPr>
        <p:spPr>
          <a:xfrm>
            <a:off x="685800" y="266596"/>
            <a:ext cx="7772400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Отдел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часть системы, соответствующая отложениям, образовавшимся в течение одной эпохи; длительность эпох обычно составляет первые десятки миллионов лет. Отличия между отделами проявляются в различии фауны и флоры на уровне родов или групп. Названия отделов даны по положению их в системе: нижний, средний, верхний или только нижний и верхний; эпохи соответственно называют ранней, средней, поздней.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В составе отдела выделяются ярусы. </a:t>
            </a:r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Ярус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отложения, образовавшиеся в течение века; продолжительность веков составляет несколько миллионов лет.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К региональным стратиграфическим подразделениям относятся горизонт и лона. </a:t>
            </a:r>
          </a:p>
          <a:p>
            <a:pPr indent="360000" algn="just"/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Горизонт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основное региональное подразделение стратиграфической шкалы, объединяющее одновозрастные отложения, характеризующиеся определенным комплексом литологических и палеонтологических признаков. Горизонтам присваиваются географические названия, соответствующие местам, где они наиболее хорошо представлены и изучены.</a:t>
            </a:r>
            <a:endParaRPr lang="ru-RU" sz="21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685800" y="609600"/>
            <a:ext cx="7772400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Геохронологическим эквивалентом служит время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. Например, </a:t>
            </a:r>
            <a:r>
              <a:rPr lang="ru-RU" altLang="ru-RU" sz="2100" dirty="0" err="1">
                <a:latin typeface="Times New Roman" pitchFamily="18" charset="0"/>
                <a:cs typeface="Times New Roman" pitchFamily="18" charset="0"/>
              </a:rPr>
              <a:t>хапровский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горизонт, распространенный на побережье Таганрогского залива Азовского моря, соответствует толще речных песков, сформировавшихся в конце неогенового периода.</a:t>
            </a:r>
          </a:p>
          <a:p>
            <a:pPr indent="360000" algn="just"/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Стратотип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(наиболее представительный разрез стратиграфического горизонта, являющийся его эталоном) этого горизонта расположен у ст. </a:t>
            </a:r>
            <a:r>
              <a:rPr lang="ru-RU" altLang="ru-RU" sz="2100" dirty="0" err="1">
                <a:latin typeface="Times New Roman" pitchFamily="18" charset="0"/>
                <a:cs typeface="Times New Roman" pitchFamily="18" charset="0"/>
              </a:rPr>
              <a:t>Хапры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«горизонт»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, употребляемый без географического названия, понимается как слой или пачка слоев, выделяемых на основании палеонтологических или литологических особенностей.</a:t>
            </a:r>
          </a:p>
          <a:p>
            <a:pPr indent="360000" algn="just"/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Лона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является частью горизонта выделяемой по комплексу фауны и флоры, характерному для данного региона, и отражает определенную фазу развития органического мира данного региона. 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altLang="ru-RU" sz="2100" dirty="0" err="1">
                <a:latin typeface="Times New Roman" pitchFamily="18" charset="0"/>
                <a:cs typeface="Times New Roman" pitchFamily="18" charset="0"/>
              </a:rPr>
              <a:t>лоны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дается по виду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индексу. Геохронологическим эквивалентом </a:t>
            </a:r>
            <a:r>
              <a:rPr lang="ru-RU" altLang="ru-RU" sz="2100" dirty="0" err="1">
                <a:latin typeface="Times New Roman" pitchFamily="18" charset="0"/>
                <a:cs typeface="Times New Roman" pitchFamily="18" charset="0"/>
              </a:rPr>
              <a:t>лоны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является время.</a:t>
            </a:r>
          </a:p>
          <a:p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6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A3C401-5CD2-44F1-8397-0EF417459E31}"/>
              </a:ext>
            </a:extLst>
          </p:cNvPr>
          <p:cNvSpPr txBox="1"/>
          <p:nvPr/>
        </p:nvSpPr>
        <p:spPr>
          <a:xfrm>
            <a:off x="685800" y="533400"/>
            <a:ext cx="7848600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Местные стратиграфические подразделения представляют собой толщи пород, выделяемые по ряду признаков, в основном по литологическому или петрографическому составу.</a:t>
            </a:r>
          </a:p>
          <a:p>
            <a:pPr indent="360000" algn="just"/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Комплекс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самое крупное местное стратиграфическое подразделение. Комплекс имеет очень большую мощность, сложный состав горных пород, сформированных в течение какого-то крупного этапа развития территории. 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Комплексу присваивается географическое название по характерному месту его развития. Чаще всего комплексы выделяются при расчленении метаморфических толщ.</a:t>
            </a:r>
          </a:p>
          <a:p>
            <a:pPr indent="360000" algn="just"/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Серия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охватывает достаточно мощную и сложную по составу толщу горных пород для которых имеются какие-то общие признаки: сходные условия образования, преобладание определенных типов горных пород, близкая степень деформаций и метаморфизма и т.д. 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Серии обычно соответствуют единому крупному циклу развития территории.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17148F-0A2D-406D-832E-5BE2BAC58781}"/>
              </a:ext>
            </a:extLst>
          </p:cNvPr>
          <p:cNvSpPr txBox="1"/>
          <p:nvPr/>
        </p:nvSpPr>
        <p:spPr>
          <a:xfrm>
            <a:off x="571500" y="428178"/>
            <a:ext cx="8001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Основной единицей из местных стратиграфических подразделений представляет собой является свита. </a:t>
            </a:r>
          </a:p>
          <a:p>
            <a:pPr indent="360000" algn="just"/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Свита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представляет собой толщу пород, образованных в определенной физико-географической обстановке и занимающих установленное стратиграфическое положение в разрезе. </a:t>
            </a:r>
          </a:p>
          <a:p>
            <a:pPr indent="360000" algn="just"/>
            <a:r>
              <a:rPr lang="ru-RU" altLang="ru-RU" sz="21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Главные особенности свиты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наличие устойчивых литологических признаков на всей площади ее распространения и четкая выраженность границ. 	Свое название свита получает по географическому местонахождению стратотипа.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Границы местных стратиграфических подразделений часто не совпадают с границами подразделений единой стратиграфической шкалы. </a:t>
            </a:r>
          </a:p>
          <a:p>
            <a:pPr indent="360000" algn="just"/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В процессе работы геологом часто приходится использовать также вспомогательные стратиграфические подразделения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толща, пачка, слой, залежь, и т. д., называемые обычно по характерным породам, цвету, литологическим особенностям или по характерным органическим остаткам (толща известняков, слои с </a:t>
            </a:r>
            <a:r>
              <a:rPr lang="ru-RU" altLang="ru-RU" sz="2100" dirty="0" err="1">
                <a:latin typeface="Times New Roman" pitchFamily="18" charset="0"/>
                <a:cs typeface="Times New Roman" pitchFamily="18" charset="0"/>
              </a:rPr>
              <a:t>Matra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100" dirty="0" err="1">
                <a:latin typeface="Times New Roman" pitchFamily="18" charset="0"/>
                <a:cs typeface="Times New Roman" pitchFamily="18" charset="0"/>
              </a:rPr>
              <a:t>fabriana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и т.п.).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09600"/>
            <a:ext cx="751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76400"/>
            <a:ext cx="7056668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лекции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свойства, условия образования, строение, характеристики основных породообразующих минералов, классификацию горных пород.</a:t>
            </a:r>
          </a:p>
        </p:txBody>
      </p:sp>
    </p:spTree>
    <p:extLst>
      <p:ext uri="{BB962C8B-B14F-4D97-AF65-F5344CB8AC3E}">
        <p14:creationId xmlns:p14="http://schemas.microsoft.com/office/powerpoint/2010/main" val="954082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9600" y="533400"/>
            <a:ext cx="784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b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изучены основные способы определения  возраста  горных  пород.</a:t>
            </a:r>
          </a:p>
          <a:p>
            <a:endParaRPr lang="ru-RU" sz="2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  <a:b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2514600"/>
            <a:ext cx="762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1. Что такое геохронологическая шкала?</a:t>
            </a:r>
          </a:p>
          <a:p>
            <a:pPr algn="just"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2. Какие элементы геохронологической шкалы?</a:t>
            </a:r>
          </a:p>
          <a:p>
            <a:pPr algn="just">
              <a:buClrTx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Что такое стратиграфический метод определения возраста горных пород?</a:t>
            </a:r>
          </a:p>
          <a:p>
            <a:pPr algn="just">
              <a:buClrTx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Какие периоды кайнозойской эры, их продолжительность?</a:t>
            </a:r>
          </a:p>
          <a:p>
            <a:pPr algn="just">
              <a:buClrTx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5. Какие периоды палеозойской эры, их продолжительность?</a:t>
            </a:r>
          </a:p>
          <a:p>
            <a:pPr algn="just">
              <a:buClrTx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6. Что такое геохронологические подразделения?</a:t>
            </a:r>
          </a:p>
          <a:p>
            <a:pPr algn="just"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7. Что такое стратиграфическая шкала?</a:t>
            </a:r>
          </a:p>
          <a:p>
            <a:pPr algn="just"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8. Что такое главное уравнение геохронологии?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66700"/>
            <a:ext cx="8153400" cy="6324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геология: учебник 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2010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Историческая геология 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В.Е.Хаин,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2011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Общая геология/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Мильничук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В.С.,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Арабаджи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М.С. – М.: Недра, Учебное пособие. – Томск: Изд-во ТПУ,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Сборник задач по дисциплине «Общая и историческая геология» / Б.Д.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Методические указание по курсу «Общая геология», «Элементы залегания и горный компас» / Н.А.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Беркалиев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Караганда, 2012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Методические указания для лабораторных работ №3 по дисциплине «Общая и историческая геология» Б.Д. Билялов,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Методические указания для лабораторных работ №5-10 по дисциплине «Общая и историческая геология» / Б.Д.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http://geo.web.ru (Информационные Интернет-ресурсы Геологического факультета МГУ)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http://www.nlr.ru (Российская национальная библиотека)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http://dic.academic.ru (Словари и энциклопедии)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02425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976664"/>
          </a:xfrm>
        </p:spPr>
        <p:txBody>
          <a:bodyPr>
            <a:noAutofit/>
          </a:bodyPr>
          <a:lstStyle/>
          <a:p>
            <a:pPr marL="0" indent="360000" algn="ctr">
              <a:spcBef>
                <a:spcPts val="0"/>
              </a:spcBef>
              <a:buNone/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 место темы лекции в дисциплине, связь с другими дисциплинами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«Общая и историческая геология» ставит целью изучение и усвоение обучающимися комплекса теоретических и практических знаний о Земле и земной коре, как источника образования разнообразного мира минералов, горных пород и полезных ископаемых. Получение геологических знаний об истории Земли от древнейших доступных изучению этапов ее развитие до современной эпохи.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главных задач геологии является воссоздание истории развития Земли и ее отдельных регионов. Сделать это возможно, только если известны последовательность геологических событий, относительный возраст осадочных отложений, слои которых перекрывают друг друга, последовательность внедрения интрузивных тел и их соотношение с вмещающими горными породами. Поэтому определение возраста горных пород является актуальной задачей.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полученные при изучении материалов данной лекции используются при изучении таких дисциплин как «Геология МПИ», «Промышленные типы МПИ», при прохождении профессиональных практик.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57200"/>
            <a:ext cx="79248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Определение  возраста  горных  пород </a:t>
            </a:r>
          </a:p>
          <a:p>
            <a:pPr algn="ctr"/>
            <a:endParaRPr lang="ru-RU" altLang="ru-RU" sz="23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Геологам приходится иметь дело с толщами горных пород, накопившимися за длительную геологическую историю планеты. </a:t>
            </a:r>
          </a:p>
          <a:p>
            <a:pPr indent="360000" algn="just"/>
            <a:endParaRPr lang="ru-RU" altLang="ru-RU" sz="23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Поэтому необходимо знать, какие из слагающих изучаемую территорию пород моложе, а какие древнее, в какой последовательности они формировались, к каким интервалам геологической истории относится время их образования, а также уметь сопоставлять по возрасту удаленные друг от друга толщи горных пород.</a:t>
            </a:r>
          </a:p>
          <a:p>
            <a:pPr indent="360000" algn="just"/>
            <a:endParaRPr lang="ru-RU" altLang="ru-RU" sz="23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Учение о последовательности формирования и возрасте горных пород называется геохронологией. Различаются методы относительной и методы абсолютной геохронологии.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" y="228600"/>
            <a:ext cx="77724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>
              <a:defRPr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 геохронология</a:t>
            </a:r>
          </a:p>
          <a:p>
            <a:pPr indent="360000" algn="just">
              <a:defRPr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относительной геохронологии – методы определения относи-тельного возраста горных пород, которые лишь фиксируют последовательность образования горных пород относительно друг друга.</a:t>
            </a:r>
          </a:p>
          <a:p>
            <a:pPr indent="360000" algn="just">
              <a:defRPr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методы базируются на нескольких простых принципах. В 1669 г.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сформулировал принцип суперпозиции, гласящий, что в ненарушенном залегании каждый вышележащий слой моложе нижележащего. Обратим внимание, что в определении подчёркивается применимость принципа только в условиях ненарушенного залегания.</a:t>
            </a:r>
          </a:p>
          <a:p>
            <a:pPr indent="360000" algn="just">
              <a:defRPr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определения последовательности образования слоёв, базирующийся на принципе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называют стратиграфическим.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9600" y="474345"/>
            <a:ext cx="78486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defRPr/>
            </a:pPr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Стратиграфия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раздел геологии, занимающийся изучением последовательности образования и расчленением толщ осадочных, вулканогенно-осадочных и метаморфических пород, слагающих земную кору. </a:t>
            </a:r>
          </a:p>
          <a:p>
            <a:pPr indent="360000" algn="just">
              <a:defRPr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важнейший принцип, известный как принцип пересечений, сформулирован Джеймсом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Хаттоном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принцип гласит, что любое тело, пересекающее толщу слоев, моложе этих слоев. </a:t>
            </a:r>
          </a:p>
          <a:p>
            <a:pPr indent="360000" algn="just"/>
            <a:endParaRPr lang="ru-RU" altLang="ru-RU" sz="23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Нужно отметить и еще один важный принцип, гласящий, что время преобразования или деформации пород моложе, чем возраст образования этих пород. </a:t>
            </a:r>
          </a:p>
          <a:p>
            <a:pPr indent="360000" algn="just"/>
            <a:endParaRPr lang="ru-RU" altLang="ru-RU" sz="23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Рассмотрим использование этих принципов на примере толщ осадочных пород, прорванных несколькими секущими магматическими телами.</a:t>
            </a:r>
          </a:p>
        </p:txBody>
      </p:sp>
    </p:spTree>
    <p:extLst>
      <p:ext uri="{BB962C8B-B14F-4D97-AF65-F5344CB8AC3E}">
        <p14:creationId xmlns:p14="http://schemas.microsoft.com/office/powerpoint/2010/main" val="3893755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8153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altLang="ru-RU" sz="2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Последовательность событий следующая. </a:t>
            </a: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Первоначально происходило накопление осадочных толщ нижнего слоя (1), затем, последовательно накопление вышележащих слоев (2, 3, 4, 5), каждый из которых моложе нижележащего. </a:t>
            </a: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Накопление осадочных пород в подавляющем большинстве случаев происходит в форме горизонтально лежащих слоев, так первоначально залегали и сформированные слои (1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5). Позднее эти толщи были деформированы (6), и в них внедрилось тело магматических пород (7). </a:t>
            </a:r>
          </a:p>
          <a:p>
            <a:pPr indent="3600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Затем, вновь горизонтально, началось накопление вышележащего слоя, залегающего на и внедрившемся магматическом теле. При этом, учитывая, что образующийся слой лежит на выровненной горизонтальной поверхности, очевидно, что его накоплению предшествовало выравнивание территории – ее размыв (8). 	Вслед за размывом территории накопился следующий слой (9). Наиболее молодым образованием является магматическое тело (10).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0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6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7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8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9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0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6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7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8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9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30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6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7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8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9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3137</Words>
  <Application>Microsoft Office PowerPoint</Application>
  <PresentationFormat>Экран (4:3)</PresentationFormat>
  <Paragraphs>191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Century Gothic</vt:lpstr>
      <vt:lpstr>Times New Roman</vt:lpstr>
      <vt:lpstr>Wingdings 2</vt:lpstr>
      <vt:lpstr>Wingdings 3</vt:lpstr>
      <vt:lpstr>Ион</vt:lpstr>
      <vt:lpstr>Презентация PowerPoint</vt:lpstr>
      <vt:lpstr> 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Принципиальная модель использования окаменелостей для корреляции удаленных разрезов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Марина Пономарева</cp:lastModifiedBy>
  <cp:revision>57</cp:revision>
  <dcterms:created xsi:type="dcterms:W3CDTF">2020-08-05T16:29:13Z</dcterms:created>
  <dcterms:modified xsi:type="dcterms:W3CDTF">2024-10-29T08:50:52Z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1468320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