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notesMasterIdLst>
    <p:notesMasterId r:id="rId26"/>
  </p:notesMasterIdLst>
  <p:sldIdLst>
    <p:sldId id="283" r:id="rId2"/>
    <p:sldId id="260" r:id="rId3"/>
    <p:sldId id="261" r:id="rId4"/>
    <p:sldId id="262" r:id="rId5"/>
    <p:sldId id="263" r:id="rId6"/>
    <p:sldId id="264" r:id="rId7"/>
    <p:sldId id="317" r:id="rId8"/>
    <p:sldId id="301" r:id="rId9"/>
    <p:sldId id="318" r:id="rId10"/>
    <p:sldId id="319" r:id="rId11"/>
    <p:sldId id="320" r:id="rId12"/>
    <p:sldId id="321" r:id="rId13"/>
    <p:sldId id="323" r:id="rId14"/>
    <p:sldId id="330" r:id="rId15"/>
    <p:sldId id="331" r:id="rId16"/>
    <p:sldId id="324" r:id="rId17"/>
    <p:sldId id="325" r:id="rId18"/>
    <p:sldId id="326" r:id="rId19"/>
    <p:sldId id="327" r:id="rId20"/>
    <p:sldId id="332" r:id="rId21"/>
    <p:sldId id="333" r:id="rId22"/>
    <p:sldId id="316" r:id="rId23"/>
    <p:sldId id="284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4E7E7"/>
    <a:srgbClr val="15FFF9"/>
    <a:srgbClr val="2F13FF"/>
    <a:srgbClr val="07FF1F"/>
    <a:srgbClr val="7C1C86"/>
    <a:srgbClr val="5E0C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F53F8A-C8F7-4913-B850-36168B81691D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69E70F7-2F96-4323-944A-E6CB21D651A8}">
      <dgm:prSet custT="1"/>
      <dgm:spPr/>
      <dgm:t>
        <a:bodyPr/>
        <a:lstStyle/>
        <a:p>
          <a:pPr algn="ctr" rtl="0"/>
          <a:r>
            <a:rPr lang="ru-RU" sz="2200" dirty="0">
              <a:solidFill>
                <a:schemeClr val="bg1"/>
              </a:solidFill>
            </a:rPr>
            <a:t>По </a:t>
          </a:r>
          <a:r>
            <a:rPr lang="ru-RU" sz="2200" b="1" dirty="0">
              <a:solidFill>
                <a:schemeClr val="bg1"/>
              </a:solidFill>
            </a:rPr>
            <a:t>степени изученности </a:t>
          </a:r>
          <a:r>
            <a:rPr lang="ru-RU" sz="2200" dirty="0">
              <a:solidFill>
                <a:schemeClr val="bg1"/>
              </a:solidFill>
            </a:rPr>
            <a:t>выделяются группы </a:t>
          </a:r>
          <a:r>
            <a:rPr lang="ru-RU" sz="2200" u="sng" dirty="0">
              <a:solidFill>
                <a:schemeClr val="bg1"/>
              </a:solidFill>
            </a:rPr>
            <a:t>запасов и прогнозных ресурсов</a:t>
          </a:r>
          <a:r>
            <a:rPr lang="ru-RU" sz="2200" dirty="0">
              <a:solidFill>
                <a:schemeClr val="bg1"/>
              </a:solidFill>
            </a:rPr>
            <a:t>. </a:t>
          </a:r>
        </a:p>
      </dgm:t>
    </dgm:pt>
    <dgm:pt modelId="{98E9AE1D-D700-4EB6-AD82-D118726D19E2}" type="parTrans" cxnId="{6DF5CE93-2D69-48FA-B713-9FD9F0708A4A}">
      <dgm:prSet/>
      <dgm:spPr/>
      <dgm:t>
        <a:bodyPr/>
        <a:lstStyle/>
        <a:p>
          <a:endParaRPr lang="ru-RU"/>
        </a:p>
      </dgm:t>
    </dgm:pt>
    <dgm:pt modelId="{F6D3C117-71B2-4209-977F-3BE3A0184D46}" type="sibTrans" cxnId="{6DF5CE93-2D69-48FA-B713-9FD9F0708A4A}">
      <dgm:prSet/>
      <dgm:spPr/>
      <dgm:t>
        <a:bodyPr/>
        <a:lstStyle/>
        <a:p>
          <a:endParaRPr lang="ru-RU"/>
        </a:p>
      </dgm:t>
    </dgm:pt>
    <dgm:pt modelId="{81E98558-E4C5-4E28-A3DA-141441B38C54}">
      <dgm:prSet custT="1"/>
      <dgm:spPr/>
      <dgm:t>
        <a:bodyPr/>
        <a:lstStyle/>
        <a:p>
          <a:pPr algn="ctr" rtl="0"/>
          <a:r>
            <a:rPr lang="ru-RU" sz="2200" b="1">
              <a:solidFill>
                <a:schemeClr val="tx1"/>
              </a:solidFill>
            </a:rPr>
            <a:t>Запасы</a:t>
          </a:r>
          <a:r>
            <a:rPr lang="ru-RU" sz="2200">
              <a:solidFill>
                <a:schemeClr val="tx1"/>
              </a:solidFill>
            </a:rPr>
            <a:t> полезных ископаемых подсчитываются по результатам геологоразведочных работ и работ, выполняемых в процессе освоения месторождений. </a:t>
          </a:r>
        </a:p>
      </dgm:t>
    </dgm:pt>
    <dgm:pt modelId="{CE0A627C-E3D5-48D9-A35E-CF7C2A4D92EB}" type="parTrans" cxnId="{904EFAFA-62CF-4EDC-9784-9333326D6626}">
      <dgm:prSet/>
      <dgm:spPr/>
      <dgm:t>
        <a:bodyPr/>
        <a:lstStyle/>
        <a:p>
          <a:endParaRPr lang="ru-RU"/>
        </a:p>
      </dgm:t>
    </dgm:pt>
    <dgm:pt modelId="{205D221A-7292-455A-8D81-D160A9EF1AB3}" type="sibTrans" cxnId="{904EFAFA-62CF-4EDC-9784-9333326D6626}">
      <dgm:prSet/>
      <dgm:spPr/>
      <dgm:t>
        <a:bodyPr/>
        <a:lstStyle/>
        <a:p>
          <a:endParaRPr lang="ru-RU"/>
        </a:p>
      </dgm:t>
    </dgm:pt>
    <dgm:pt modelId="{5EAF085C-B0B3-4B99-90B2-ED8B16CFB88C}">
      <dgm:prSet custT="1"/>
      <dgm:spPr/>
      <dgm:t>
        <a:bodyPr/>
        <a:lstStyle/>
        <a:p>
          <a:pPr algn="ctr" rtl="0"/>
          <a:r>
            <a:rPr lang="ru-RU" sz="2200" b="1" dirty="0">
              <a:solidFill>
                <a:schemeClr val="tx1"/>
              </a:solidFill>
            </a:rPr>
            <a:t>Прогнозными</a:t>
          </a:r>
          <a:r>
            <a:rPr lang="ru-RU" sz="2200" dirty="0">
              <a:solidFill>
                <a:schemeClr val="tx1"/>
              </a:solidFill>
            </a:rPr>
            <a:t> считаются ресурсы неразведанных или необнаруженных месторождений полезных ископаемых, наличие которых предполагается на основании благоприятной геологической обстановки, прямых или косвенных поисковых признаков. </a:t>
          </a:r>
        </a:p>
      </dgm:t>
    </dgm:pt>
    <dgm:pt modelId="{7F810342-1C29-470D-80ED-6F00779022F6}" type="parTrans" cxnId="{1EC1B81D-D490-4088-A869-399CE5A85A47}">
      <dgm:prSet/>
      <dgm:spPr/>
      <dgm:t>
        <a:bodyPr/>
        <a:lstStyle/>
        <a:p>
          <a:endParaRPr lang="ru-RU"/>
        </a:p>
      </dgm:t>
    </dgm:pt>
    <dgm:pt modelId="{6060E991-9866-47BD-8FCC-DA906EFC74D4}" type="sibTrans" cxnId="{1EC1B81D-D490-4088-A869-399CE5A85A47}">
      <dgm:prSet/>
      <dgm:spPr/>
      <dgm:t>
        <a:bodyPr/>
        <a:lstStyle/>
        <a:p>
          <a:endParaRPr lang="ru-RU"/>
        </a:p>
      </dgm:t>
    </dgm:pt>
    <dgm:pt modelId="{C52DF519-4C33-4C74-9868-93108888D99B}">
      <dgm:prSet custT="1"/>
      <dgm:spPr/>
      <dgm:t>
        <a:bodyPr/>
        <a:lstStyle/>
        <a:p>
          <a:pPr algn="ctr" rtl="0"/>
          <a:r>
            <a:rPr lang="ru-RU" sz="2200" dirty="0">
              <a:solidFill>
                <a:schemeClr val="tx1"/>
              </a:solidFill>
            </a:rPr>
            <a:t>Запасы подсчитываются </a:t>
          </a:r>
          <a:r>
            <a:rPr lang="ru-RU" sz="2200" b="1" i="1" u="sng" dirty="0">
              <a:solidFill>
                <a:schemeClr val="tx1"/>
              </a:solidFill>
            </a:rPr>
            <a:t>только по известным месторождениям</a:t>
          </a:r>
          <a:r>
            <a:rPr lang="ru-RU" sz="2200" dirty="0">
              <a:solidFill>
                <a:schemeClr val="tx1"/>
              </a:solidFill>
            </a:rPr>
            <a:t>.</a:t>
          </a:r>
        </a:p>
      </dgm:t>
    </dgm:pt>
    <dgm:pt modelId="{54E1DDA6-053E-4EE3-95EB-2BE20E3CECE1}" type="parTrans" cxnId="{581C3572-2649-474E-A243-E893930B9E1A}">
      <dgm:prSet/>
      <dgm:spPr/>
      <dgm:t>
        <a:bodyPr/>
        <a:lstStyle/>
        <a:p>
          <a:endParaRPr lang="ru-RU"/>
        </a:p>
      </dgm:t>
    </dgm:pt>
    <dgm:pt modelId="{2E52E11C-80F9-47E5-8C27-890E9C496756}" type="sibTrans" cxnId="{581C3572-2649-474E-A243-E893930B9E1A}">
      <dgm:prSet/>
      <dgm:spPr/>
      <dgm:t>
        <a:bodyPr/>
        <a:lstStyle/>
        <a:p>
          <a:endParaRPr lang="ru-RU"/>
        </a:p>
      </dgm:t>
    </dgm:pt>
    <dgm:pt modelId="{919EB70B-505B-401D-A1BC-71A31D15C592}" type="pres">
      <dgm:prSet presAssocID="{E6F53F8A-C8F7-4913-B850-36168B81691D}" presName="linear" presStyleCnt="0">
        <dgm:presLayoutVars>
          <dgm:animLvl val="lvl"/>
          <dgm:resizeHandles val="exact"/>
        </dgm:presLayoutVars>
      </dgm:prSet>
      <dgm:spPr/>
    </dgm:pt>
    <dgm:pt modelId="{B7B23446-D0F1-41A8-9E8B-FE636B01DF1E}" type="pres">
      <dgm:prSet presAssocID="{069E70F7-2F96-4323-944A-E6CB21D651A8}" presName="parentText" presStyleLbl="node1" presStyleIdx="0" presStyleCnt="4" custScaleY="106542">
        <dgm:presLayoutVars>
          <dgm:chMax val="0"/>
          <dgm:bulletEnabled val="1"/>
        </dgm:presLayoutVars>
      </dgm:prSet>
      <dgm:spPr/>
    </dgm:pt>
    <dgm:pt modelId="{86C24D5E-628C-4221-9339-77B6DF7BC540}" type="pres">
      <dgm:prSet presAssocID="{F6D3C117-71B2-4209-977F-3BE3A0184D46}" presName="spacer" presStyleCnt="0"/>
      <dgm:spPr/>
    </dgm:pt>
    <dgm:pt modelId="{D44638B5-47D5-49C1-8A3E-ABFE653149C7}" type="pres">
      <dgm:prSet presAssocID="{81E98558-E4C5-4E28-A3DA-141441B38C54}" presName="parentText" presStyleLbl="node1" presStyleIdx="1" presStyleCnt="4" custScaleY="106542">
        <dgm:presLayoutVars>
          <dgm:chMax val="0"/>
          <dgm:bulletEnabled val="1"/>
        </dgm:presLayoutVars>
      </dgm:prSet>
      <dgm:spPr/>
    </dgm:pt>
    <dgm:pt modelId="{26515DB3-F860-4BDB-ADC6-A48B7ABBC2AD}" type="pres">
      <dgm:prSet presAssocID="{205D221A-7292-455A-8D81-D160A9EF1AB3}" presName="spacer" presStyleCnt="0"/>
      <dgm:spPr/>
    </dgm:pt>
    <dgm:pt modelId="{E8C93579-EA64-4D51-B201-A7BD54E69288}" type="pres">
      <dgm:prSet presAssocID="{5EAF085C-B0B3-4B99-90B2-ED8B16CFB88C}" presName="parentText" presStyleLbl="node1" presStyleIdx="2" presStyleCnt="4" custScaleY="106542">
        <dgm:presLayoutVars>
          <dgm:chMax val="0"/>
          <dgm:bulletEnabled val="1"/>
        </dgm:presLayoutVars>
      </dgm:prSet>
      <dgm:spPr/>
    </dgm:pt>
    <dgm:pt modelId="{3C9B3C5B-CB52-4B8E-B0A8-CC6B7D0E5114}" type="pres">
      <dgm:prSet presAssocID="{6060E991-9866-47BD-8FCC-DA906EFC74D4}" presName="spacer" presStyleCnt="0"/>
      <dgm:spPr/>
    </dgm:pt>
    <dgm:pt modelId="{EBEE1E0A-470B-422F-ACBC-143DDF964EC4}" type="pres">
      <dgm:prSet presAssocID="{C52DF519-4C33-4C74-9868-93108888D99B}" presName="parentText" presStyleLbl="node1" presStyleIdx="3" presStyleCnt="4" custScaleY="106542">
        <dgm:presLayoutVars>
          <dgm:chMax val="0"/>
          <dgm:bulletEnabled val="1"/>
        </dgm:presLayoutVars>
      </dgm:prSet>
      <dgm:spPr/>
    </dgm:pt>
  </dgm:ptLst>
  <dgm:cxnLst>
    <dgm:cxn modelId="{86414116-67DF-43B2-B2F6-EEC001240CD7}" type="presOf" srcId="{069E70F7-2F96-4323-944A-E6CB21D651A8}" destId="{B7B23446-D0F1-41A8-9E8B-FE636B01DF1E}" srcOrd="0" destOrd="0" presId="urn:microsoft.com/office/officeart/2005/8/layout/vList2"/>
    <dgm:cxn modelId="{1EC1B81D-D490-4088-A869-399CE5A85A47}" srcId="{E6F53F8A-C8F7-4913-B850-36168B81691D}" destId="{5EAF085C-B0B3-4B99-90B2-ED8B16CFB88C}" srcOrd="2" destOrd="0" parTransId="{7F810342-1C29-470D-80ED-6F00779022F6}" sibTransId="{6060E991-9866-47BD-8FCC-DA906EFC74D4}"/>
    <dgm:cxn modelId="{D82C9041-ECB4-4C38-B068-257C1604A0A5}" type="presOf" srcId="{81E98558-E4C5-4E28-A3DA-141441B38C54}" destId="{D44638B5-47D5-49C1-8A3E-ABFE653149C7}" srcOrd="0" destOrd="0" presId="urn:microsoft.com/office/officeart/2005/8/layout/vList2"/>
    <dgm:cxn modelId="{581C3572-2649-474E-A243-E893930B9E1A}" srcId="{E6F53F8A-C8F7-4913-B850-36168B81691D}" destId="{C52DF519-4C33-4C74-9868-93108888D99B}" srcOrd="3" destOrd="0" parTransId="{54E1DDA6-053E-4EE3-95EB-2BE20E3CECE1}" sibTransId="{2E52E11C-80F9-47E5-8C27-890E9C496756}"/>
    <dgm:cxn modelId="{13A5C989-286E-41FC-ABDE-5A47C7390CA9}" type="presOf" srcId="{C52DF519-4C33-4C74-9868-93108888D99B}" destId="{EBEE1E0A-470B-422F-ACBC-143DDF964EC4}" srcOrd="0" destOrd="0" presId="urn:microsoft.com/office/officeart/2005/8/layout/vList2"/>
    <dgm:cxn modelId="{E1A29C91-5469-448B-86A3-E67995CAF5CB}" type="presOf" srcId="{5EAF085C-B0B3-4B99-90B2-ED8B16CFB88C}" destId="{E8C93579-EA64-4D51-B201-A7BD54E69288}" srcOrd="0" destOrd="0" presId="urn:microsoft.com/office/officeart/2005/8/layout/vList2"/>
    <dgm:cxn modelId="{6DF5CE93-2D69-48FA-B713-9FD9F0708A4A}" srcId="{E6F53F8A-C8F7-4913-B850-36168B81691D}" destId="{069E70F7-2F96-4323-944A-E6CB21D651A8}" srcOrd="0" destOrd="0" parTransId="{98E9AE1D-D700-4EB6-AD82-D118726D19E2}" sibTransId="{F6D3C117-71B2-4209-977F-3BE3A0184D46}"/>
    <dgm:cxn modelId="{37138FE8-CAB6-4433-9EDF-E4741C66FC89}" type="presOf" srcId="{E6F53F8A-C8F7-4913-B850-36168B81691D}" destId="{919EB70B-505B-401D-A1BC-71A31D15C592}" srcOrd="0" destOrd="0" presId="urn:microsoft.com/office/officeart/2005/8/layout/vList2"/>
    <dgm:cxn modelId="{904EFAFA-62CF-4EDC-9784-9333326D6626}" srcId="{E6F53F8A-C8F7-4913-B850-36168B81691D}" destId="{81E98558-E4C5-4E28-A3DA-141441B38C54}" srcOrd="1" destOrd="0" parTransId="{CE0A627C-E3D5-48D9-A35E-CF7C2A4D92EB}" sibTransId="{205D221A-7292-455A-8D81-D160A9EF1AB3}"/>
    <dgm:cxn modelId="{069A9191-5531-42D3-A843-A8163DAD8CCF}" type="presParOf" srcId="{919EB70B-505B-401D-A1BC-71A31D15C592}" destId="{B7B23446-D0F1-41A8-9E8B-FE636B01DF1E}" srcOrd="0" destOrd="0" presId="urn:microsoft.com/office/officeart/2005/8/layout/vList2"/>
    <dgm:cxn modelId="{889E8593-867B-43C9-8D5C-321C17EC1A23}" type="presParOf" srcId="{919EB70B-505B-401D-A1BC-71A31D15C592}" destId="{86C24D5E-628C-4221-9339-77B6DF7BC540}" srcOrd="1" destOrd="0" presId="urn:microsoft.com/office/officeart/2005/8/layout/vList2"/>
    <dgm:cxn modelId="{56664858-3F0D-427F-8DFD-1986E60D1751}" type="presParOf" srcId="{919EB70B-505B-401D-A1BC-71A31D15C592}" destId="{D44638B5-47D5-49C1-8A3E-ABFE653149C7}" srcOrd="2" destOrd="0" presId="urn:microsoft.com/office/officeart/2005/8/layout/vList2"/>
    <dgm:cxn modelId="{4BBD826D-1FFA-40A6-9060-0DBFDF9749B4}" type="presParOf" srcId="{919EB70B-505B-401D-A1BC-71A31D15C592}" destId="{26515DB3-F860-4BDB-ADC6-A48B7ABBC2AD}" srcOrd="3" destOrd="0" presId="urn:microsoft.com/office/officeart/2005/8/layout/vList2"/>
    <dgm:cxn modelId="{8BADAB36-D773-4C7D-B8C4-8BE5F44DCF87}" type="presParOf" srcId="{919EB70B-505B-401D-A1BC-71A31D15C592}" destId="{E8C93579-EA64-4D51-B201-A7BD54E69288}" srcOrd="4" destOrd="0" presId="urn:microsoft.com/office/officeart/2005/8/layout/vList2"/>
    <dgm:cxn modelId="{A0D33A72-52D6-4567-AF2E-E6344F414B11}" type="presParOf" srcId="{919EB70B-505B-401D-A1BC-71A31D15C592}" destId="{3C9B3C5B-CB52-4B8E-B0A8-CC6B7D0E5114}" srcOrd="5" destOrd="0" presId="urn:microsoft.com/office/officeart/2005/8/layout/vList2"/>
    <dgm:cxn modelId="{D71B1985-5C68-4269-97C4-EBF8BE65002A}" type="presParOf" srcId="{919EB70B-505B-401D-A1BC-71A31D15C592}" destId="{EBEE1E0A-470B-422F-ACBC-143DDF964EC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B23446-D0F1-41A8-9E8B-FE636B01DF1E}">
      <dsp:nvSpPr>
        <dsp:cNvPr id="0" name=""/>
        <dsp:cNvSpPr/>
      </dsp:nvSpPr>
      <dsp:spPr>
        <a:xfrm>
          <a:off x="0" y="339383"/>
          <a:ext cx="7735400" cy="81026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solidFill>
                <a:schemeClr val="bg1"/>
              </a:solidFill>
            </a:rPr>
            <a:t>По </a:t>
          </a:r>
          <a:r>
            <a:rPr lang="ru-RU" sz="2200" b="1" kern="1200" dirty="0">
              <a:solidFill>
                <a:schemeClr val="bg1"/>
              </a:solidFill>
            </a:rPr>
            <a:t>степени изученности </a:t>
          </a:r>
          <a:r>
            <a:rPr lang="ru-RU" sz="2200" kern="1200" dirty="0">
              <a:solidFill>
                <a:schemeClr val="bg1"/>
              </a:solidFill>
            </a:rPr>
            <a:t>выделяются группы </a:t>
          </a:r>
          <a:r>
            <a:rPr lang="ru-RU" sz="2200" u="sng" kern="1200" dirty="0">
              <a:solidFill>
                <a:schemeClr val="bg1"/>
              </a:solidFill>
            </a:rPr>
            <a:t>запасов и прогнозных ресурсов</a:t>
          </a:r>
          <a:r>
            <a:rPr lang="ru-RU" sz="2200" kern="1200" dirty="0">
              <a:solidFill>
                <a:schemeClr val="bg1"/>
              </a:solidFill>
            </a:rPr>
            <a:t>. </a:t>
          </a:r>
        </a:p>
      </dsp:txBody>
      <dsp:txXfrm>
        <a:off x="39554" y="378937"/>
        <a:ext cx="7656292" cy="731157"/>
      </dsp:txXfrm>
    </dsp:sp>
    <dsp:sp modelId="{D44638B5-47D5-49C1-8A3E-ABFE653149C7}">
      <dsp:nvSpPr>
        <dsp:cNvPr id="0" name=""/>
        <dsp:cNvSpPr/>
      </dsp:nvSpPr>
      <dsp:spPr>
        <a:xfrm>
          <a:off x="0" y="1156581"/>
          <a:ext cx="7735400" cy="810265"/>
        </a:xfrm>
        <a:prstGeom prst="roundRect">
          <a:avLst/>
        </a:prstGeom>
        <a:solidFill>
          <a:schemeClr val="accent4">
            <a:hueOff val="-4475644"/>
            <a:satOff val="9635"/>
            <a:lumOff val="-104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>
              <a:solidFill>
                <a:schemeClr val="tx1"/>
              </a:solidFill>
            </a:rPr>
            <a:t>Запасы</a:t>
          </a:r>
          <a:r>
            <a:rPr lang="ru-RU" sz="2200" kern="1200">
              <a:solidFill>
                <a:schemeClr val="tx1"/>
              </a:solidFill>
            </a:rPr>
            <a:t> полезных ископаемых подсчитываются по результатам геологоразведочных работ и работ, выполняемых в процессе освоения месторождений. </a:t>
          </a:r>
        </a:p>
      </dsp:txBody>
      <dsp:txXfrm>
        <a:off x="39554" y="1196135"/>
        <a:ext cx="7656292" cy="731157"/>
      </dsp:txXfrm>
    </dsp:sp>
    <dsp:sp modelId="{E8C93579-EA64-4D51-B201-A7BD54E69288}">
      <dsp:nvSpPr>
        <dsp:cNvPr id="0" name=""/>
        <dsp:cNvSpPr/>
      </dsp:nvSpPr>
      <dsp:spPr>
        <a:xfrm>
          <a:off x="0" y="1973780"/>
          <a:ext cx="7735400" cy="810265"/>
        </a:xfrm>
        <a:prstGeom prst="roundRect">
          <a:avLst/>
        </a:prstGeom>
        <a:solidFill>
          <a:schemeClr val="accent4">
            <a:hueOff val="-8951288"/>
            <a:satOff val="19269"/>
            <a:lumOff val="-209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solidFill>
                <a:schemeClr val="tx1"/>
              </a:solidFill>
            </a:rPr>
            <a:t>Прогнозными</a:t>
          </a:r>
          <a:r>
            <a:rPr lang="ru-RU" sz="2200" kern="1200" dirty="0">
              <a:solidFill>
                <a:schemeClr val="tx1"/>
              </a:solidFill>
            </a:rPr>
            <a:t> считаются ресурсы неразведанных или необнаруженных месторождений полезных ископаемых, наличие которых предполагается на основании благоприятной геологической обстановки, прямых или косвенных поисковых признаков. </a:t>
          </a:r>
        </a:p>
      </dsp:txBody>
      <dsp:txXfrm>
        <a:off x="39554" y="2013334"/>
        <a:ext cx="7656292" cy="731157"/>
      </dsp:txXfrm>
    </dsp:sp>
    <dsp:sp modelId="{EBEE1E0A-470B-422F-ACBC-143DDF964EC4}">
      <dsp:nvSpPr>
        <dsp:cNvPr id="0" name=""/>
        <dsp:cNvSpPr/>
      </dsp:nvSpPr>
      <dsp:spPr>
        <a:xfrm>
          <a:off x="0" y="2790978"/>
          <a:ext cx="7735400" cy="810265"/>
        </a:xfrm>
        <a:prstGeom prst="roundRect">
          <a:avLst/>
        </a:prstGeom>
        <a:solidFill>
          <a:schemeClr val="accent4">
            <a:hueOff val="-13426931"/>
            <a:satOff val="28904"/>
            <a:lumOff val="-313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>
              <a:solidFill>
                <a:schemeClr val="tx1"/>
              </a:solidFill>
            </a:rPr>
            <a:t>Запасы подсчитываются </a:t>
          </a:r>
          <a:r>
            <a:rPr lang="ru-RU" sz="2200" b="1" i="1" u="sng" kern="1200" dirty="0">
              <a:solidFill>
                <a:schemeClr val="tx1"/>
              </a:solidFill>
            </a:rPr>
            <a:t>только по известным месторождениям</a:t>
          </a:r>
          <a:r>
            <a:rPr lang="ru-RU" sz="2200" kern="1200" dirty="0">
              <a:solidFill>
                <a:schemeClr val="tx1"/>
              </a:solidFill>
            </a:rPr>
            <a:t>.</a:t>
          </a:r>
        </a:p>
      </dsp:txBody>
      <dsp:txXfrm>
        <a:off x="39554" y="2830532"/>
        <a:ext cx="7656292" cy="731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48E6A4-A413-431E-92EA-66E0FF97D2B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3224B-4BA9-4F77-AA55-43AFF64A46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97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3224B-4BA9-4F77-AA55-43AFF64A46AD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626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09575" y="-4763"/>
            <a:ext cx="3761184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1" y="1380069"/>
            <a:ext cx="6430967" cy="2616199"/>
          </a:xfrm>
        </p:spPr>
        <p:txBody>
          <a:bodyPr anchor="b">
            <a:normAutofit/>
          </a:bodyPr>
          <a:lstStyle>
            <a:lvl1pPr algn="r">
              <a:defRPr sz="45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3" y="3996267"/>
            <a:ext cx="5240734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157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9309" y="5883276"/>
            <a:ext cx="324303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558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4732865"/>
            <a:ext cx="7514033" cy="566738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509" y="932112"/>
            <a:ext cx="6169458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5299603"/>
            <a:ext cx="7514033" cy="493712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367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0"/>
            <a:ext cx="7514033" cy="3048000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112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863023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819399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7609" y="3428999"/>
            <a:ext cx="6399611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150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3308581"/>
            <a:ext cx="7514032" cy="14688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7381"/>
            <a:ext cx="7514033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371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863023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819399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5" y="3886200"/>
            <a:ext cx="7514033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5200"/>
            <a:ext cx="7514033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862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1"/>
            <a:ext cx="7514034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4" y="3505200"/>
            <a:ext cx="7514035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376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525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492" y="685800"/>
            <a:ext cx="1327777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4" y="685800"/>
            <a:ext cx="6014807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059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3893" y="5867132"/>
            <a:ext cx="413375" cy="365125"/>
          </a:xfrm>
        </p:spPr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4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9210" y="2666999"/>
            <a:ext cx="6698060" cy="2110382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9209" y="4777381"/>
            <a:ext cx="669806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05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685801"/>
            <a:ext cx="7514035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5" y="2667000"/>
            <a:ext cx="3671291" cy="312420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5975" y="2667000"/>
            <a:ext cx="3671292" cy="312420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37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134" y="2658533"/>
            <a:ext cx="3455391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233" y="3335337"/>
            <a:ext cx="3671292" cy="2455862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366" y="2667000"/>
            <a:ext cx="3466903" cy="5762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5975" y="3335337"/>
            <a:ext cx="3671292" cy="2455862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788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3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76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1600200"/>
            <a:ext cx="2661841" cy="13716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525" y="685800"/>
            <a:ext cx="4680743" cy="5105401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2971800"/>
            <a:ext cx="266184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37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3" y="1752599"/>
            <a:ext cx="4069619" cy="13716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6011" y="914400"/>
            <a:ext cx="246073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043" y="3124199"/>
            <a:ext cx="406961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8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13109" y="1"/>
            <a:ext cx="1827610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234" y="685801"/>
            <a:ext cx="7514035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3" y="2667000"/>
            <a:ext cx="7514035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9492" y="5883276"/>
            <a:ext cx="857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EB30AE8-6B2B-4CD8-803F-F4D4E9A83EED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9210" y="5883276"/>
            <a:ext cx="53131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3893" y="5883276"/>
            <a:ext cx="41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F5858E5-314C-444B-A5C1-3AA0F218C7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59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  <p:sldLayoutId id="2147484152" r:id="rId12"/>
    <p:sldLayoutId id="2147484153" r:id="rId13"/>
    <p:sldLayoutId id="2147484154" r:id="rId14"/>
    <p:sldLayoutId id="2147484155" r:id="rId15"/>
    <p:sldLayoutId id="2147484156" r:id="rId16"/>
    <p:sldLayoutId id="2147484157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6">
            <a:extLst>
              <a:ext uri="{FF2B5EF4-FFF2-40B4-BE49-F238E27FC236}">
                <a16:creationId xmlns:a16="http://schemas.microsoft.com/office/drawing/2014/main" id="{BAB0BFA0-41E8-3579-922B-AD105F5FD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8424" y="2407419"/>
            <a:ext cx="5674519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r>
              <a:rPr lang="ru-RU" altLang="ru-RU" sz="27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Слайд-лекция</a:t>
            </a:r>
          </a:p>
          <a:p>
            <a:pPr algn="ctr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</a:pPr>
            <a:r>
              <a:rPr lang="ru-RU" altLang="ru-RU" sz="15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1500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запасов полезных ископаемых</a:t>
            </a:r>
          </a:p>
          <a:p>
            <a:pPr algn="ctr">
              <a:lnSpc>
                <a:spcPct val="90000"/>
              </a:lnSpc>
              <a:buNone/>
            </a:pPr>
            <a:endParaRPr lang="ru-RU" altLang="ru-RU" sz="14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Дисциплина: </a:t>
            </a:r>
            <a:r>
              <a:rPr lang="kk-KZ" altLang="en-US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en-US" sz="1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Экономика нефтегазовой отрасли</a:t>
            </a:r>
            <a:r>
              <a:rPr lang="ru-RU" altLang="en-US" sz="14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1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endParaRPr lang="ru-RU" altLang="ru-RU" sz="18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400" i="1" dirty="0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доктор PhD </a:t>
            </a:r>
            <a:r>
              <a:rPr lang="ru-RU" altLang="ru-RU" sz="1400" i="1" dirty="0" err="1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Мадишева</a:t>
            </a:r>
            <a:r>
              <a:rPr lang="ru-RU" altLang="ru-RU" sz="1400" i="1" dirty="0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Р.К.,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400" i="1" dirty="0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кафедра ГРМПИ</a:t>
            </a:r>
          </a:p>
          <a:p>
            <a:pPr algn="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endParaRPr lang="ru-RU" altLang="ru-RU" sz="1500" b="1" i="1" dirty="0">
              <a:solidFill>
                <a:schemeClr val="tx2"/>
              </a:solidFill>
              <a:latin typeface="Franklin Gothic Book" panose="020B0503020102020204" pitchFamily="34" charset="0"/>
            </a:endParaRPr>
          </a:p>
          <a:p>
            <a:pPr algn="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endParaRPr lang="ru-RU" altLang="ru-RU" sz="2400" b="1" i="1" dirty="0">
              <a:solidFill>
                <a:schemeClr val="tx2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5123" name="Rectangle 46">
            <a:extLst>
              <a:ext uri="{FF2B5EF4-FFF2-40B4-BE49-F238E27FC236}">
                <a16:creationId xmlns:a16="http://schemas.microsoft.com/office/drawing/2014/main" id="{1F348289-FE02-5E4B-E0A6-E9A84759A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4742" y="857251"/>
            <a:ext cx="5674519" cy="1033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endParaRPr lang="ru-RU" altLang="ru-RU" sz="18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r>
              <a:rPr lang="ru-RU" altLang="ru-RU" sz="1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НАО «Карагандинский технический университет</a:t>
            </a:r>
          </a:p>
          <a:p>
            <a:pPr algn="ctr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</a:pPr>
            <a:r>
              <a:rPr lang="ru-RU" altLang="ru-RU" sz="1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имени Абылкаса Сагинова»</a:t>
            </a:r>
          </a:p>
          <a:p>
            <a:pPr algn="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endParaRPr lang="ru-RU" altLang="ru-RU" sz="2400" b="1" i="1">
              <a:solidFill>
                <a:schemeClr val="tx2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7" name="Picture 5" descr="image-1">
            <a:extLst>
              <a:ext uri="{FF2B5EF4-FFF2-40B4-BE49-F238E27FC236}">
                <a16:creationId xmlns:a16="http://schemas.microsoft.com/office/drawing/2014/main" id="{9D8CB0B6-7389-4421-99E5-D875F585C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410" y="4262336"/>
            <a:ext cx="2051720" cy="2595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1078626"/>
            <a:ext cx="7480686" cy="638597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Группы месторождений по сложности геологического строения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9169" y="1825508"/>
            <a:ext cx="7514035" cy="3976722"/>
          </a:xfrm>
        </p:spPr>
        <p:txBody>
          <a:bodyPr anchor="t"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Необходимая и достаточная степень </a:t>
            </a:r>
            <a:r>
              <a:rPr lang="ru-RU" dirty="0" err="1"/>
              <a:t>разведанности</a:t>
            </a:r>
            <a:r>
              <a:rPr lang="ru-RU" dirty="0"/>
              <a:t> запасов твердых полезных ископаемых определяется в зависимости от сложности геологического строения месторождений, которые подразделяются по данному признаку на </a:t>
            </a:r>
            <a:r>
              <a:rPr lang="ru-RU" b="1" dirty="0"/>
              <a:t>следующие группы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1-я группа. </a:t>
            </a:r>
            <a:r>
              <a:rPr lang="ru-RU" dirty="0"/>
              <a:t>Месторождения (участки) </a:t>
            </a:r>
            <a:r>
              <a:rPr lang="ru-RU" b="1" dirty="0"/>
              <a:t>простого</a:t>
            </a:r>
            <a:r>
              <a:rPr lang="ru-RU" dirty="0"/>
              <a:t> </a:t>
            </a:r>
            <a:r>
              <a:rPr lang="ru-RU" b="1" dirty="0"/>
              <a:t>геологического</a:t>
            </a:r>
            <a:r>
              <a:rPr lang="ru-RU" dirty="0"/>
              <a:t> </a:t>
            </a:r>
            <a:r>
              <a:rPr lang="ru-RU" b="1" dirty="0"/>
              <a:t>строения</a:t>
            </a:r>
            <a:r>
              <a:rPr lang="ru-RU" dirty="0"/>
              <a:t> с крупными и весьма крупными, реже средними по размерам телами полезных ископаемых с ненарушенным залеганием или слабонарушенным залеганием, характеризующимися устойчивыми мощностью и внутренним строением, выдержанным качеством полезного ископаемого, равномерным распределением основных ценных компонентов. </a:t>
            </a:r>
          </a:p>
          <a:p>
            <a:pPr marL="0" indent="0" algn="just">
              <a:buNone/>
            </a:pPr>
            <a:r>
              <a:rPr lang="ru-RU" dirty="0"/>
              <a:t>Особенности строения месторождений (участков) определяют возможность выявления в процессе разведки запасов категорий </a:t>
            </a:r>
            <a:r>
              <a:rPr lang="ru-RU" b="1" dirty="0">
                <a:solidFill>
                  <a:srgbClr val="FF0000"/>
                </a:solidFill>
              </a:rPr>
              <a:t>A, B, C1 </a:t>
            </a:r>
            <a:r>
              <a:rPr lang="ru-RU" dirty="0"/>
              <a:t>и </a:t>
            </a:r>
            <a:r>
              <a:rPr lang="ru-RU" b="1" dirty="0">
                <a:solidFill>
                  <a:srgbClr val="FF0000"/>
                </a:solidFill>
              </a:rPr>
              <a:t>C2</a:t>
            </a:r>
            <a:r>
              <a:rPr lang="ru-RU" dirty="0"/>
              <a:t>. К этой группе относятся большинство </a:t>
            </a:r>
            <a:r>
              <a:rPr lang="ru-RU" b="1" dirty="0"/>
              <a:t>месторождений</a:t>
            </a:r>
            <a:r>
              <a:rPr lang="ru-RU" dirty="0"/>
              <a:t> </a:t>
            </a:r>
            <a:r>
              <a:rPr lang="ru-RU" b="1" dirty="0"/>
              <a:t>углей</a:t>
            </a:r>
            <a:r>
              <a:rPr lang="ru-RU" dirty="0"/>
              <a:t>, очень крупные и выдержанные </a:t>
            </a:r>
            <a:r>
              <a:rPr lang="ru-RU" b="1" dirty="0"/>
              <a:t>месторождения</a:t>
            </a:r>
            <a:r>
              <a:rPr lang="ru-RU" dirty="0"/>
              <a:t> </a:t>
            </a:r>
            <a:r>
              <a:rPr lang="ru-RU" b="1" dirty="0"/>
              <a:t>черных</a:t>
            </a:r>
            <a:r>
              <a:rPr lang="ru-RU" dirty="0"/>
              <a:t> и </a:t>
            </a:r>
            <a:r>
              <a:rPr lang="ru-RU" b="1" dirty="0"/>
              <a:t>цветных</a:t>
            </a:r>
            <a:r>
              <a:rPr lang="ru-RU" dirty="0"/>
              <a:t> </a:t>
            </a:r>
            <a:r>
              <a:rPr lang="ru-RU" b="1" dirty="0"/>
              <a:t>металлов</a:t>
            </a:r>
            <a:r>
              <a:rPr lang="ru-RU" dirty="0"/>
              <a:t>, </a:t>
            </a:r>
            <a:r>
              <a:rPr lang="ru-RU" b="1" dirty="0" err="1"/>
              <a:t>горнохимического</a:t>
            </a:r>
            <a:r>
              <a:rPr lang="ru-RU" dirty="0"/>
              <a:t> и </a:t>
            </a:r>
            <a:r>
              <a:rPr lang="ru-RU" b="1" dirty="0"/>
              <a:t>технического</a:t>
            </a:r>
            <a:r>
              <a:rPr lang="ru-RU" dirty="0"/>
              <a:t> </a:t>
            </a:r>
            <a:r>
              <a:rPr lang="ru-RU" b="1" dirty="0"/>
              <a:t>сырья</a:t>
            </a:r>
            <a:r>
              <a:rPr lang="ru-RU" dirty="0"/>
              <a:t> и </a:t>
            </a:r>
            <a:r>
              <a:rPr lang="ru-RU" b="1" dirty="0"/>
              <a:t>стройматериалов</a:t>
            </a:r>
            <a:r>
              <a:rPr lang="ru-RU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8421783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9485" y="1019392"/>
            <a:ext cx="7514035" cy="4674553"/>
          </a:xfrm>
        </p:spPr>
        <p:txBody>
          <a:bodyPr anchor="t"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2-я группа. </a:t>
            </a:r>
            <a:r>
              <a:rPr lang="ru-RU" dirty="0"/>
              <a:t>Месторождения (участки) </a:t>
            </a:r>
            <a:r>
              <a:rPr lang="ru-RU" b="1" dirty="0"/>
              <a:t>сложного</a:t>
            </a:r>
            <a:r>
              <a:rPr lang="ru-RU" dirty="0"/>
              <a:t> </a:t>
            </a:r>
            <a:r>
              <a:rPr lang="ru-RU" b="1" dirty="0"/>
              <a:t>геологического</a:t>
            </a:r>
            <a:r>
              <a:rPr lang="ru-RU" dirty="0"/>
              <a:t> </a:t>
            </a:r>
            <a:r>
              <a:rPr lang="ru-RU" b="1" dirty="0"/>
              <a:t>строения</a:t>
            </a:r>
            <a:r>
              <a:rPr lang="ru-RU" dirty="0"/>
              <a:t> с крупными и средними по размерам телами с нарушенным залеганием, характеризующимися неустойчивыми мощностью и внутренним строением, либо невыдержанным качеством полезного ископаемого и неравномерным распределением основных ценных компонентов. Ко второй группе относятся также </a:t>
            </a:r>
            <a:r>
              <a:rPr lang="ru-RU" b="1" dirty="0"/>
              <a:t>месторождения</a:t>
            </a:r>
            <a:r>
              <a:rPr lang="ru-RU" dirty="0"/>
              <a:t> </a:t>
            </a:r>
            <a:r>
              <a:rPr lang="ru-RU" b="1" dirty="0"/>
              <a:t>углей</a:t>
            </a:r>
            <a:r>
              <a:rPr lang="ru-RU" dirty="0"/>
              <a:t>, </a:t>
            </a:r>
            <a:r>
              <a:rPr lang="ru-RU" b="1" dirty="0"/>
              <a:t>ископаемых</a:t>
            </a:r>
            <a:r>
              <a:rPr lang="ru-RU" dirty="0"/>
              <a:t> </a:t>
            </a:r>
            <a:r>
              <a:rPr lang="ru-RU" b="1" dirty="0"/>
              <a:t>солей</a:t>
            </a:r>
            <a:r>
              <a:rPr lang="ru-RU" dirty="0"/>
              <a:t> и других полезных ископаемых простого геологического строения, но со </a:t>
            </a:r>
            <a:r>
              <a:rPr lang="ru-RU" b="1" dirty="0"/>
              <a:t>сложными</a:t>
            </a:r>
            <a:r>
              <a:rPr lang="ru-RU" dirty="0"/>
              <a:t> или </a:t>
            </a:r>
            <a:r>
              <a:rPr lang="ru-RU" b="1" dirty="0"/>
              <a:t>очень</a:t>
            </a:r>
            <a:r>
              <a:rPr lang="ru-RU" dirty="0"/>
              <a:t> </a:t>
            </a:r>
            <a:r>
              <a:rPr lang="ru-RU" b="1" dirty="0"/>
              <a:t>сложными</a:t>
            </a:r>
            <a:r>
              <a:rPr lang="ru-RU" dirty="0"/>
              <a:t> горно-геологическими условиями разработки. Особенности строения месторождений (участков) определяют возможность выявления в процессе разведки запасов категорий </a:t>
            </a:r>
            <a:r>
              <a:rPr lang="ru-RU" b="1" dirty="0">
                <a:solidFill>
                  <a:srgbClr val="FF0000"/>
                </a:solidFill>
              </a:rPr>
              <a:t>B, C1 </a:t>
            </a:r>
            <a:r>
              <a:rPr lang="ru-RU" dirty="0"/>
              <a:t>и</a:t>
            </a:r>
            <a:r>
              <a:rPr lang="ru-RU" b="1" dirty="0">
                <a:solidFill>
                  <a:srgbClr val="FF0000"/>
                </a:solidFill>
              </a:rPr>
              <a:t> C2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3-я группа. </a:t>
            </a:r>
            <a:r>
              <a:rPr lang="ru-RU" dirty="0"/>
              <a:t>Месторождения (участки) </a:t>
            </a:r>
            <a:r>
              <a:rPr lang="ru-RU" b="1" dirty="0"/>
              <a:t>очень</a:t>
            </a:r>
            <a:r>
              <a:rPr lang="ru-RU" dirty="0"/>
              <a:t> </a:t>
            </a:r>
            <a:r>
              <a:rPr lang="ru-RU" b="1" dirty="0"/>
              <a:t>сложного</a:t>
            </a:r>
            <a:r>
              <a:rPr lang="ru-RU" dirty="0"/>
              <a:t> </a:t>
            </a:r>
            <a:r>
              <a:rPr lang="ru-RU" b="1" dirty="0"/>
              <a:t>геологического</a:t>
            </a:r>
            <a:r>
              <a:rPr lang="ru-RU" dirty="0"/>
              <a:t> </a:t>
            </a:r>
            <a:r>
              <a:rPr lang="ru-RU" b="1" dirty="0"/>
              <a:t>строения</a:t>
            </a:r>
            <a:r>
              <a:rPr lang="ru-RU" dirty="0"/>
              <a:t> со средними и мелкими по размерам телами полезных ископаемых с интенсивно нарушенным залеганием, характеризующимися очень изменчивыми мощностью и внутренним строением и </a:t>
            </a:r>
            <a:r>
              <a:rPr lang="ru-RU" dirty="0" err="1"/>
              <a:t>тд</a:t>
            </a:r>
            <a:r>
              <a:rPr lang="ru-RU" dirty="0"/>
              <a:t>. Запасы месторождений этой группы разведываются преимущественно по категориям </a:t>
            </a:r>
            <a:r>
              <a:rPr lang="ru-RU" b="1" dirty="0">
                <a:solidFill>
                  <a:srgbClr val="FF0000"/>
                </a:solidFill>
              </a:rPr>
              <a:t>C1</a:t>
            </a:r>
            <a:r>
              <a:rPr lang="ru-RU" dirty="0"/>
              <a:t> и </a:t>
            </a:r>
            <a:r>
              <a:rPr lang="ru-RU" b="1" dirty="0">
                <a:solidFill>
                  <a:srgbClr val="FF0000"/>
                </a:solidFill>
              </a:rPr>
              <a:t>C2</a:t>
            </a:r>
            <a:r>
              <a:rPr lang="ru-RU" dirty="0"/>
              <a:t>. К этой группе относятся большинство </a:t>
            </a:r>
            <a:r>
              <a:rPr lang="ru-RU" b="1" dirty="0"/>
              <a:t>месторождений</a:t>
            </a:r>
            <a:r>
              <a:rPr lang="ru-RU" dirty="0"/>
              <a:t> </a:t>
            </a:r>
            <a:r>
              <a:rPr lang="ru-RU" b="1" dirty="0"/>
              <a:t>редких</a:t>
            </a:r>
            <a:r>
              <a:rPr lang="ru-RU" dirty="0"/>
              <a:t> </a:t>
            </a:r>
            <a:r>
              <a:rPr lang="ru-RU" b="1" dirty="0"/>
              <a:t>металлов</a:t>
            </a:r>
            <a:r>
              <a:rPr lang="ru-RU" dirty="0"/>
              <a:t>, </a:t>
            </a:r>
            <a:r>
              <a:rPr lang="ru-RU" b="1" dirty="0"/>
              <a:t>золота</a:t>
            </a:r>
            <a:r>
              <a:rPr lang="ru-RU" dirty="0"/>
              <a:t>, </a:t>
            </a:r>
            <a:r>
              <a:rPr lang="ru-RU" b="1" dirty="0"/>
              <a:t>алмазов</a:t>
            </a:r>
            <a:r>
              <a:rPr lang="ru-RU" dirty="0"/>
              <a:t> и др.</a:t>
            </a:r>
          </a:p>
        </p:txBody>
      </p:sp>
    </p:spTree>
    <p:extLst>
      <p:ext uri="{BB962C8B-B14F-4D97-AF65-F5344CB8AC3E}">
        <p14:creationId xmlns:p14="http://schemas.microsoft.com/office/powerpoint/2010/main" val="983296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33548" y="1596908"/>
            <a:ext cx="7514035" cy="3736090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4-я группа. </a:t>
            </a:r>
            <a:r>
              <a:rPr lang="ru-RU" dirty="0"/>
              <a:t>Месторождения (участки) с </a:t>
            </a:r>
            <a:r>
              <a:rPr lang="ru-RU" b="1" dirty="0"/>
              <a:t>мелкими</a:t>
            </a:r>
            <a:r>
              <a:rPr lang="ru-RU" dirty="0"/>
              <a:t>, реже </a:t>
            </a:r>
            <a:r>
              <a:rPr lang="ru-RU" b="1" dirty="0"/>
              <a:t>средними</a:t>
            </a:r>
            <a:r>
              <a:rPr lang="ru-RU" dirty="0"/>
              <a:t> </a:t>
            </a:r>
            <a:r>
              <a:rPr lang="ru-RU" b="1" dirty="0"/>
              <a:t>по</a:t>
            </a:r>
            <a:r>
              <a:rPr lang="ru-RU" dirty="0"/>
              <a:t> </a:t>
            </a:r>
            <a:r>
              <a:rPr lang="ru-RU" b="1" dirty="0"/>
              <a:t>размерам</a:t>
            </a:r>
            <a:r>
              <a:rPr lang="ru-RU" dirty="0"/>
              <a:t> </a:t>
            </a:r>
            <a:r>
              <a:rPr lang="ru-RU" b="1" dirty="0"/>
              <a:t>телами</a:t>
            </a:r>
            <a:r>
              <a:rPr lang="ru-RU" dirty="0"/>
              <a:t> с чрезвычайно нарушенным залеганием, либо характеризующиеся резкой изменчивостью мощности и внутреннего строения, крайне неравномерным качеством полезного ископаемого. Запасы месторождений этой группы разведываются преимущественно по категории </a:t>
            </a:r>
            <a:r>
              <a:rPr lang="ru-RU" b="1" dirty="0">
                <a:solidFill>
                  <a:srgbClr val="FF0000"/>
                </a:solidFill>
              </a:rPr>
              <a:t>C2</a:t>
            </a:r>
            <a:r>
              <a:rPr lang="ru-RU" dirty="0"/>
              <a:t>. К этой группе обычно относятся </a:t>
            </a:r>
            <a:r>
              <a:rPr lang="ru-RU" b="1" dirty="0"/>
              <a:t>месторождения</a:t>
            </a:r>
            <a:r>
              <a:rPr lang="ru-RU" dirty="0"/>
              <a:t> </a:t>
            </a:r>
            <a:r>
              <a:rPr lang="ru-RU" b="1" dirty="0" err="1"/>
              <a:t>камнесамоцветного</a:t>
            </a:r>
            <a:r>
              <a:rPr lang="ru-RU" dirty="0"/>
              <a:t> и </a:t>
            </a:r>
            <a:r>
              <a:rPr lang="ru-RU" b="1" dirty="0"/>
              <a:t>пьезооптического</a:t>
            </a:r>
            <a:r>
              <a:rPr lang="ru-RU" dirty="0"/>
              <a:t> </a:t>
            </a:r>
            <a:r>
              <a:rPr lang="ru-RU" b="1" dirty="0"/>
              <a:t>сырья</a:t>
            </a:r>
            <a:r>
              <a:rPr lang="ru-RU" dirty="0"/>
              <a:t>, </a:t>
            </a:r>
            <a:r>
              <a:rPr lang="ru-RU" b="1" dirty="0"/>
              <a:t>мелкие</a:t>
            </a:r>
            <a:r>
              <a:rPr lang="ru-RU" dirty="0"/>
              <a:t> </a:t>
            </a:r>
            <a:r>
              <a:rPr lang="ru-RU" b="1" dirty="0"/>
              <a:t>месторождения</a:t>
            </a:r>
            <a:r>
              <a:rPr lang="ru-RU" dirty="0"/>
              <a:t> </a:t>
            </a:r>
            <a:r>
              <a:rPr lang="ru-RU" b="1" dirty="0"/>
              <a:t>редких</a:t>
            </a:r>
            <a:r>
              <a:rPr lang="ru-RU" dirty="0"/>
              <a:t> </a:t>
            </a:r>
            <a:r>
              <a:rPr lang="ru-RU" b="1" dirty="0"/>
              <a:t>металлов</a:t>
            </a:r>
            <a:r>
              <a:rPr lang="ru-RU" dirty="0"/>
              <a:t> и </a:t>
            </a:r>
            <a:r>
              <a:rPr lang="ru-RU" b="1" dirty="0"/>
              <a:t>золота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 отнесении месторождений к той или иной группе могут использоваться </a:t>
            </a:r>
            <a:r>
              <a:rPr lang="ru-RU" b="1" dirty="0"/>
              <a:t>количественные</a:t>
            </a:r>
            <a:r>
              <a:rPr lang="ru-RU" dirty="0"/>
              <a:t> </a:t>
            </a:r>
            <a:r>
              <a:rPr lang="ru-RU" b="1" dirty="0"/>
              <a:t>показатели</a:t>
            </a:r>
            <a:r>
              <a:rPr lang="ru-RU" dirty="0"/>
              <a:t> </a:t>
            </a:r>
            <a:r>
              <a:rPr lang="ru-RU" b="1" dirty="0"/>
              <a:t>оценки</a:t>
            </a:r>
            <a:r>
              <a:rPr lang="ru-RU" dirty="0"/>
              <a:t> изменчивости основных свойств </a:t>
            </a:r>
            <a:r>
              <a:rPr lang="ru-RU" dirty="0" err="1"/>
              <a:t>оруденения</a:t>
            </a:r>
            <a:r>
              <a:rPr lang="ru-RU" dirty="0"/>
              <a:t>, характерные для каждого конкретного вида полезного ископаемого.</a:t>
            </a:r>
          </a:p>
        </p:txBody>
      </p:sp>
    </p:spTree>
    <p:extLst>
      <p:ext uri="{BB962C8B-B14F-4D97-AF65-F5344CB8AC3E}">
        <p14:creationId xmlns:p14="http://schemas.microsoft.com/office/powerpoint/2010/main" val="24731190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1078626"/>
            <a:ext cx="7480686" cy="638597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Запасы и прогнозные ресурсы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1296" y="1717223"/>
            <a:ext cx="7514035" cy="3976722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ru-RU" sz="2100" dirty="0"/>
              <a:t>По </a:t>
            </a:r>
            <a:r>
              <a:rPr lang="ru-RU" sz="2100" b="1" dirty="0"/>
              <a:t>степени достоверности </a:t>
            </a:r>
            <a:r>
              <a:rPr lang="ru-RU" sz="2100" b="1" dirty="0">
                <a:solidFill>
                  <a:srgbClr val="FF0000"/>
                </a:solidFill>
              </a:rPr>
              <a:t>запасы</a:t>
            </a:r>
            <a:r>
              <a:rPr lang="ru-RU" sz="2100" dirty="0"/>
              <a:t> твердых полезных ископаемых подразделяются на категории </a:t>
            </a:r>
            <a:r>
              <a:rPr lang="ru-RU" sz="2100" b="1" dirty="0">
                <a:solidFill>
                  <a:srgbClr val="FF0000"/>
                </a:solidFill>
              </a:rPr>
              <a:t>А, В, C1 </a:t>
            </a:r>
            <a:r>
              <a:rPr lang="ru-RU" sz="2100" baseline="-25000" dirty="0"/>
              <a:t> </a:t>
            </a:r>
            <a:r>
              <a:rPr lang="ru-RU" sz="2100" dirty="0"/>
              <a:t>и </a:t>
            </a:r>
            <a:r>
              <a:rPr lang="ru-RU" sz="2100" b="1" dirty="0">
                <a:solidFill>
                  <a:srgbClr val="FF0000"/>
                </a:solidFill>
              </a:rPr>
              <a:t>C2</a:t>
            </a:r>
            <a:r>
              <a:rPr lang="ru-RU" sz="2100" dirty="0"/>
              <a:t>. </a:t>
            </a:r>
          </a:p>
          <a:p>
            <a:pPr marL="0" indent="0" algn="just">
              <a:buNone/>
            </a:pPr>
            <a:r>
              <a:rPr lang="ru-RU" sz="2100" b="1" dirty="0">
                <a:solidFill>
                  <a:srgbClr val="FF0000"/>
                </a:solidFill>
              </a:rPr>
              <a:t>Прогнозные</a:t>
            </a:r>
            <a:r>
              <a:rPr lang="ru-RU" sz="2100" dirty="0">
                <a:solidFill>
                  <a:srgbClr val="FF0000"/>
                </a:solidFill>
              </a:rPr>
              <a:t> </a:t>
            </a:r>
            <a:r>
              <a:rPr lang="ru-RU" sz="2100" b="1" dirty="0">
                <a:solidFill>
                  <a:srgbClr val="FF0000"/>
                </a:solidFill>
              </a:rPr>
              <a:t>ресурсы</a:t>
            </a:r>
            <a:r>
              <a:rPr lang="ru-RU" sz="2100" dirty="0">
                <a:solidFill>
                  <a:srgbClr val="FF0000"/>
                </a:solidFill>
              </a:rPr>
              <a:t> </a:t>
            </a:r>
            <a:r>
              <a:rPr lang="ru-RU" sz="2100" dirty="0"/>
              <a:t>по </a:t>
            </a:r>
            <a:r>
              <a:rPr lang="ru-RU" sz="2100" b="1" dirty="0"/>
              <a:t>степени их обоснованности </a:t>
            </a:r>
            <a:r>
              <a:rPr lang="ru-RU" sz="2100" dirty="0"/>
              <a:t>подразделяются на категории </a:t>
            </a:r>
            <a:r>
              <a:rPr lang="ru-RU" sz="2100" b="1" dirty="0">
                <a:solidFill>
                  <a:srgbClr val="FF0000"/>
                </a:solidFill>
              </a:rPr>
              <a:t>Р1, Р2 </a:t>
            </a:r>
            <a:r>
              <a:rPr lang="ru-RU" sz="2100" dirty="0"/>
              <a:t>и</a:t>
            </a:r>
            <a:r>
              <a:rPr lang="ru-RU" sz="2100" b="1" dirty="0">
                <a:solidFill>
                  <a:srgbClr val="FF0000"/>
                </a:solidFill>
              </a:rPr>
              <a:t> Р3</a:t>
            </a:r>
            <a:r>
              <a:rPr lang="ru-RU" sz="2100" dirty="0"/>
              <a:t>. Прогнозные ресурсы твердых полезных ископаемых категории </a:t>
            </a:r>
            <a:r>
              <a:rPr lang="ru-RU" sz="2100" b="1" dirty="0"/>
              <a:t>P1</a:t>
            </a:r>
            <a:r>
              <a:rPr lang="ru-RU" sz="2100" dirty="0"/>
              <a:t> оцениваются по рудопроявлениям и флангам месторождений, а категорий </a:t>
            </a:r>
            <a:r>
              <a:rPr lang="ru-RU" sz="2100" b="1" dirty="0"/>
              <a:t>P2</a:t>
            </a:r>
            <a:r>
              <a:rPr lang="ru-RU" sz="2100" dirty="0"/>
              <a:t> и </a:t>
            </a:r>
            <a:r>
              <a:rPr lang="ru-RU" sz="2100" b="1" dirty="0"/>
              <a:t>P3</a:t>
            </a:r>
            <a:r>
              <a:rPr lang="ru-RU" sz="2100" dirty="0"/>
              <a:t> – для бассейнов, районов, рудных полей (</a:t>
            </a:r>
            <a:r>
              <a:rPr lang="ru-RU" sz="2100" b="1" dirty="0"/>
              <a:t>P2</a:t>
            </a:r>
            <a:r>
              <a:rPr lang="ru-RU" sz="2100" dirty="0"/>
              <a:t>) или </a:t>
            </a:r>
            <a:r>
              <a:rPr lang="ru-RU" sz="2100" dirty="0" err="1"/>
              <a:t>геологически</a:t>
            </a:r>
            <a:r>
              <a:rPr lang="ru-RU" sz="2100" dirty="0"/>
              <a:t> благоприятных территорий (</a:t>
            </a:r>
            <a:r>
              <a:rPr lang="ru-RU" sz="2100" b="1" dirty="0"/>
              <a:t>P3</a:t>
            </a:r>
            <a:r>
              <a:rPr lang="ru-RU" sz="2100" dirty="0"/>
              <a:t>), т.е. связываются с еще не открытыми месторождениями.</a:t>
            </a:r>
          </a:p>
          <a:p>
            <a:pPr marL="0" indent="0" algn="just">
              <a:buNone/>
            </a:pPr>
            <a:r>
              <a:rPr lang="ru-RU" sz="2100" dirty="0"/>
              <a:t>Рассмотрим условия отнесения запасов и ресурсов к той или иной категории.</a:t>
            </a:r>
          </a:p>
        </p:txBody>
      </p:sp>
    </p:spTree>
    <p:extLst>
      <p:ext uri="{BB962C8B-B14F-4D97-AF65-F5344CB8AC3E}">
        <p14:creationId xmlns:p14="http://schemas.microsoft.com/office/powerpoint/2010/main" val="26639474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1078626"/>
            <a:ext cx="7480686" cy="638597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Прогнозные ресурсы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0196" y="1717223"/>
            <a:ext cx="7596236" cy="3976722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ru-RU" sz="2100" b="1" dirty="0"/>
              <a:t>Прогнозные ресурсы </a:t>
            </a:r>
            <a:r>
              <a:rPr lang="ru-RU" sz="2100" b="1" dirty="0">
                <a:solidFill>
                  <a:srgbClr val="FF0000"/>
                </a:solidFill>
              </a:rPr>
              <a:t>категории P1 </a:t>
            </a:r>
            <a:r>
              <a:rPr lang="ru-RU" sz="2100" dirty="0"/>
              <a:t>учитывают возможность </a:t>
            </a:r>
            <a:r>
              <a:rPr lang="ru-RU" sz="2100" b="1" dirty="0"/>
              <a:t>прироста запасов </a:t>
            </a:r>
            <a:r>
              <a:rPr lang="ru-RU" sz="2100" dirty="0"/>
              <a:t>за счет </a:t>
            </a:r>
            <a:r>
              <a:rPr lang="ru-RU" sz="2100" b="1" dirty="0"/>
              <a:t>расширения</a:t>
            </a:r>
            <a:r>
              <a:rPr lang="ru-RU" sz="2100" dirty="0"/>
              <a:t> </a:t>
            </a:r>
            <a:r>
              <a:rPr lang="ru-RU" sz="2100" b="1" dirty="0"/>
              <a:t>площадей</a:t>
            </a:r>
            <a:r>
              <a:rPr lang="ru-RU" sz="2100" dirty="0"/>
              <a:t> распространения тел полезного ископаемого за контурами запасов или дополнительного выявления новых тел полезного ископаемого на разведанных и </a:t>
            </a:r>
            <a:r>
              <a:rPr lang="ru-RU" sz="2100" dirty="0" err="1"/>
              <a:t>разведуемых</a:t>
            </a:r>
            <a:r>
              <a:rPr lang="ru-RU" sz="2100" dirty="0"/>
              <a:t> месторождениях. </a:t>
            </a:r>
          </a:p>
          <a:p>
            <a:pPr marL="0" indent="0" algn="just">
              <a:buNone/>
            </a:pPr>
            <a:r>
              <a:rPr lang="ru-RU" sz="2100" b="1" dirty="0">
                <a:solidFill>
                  <a:srgbClr val="FF0000"/>
                </a:solidFill>
              </a:rPr>
              <a:t>Оценка</a:t>
            </a:r>
            <a:r>
              <a:rPr lang="ru-RU" sz="2100" b="1" dirty="0"/>
              <a:t> </a:t>
            </a:r>
            <a:r>
              <a:rPr lang="ru-RU" sz="2100" b="1" dirty="0">
                <a:solidFill>
                  <a:srgbClr val="FF0000"/>
                </a:solidFill>
              </a:rPr>
              <a:t>ресурсов</a:t>
            </a:r>
            <a:r>
              <a:rPr lang="ru-RU" sz="2100" b="1" dirty="0"/>
              <a:t> </a:t>
            </a:r>
            <a:r>
              <a:rPr lang="ru-RU" sz="2100" dirty="0"/>
              <a:t>основывается на </a:t>
            </a:r>
            <a:r>
              <a:rPr lang="ru-RU" sz="2100" b="1" dirty="0"/>
              <a:t>результатах</a:t>
            </a:r>
            <a:r>
              <a:rPr lang="ru-RU" sz="2100" dirty="0"/>
              <a:t> </a:t>
            </a:r>
            <a:r>
              <a:rPr lang="ru-RU" sz="2100" b="1" dirty="0"/>
              <a:t>геологических</a:t>
            </a:r>
            <a:r>
              <a:rPr lang="ru-RU" sz="2100" dirty="0"/>
              <a:t> </a:t>
            </a:r>
            <a:r>
              <a:rPr lang="ru-RU" sz="2100" b="1" dirty="0"/>
              <a:t>исследований</a:t>
            </a:r>
            <a:r>
              <a:rPr lang="ru-RU" sz="2100" dirty="0"/>
              <a:t> площадей возможного распространения полезного ископаемого, а также на </a:t>
            </a:r>
            <a:r>
              <a:rPr lang="ru-RU" sz="2100" b="1" dirty="0"/>
              <a:t>результатах одиночных скважин</a:t>
            </a:r>
            <a:r>
              <a:rPr lang="ru-RU" sz="2100" dirty="0"/>
              <a:t> и геологической экстраполяции структурных, литологических, стратиграфических и других особенностей, установленных на более изученной части месторождения.</a:t>
            </a:r>
          </a:p>
        </p:txBody>
      </p:sp>
    </p:spTree>
    <p:extLst>
      <p:ext uri="{BB962C8B-B14F-4D97-AF65-F5344CB8AC3E}">
        <p14:creationId xmlns:p14="http://schemas.microsoft.com/office/powerpoint/2010/main" val="23726686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1078626"/>
            <a:ext cx="7480686" cy="638597"/>
          </a:xfrm>
        </p:spPr>
        <p:txBody>
          <a:bodyPr>
            <a:noAutofit/>
          </a:bodyPr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Прогнозные ресурсы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0196" y="1717223"/>
            <a:ext cx="7596236" cy="3976722"/>
          </a:xfrm>
        </p:spPr>
        <p:txBody>
          <a:bodyPr anchor="t">
            <a:noAutofit/>
          </a:bodyPr>
          <a:lstStyle/>
          <a:p>
            <a:pPr algn="just"/>
            <a:r>
              <a:rPr lang="ru-RU" b="1" dirty="0"/>
              <a:t>Прогнозные ресурсы </a:t>
            </a:r>
            <a:r>
              <a:rPr lang="ru-RU" b="1" dirty="0">
                <a:solidFill>
                  <a:srgbClr val="FF0000"/>
                </a:solidFill>
              </a:rPr>
              <a:t>категории Р2 </a:t>
            </a:r>
            <a:r>
              <a:rPr lang="ru-RU" dirty="0"/>
              <a:t>предполагают </a:t>
            </a:r>
            <a:r>
              <a:rPr lang="ru-RU" b="1" dirty="0"/>
              <a:t>возможность</a:t>
            </a:r>
            <a:r>
              <a:rPr lang="ru-RU" dirty="0"/>
              <a:t> </a:t>
            </a:r>
            <a:r>
              <a:rPr lang="ru-RU" b="1" dirty="0"/>
              <a:t>обнаружения</a:t>
            </a:r>
            <a:r>
              <a:rPr lang="ru-RU" dirty="0"/>
              <a:t> в бассейне, районе, рудном узле, рудном поле новых месторождений полезных ископаемых, предполагаемое наличие которых основывается на положительной оценке выявленных проявлений, а также геофизических и геохимических аномалий, природа и возможная перспективность которых установлена единичными выработками. </a:t>
            </a:r>
          </a:p>
          <a:p>
            <a:pPr algn="just"/>
            <a:r>
              <a:rPr lang="ru-RU" b="1" dirty="0"/>
              <a:t>Прогнозные ресурсы </a:t>
            </a:r>
            <a:r>
              <a:rPr lang="ru-RU" b="1" dirty="0">
                <a:solidFill>
                  <a:srgbClr val="FF0000"/>
                </a:solidFill>
              </a:rPr>
              <a:t>категории Р3 </a:t>
            </a:r>
            <a:r>
              <a:rPr lang="ru-RU" dirty="0"/>
              <a:t>учитывают лишь </a:t>
            </a:r>
            <a:r>
              <a:rPr lang="ru-RU" b="1" dirty="0"/>
              <a:t>потенциальную</a:t>
            </a:r>
            <a:r>
              <a:rPr lang="ru-RU" dirty="0"/>
              <a:t> </a:t>
            </a:r>
            <a:r>
              <a:rPr lang="ru-RU" b="1" dirty="0"/>
              <a:t>возможность</a:t>
            </a:r>
            <a:r>
              <a:rPr lang="ru-RU" dirty="0"/>
              <a:t> формирования и промышленной локализации месторождений того или иного полезного ископаемого на основании благоприятных стратиграфических, литологических, тектонических и других предпосылок. Оценка ресурсов этой категории производится по </a:t>
            </a:r>
            <a:r>
              <a:rPr lang="ru-RU" b="1" dirty="0"/>
              <a:t>предположительным</a:t>
            </a:r>
            <a:r>
              <a:rPr lang="ru-RU" dirty="0"/>
              <a:t> </a:t>
            </a:r>
            <a:r>
              <a:rPr lang="ru-RU" b="1" dirty="0"/>
              <a:t>параметрам</a:t>
            </a:r>
            <a:r>
              <a:rPr lang="ru-RU" dirty="0"/>
              <a:t> на основе аналогии с более изученными площадями. </a:t>
            </a:r>
          </a:p>
        </p:txBody>
      </p:sp>
    </p:spTree>
    <p:extLst>
      <p:ext uri="{BB962C8B-B14F-4D97-AF65-F5344CB8AC3E}">
        <p14:creationId xmlns:p14="http://schemas.microsoft.com/office/powerpoint/2010/main" val="22846817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857250"/>
            <a:ext cx="7480686" cy="638597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Запасы категории 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6185" y="1520833"/>
            <a:ext cx="7844257" cy="4149972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ru-RU" sz="1650" b="1" dirty="0">
                <a:solidFill>
                  <a:srgbClr val="FF0000"/>
                </a:solidFill>
              </a:rPr>
              <a:t>Запасы категории А </a:t>
            </a:r>
            <a:r>
              <a:rPr lang="ru-RU" sz="1650" dirty="0"/>
              <a:t>должны удовлетворять следующим требованиям: </a:t>
            </a:r>
          </a:p>
          <a:p>
            <a:pPr marL="385763" indent="-385763" algn="just">
              <a:buAutoNum type="arabicParenR"/>
            </a:pPr>
            <a:r>
              <a:rPr lang="ru-RU" sz="1650" dirty="0"/>
              <a:t>установлены </a:t>
            </a:r>
            <a:r>
              <a:rPr lang="ru-RU" sz="1650" b="1" dirty="0"/>
              <a:t>размеры</a:t>
            </a:r>
            <a:r>
              <a:rPr lang="ru-RU" sz="1650" dirty="0"/>
              <a:t>, </a:t>
            </a:r>
            <a:r>
              <a:rPr lang="ru-RU" sz="1650" b="1" dirty="0"/>
              <a:t>форма</a:t>
            </a:r>
            <a:r>
              <a:rPr lang="ru-RU" sz="1650" dirty="0"/>
              <a:t> и </a:t>
            </a:r>
            <a:r>
              <a:rPr lang="ru-RU" sz="1650" b="1" dirty="0"/>
              <a:t>залегание</a:t>
            </a:r>
            <a:r>
              <a:rPr lang="ru-RU" sz="1650" dirty="0"/>
              <a:t> </a:t>
            </a:r>
            <a:r>
              <a:rPr lang="ru-RU" sz="1650" b="1" dirty="0"/>
              <a:t>тел</a:t>
            </a:r>
            <a:r>
              <a:rPr lang="ru-RU" sz="1650" dirty="0"/>
              <a:t> полезного ископаемого, изучены </a:t>
            </a:r>
            <a:r>
              <a:rPr lang="ru-RU" sz="1650" b="1" dirty="0"/>
              <a:t>изменчивость</a:t>
            </a:r>
            <a:r>
              <a:rPr lang="ru-RU" sz="1650" dirty="0"/>
              <a:t> их количественных и качественных параметров, выделены и оконтурены </a:t>
            </a:r>
            <a:r>
              <a:rPr lang="ru-RU" sz="1650" b="1" dirty="0" err="1"/>
              <a:t>безрудные</a:t>
            </a:r>
            <a:r>
              <a:rPr lang="ru-RU" sz="1650" dirty="0"/>
              <a:t> и </a:t>
            </a:r>
            <a:r>
              <a:rPr lang="ru-RU" sz="1650" b="1" dirty="0"/>
              <a:t>некондиционные</a:t>
            </a:r>
            <a:r>
              <a:rPr lang="ru-RU" sz="1650" dirty="0"/>
              <a:t> </a:t>
            </a:r>
            <a:r>
              <a:rPr lang="ru-RU" sz="1650" b="1" dirty="0"/>
              <a:t>участки</a:t>
            </a:r>
            <a:r>
              <a:rPr lang="ru-RU" sz="1650" dirty="0"/>
              <a:t> внутри тел полезного ископаемого, при наличии разрывных нарушений установлены их положение и амплитуды смещения;</a:t>
            </a:r>
          </a:p>
          <a:p>
            <a:pPr marL="385763" indent="-385763" algn="just">
              <a:buAutoNum type="arabicParenR"/>
            </a:pPr>
            <a:r>
              <a:rPr lang="ru-RU" sz="1650" b="1" dirty="0"/>
              <a:t>оконтурены</a:t>
            </a:r>
            <a:r>
              <a:rPr lang="ru-RU" sz="1650" dirty="0"/>
              <a:t> </a:t>
            </a:r>
            <a:r>
              <a:rPr lang="ru-RU" sz="1650" b="1" dirty="0"/>
              <a:t>промышленные</a:t>
            </a:r>
            <a:r>
              <a:rPr lang="ru-RU" sz="1650" dirty="0"/>
              <a:t> </a:t>
            </a:r>
            <a:r>
              <a:rPr lang="ru-RU" sz="1650" b="1" dirty="0"/>
              <a:t>типы</a:t>
            </a:r>
            <a:r>
              <a:rPr lang="ru-RU" sz="1650" dirty="0"/>
              <a:t> и </a:t>
            </a:r>
            <a:r>
              <a:rPr lang="ru-RU" sz="1650" b="1" dirty="0"/>
              <a:t>сорта</a:t>
            </a:r>
            <a:r>
              <a:rPr lang="ru-RU" sz="1650" dirty="0"/>
              <a:t> полезного ископаемого, установлены их </a:t>
            </a:r>
            <a:r>
              <a:rPr lang="ru-RU" sz="1650" b="1" dirty="0"/>
              <a:t>состав</a:t>
            </a:r>
            <a:r>
              <a:rPr lang="ru-RU" sz="1650" dirty="0"/>
              <a:t> и распределение ценных и вредных компонентов по минеральным формам, качество выделенных промышленных типов и сортов полезного ископаемого охарактеризовано в соответствии с установленными кондициями; </a:t>
            </a:r>
          </a:p>
          <a:p>
            <a:pPr marL="385763" indent="-385763" algn="just">
              <a:buAutoNum type="arabicParenR"/>
            </a:pPr>
            <a:r>
              <a:rPr lang="ru-RU" sz="1650" b="1" dirty="0"/>
              <a:t>контур</a:t>
            </a:r>
            <a:r>
              <a:rPr lang="ru-RU" sz="1650" dirty="0"/>
              <a:t> запасов полезного ископаемого </a:t>
            </a:r>
            <a:r>
              <a:rPr lang="ru-RU" sz="1650" b="1" dirty="0"/>
              <a:t>определен</a:t>
            </a:r>
            <a:r>
              <a:rPr lang="ru-RU" sz="1650" dirty="0"/>
              <a:t> </a:t>
            </a:r>
            <a:r>
              <a:rPr lang="ru-RU" sz="1650" b="1" dirty="0"/>
              <a:t>однозначно</a:t>
            </a:r>
            <a:r>
              <a:rPr lang="ru-RU" sz="1650" dirty="0"/>
              <a:t> в соответствии с установленными кондициями по результатам детального опробования густой регулярной сети скважин и горных выработок, позволяющих определить параметры подсчета с высокой достоверностью.</a:t>
            </a:r>
          </a:p>
        </p:txBody>
      </p:sp>
    </p:spTree>
    <p:extLst>
      <p:ext uri="{BB962C8B-B14F-4D97-AF65-F5344CB8AC3E}">
        <p14:creationId xmlns:p14="http://schemas.microsoft.com/office/powerpoint/2010/main" val="146816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857250"/>
            <a:ext cx="7480686" cy="638597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Запасы категории </a:t>
            </a:r>
            <a:r>
              <a:rPr lang="en-US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endParaRPr lang="ru-RU" sz="27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6185" y="1520833"/>
            <a:ext cx="7844257" cy="4149972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ru-RU" sz="1650" b="1" dirty="0">
                <a:solidFill>
                  <a:srgbClr val="FF0000"/>
                </a:solidFill>
              </a:rPr>
              <a:t>Запасы категории </a:t>
            </a:r>
            <a:r>
              <a:rPr lang="en-US" sz="1650" b="1" dirty="0">
                <a:solidFill>
                  <a:srgbClr val="FF0000"/>
                </a:solidFill>
              </a:rPr>
              <a:t>B</a:t>
            </a:r>
            <a:r>
              <a:rPr lang="ru-RU" sz="1650" b="1" dirty="0">
                <a:solidFill>
                  <a:srgbClr val="FF0000"/>
                </a:solidFill>
              </a:rPr>
              <a:t> </a:t>
            </a:r>
            <a:r>
              <a:rPr lang="ru-RU" sz="1650" dirty="0"/>
              <a:t>должны удовлетворять следующим требованиям: </a:t>
            </a:r>
          </a:p>
          <a:p>
            <a:pPr marL="385763" indent="-385763" algn="just">
              <a:buAutoNum type="arabicParenR"/>
            </a:pPr>
            <a:r>
              <a:rPr lang="ru-RU" sz="1650" dirty="0"/>
              <a:t>установлены </a:t>
            </a:r>
            <a:r>
              <a:rPr lang="ru-RU" sz="1650" b="1" dirty="0"/>
              <a:t>размеры</a:t>
            </a:r>
            <a:r>
              <a:rPr lang="ru-RU" sz="1650" dirty="0"/>
              <a:t>, основные </a:t>
            </a:r>
            <a:r>
              <a:rPr lang="ru-RU" sz="1650" b="1" dirty="0"/>
              <a:t>особенности</a:t>
            </a:r>
            <a:r>
              <a:rPr lang="ru-RU" sz="1650" dirty="0"/>
              <a:t> и </a:t>
            </a:r>
            <a:r>
              <a:rPr lang="ru-RU" sz="1650" b="1" dirty="0"/>
              <a:t>изменчивость</a:t>
            </a:r>
            <a:r>
              <a:rPr lang="ru-RU" sz="1650" dirty="0"/>
              <a:t> формы, внутреннего строения и условий залегания тел полезного ископаемого, </a:t>
            </a:r>
            <a:r>
              <a:rPr lang="ru-RU" sz="1650" b="1" dirty="0"/>
              <a:t>пространственное</a:t>
            </a:r>
            <a:r>
              <a:rPr lang="ru-RU" sz="1650" dirty="0"/>
              <a:t> </a:t>
            </a:r>
            <a:r>
              <a:rPr lang="ru-RU" sz="1650" b="1" dirty="0"/>
              <a:t>размещение</a:t>
            </a:r>
            <a:r>
              <a:rPr lang="ru-RU" sz="1650" dirty="0"/>
              <a:t> внутренних </a:t>
            </a:r>
            <a:r>
              <a:rPr lang="ru-RU" sz="1650" dirty="0" err="1"/>
              <a:t>безрудных</a:t>
            </a:r>
            <a:r>
              <a:rPr lang="ru-RU" sz="1650" dirty="0"/>
              <a:t> и некондиционных участков, при наличии крупных разрывных нарушений установлены их </a:t>
            </a:r>
            <a:r>
              <a:rPr lang="ru-RU" sz="1650" b="1" dirty="0"/>
              <a:t>положение</a:t>
            </a:r>
            <a:r>
              <a:rPr lang="ru-RU" sz="1650" dirty="0"/>
              <a:t> и </a:t>
            </a:r>
            <a:r>
              <a:rPr lang="ru-RU" sz="1650" b="1" dirty="0"/>
              <a:t>амплитуды</a:t>
            </a:r>
            <a:r>
              <a:rPr lang="ru-RU" sz="1650" dirty="0"/>
              <a:t> смещения; </a:t>
            </a:r>
            <a:endParaRPr lang="en-US" sz="1650" dirty="0"/>
          </a:p>
          <a:p>
            <a:pPr marL="385763" indent="-385763" algn="just">
              <a:buAutoNum type="arabicParenR"/>
            </a:pPr>
            <a:r>
              <a:rPr lang="ru-RU" sz="1650" dirty="0"/>
              <a:t>определены </a:t>
            </a:r>
            <a:r>
              <a:rPr lang="ru-RU" sz="1650" b="1" dirty="0"/>
              <a:t>минеральные</a:t>
            </a:r>
            <a:r>
              <a:rPr lang="ru-RU" sz="1650" dirty="0"/>
              <a:t> </a:t>
            </a:r>
            <a:r>
              <a:rPr lang="ru-RU" sz="1650" b="1" dirty="0"/>
              <a:t>формы</a:t>
            </a:r>
            <a:r>
              <a:rPr lang="ru-RU" sz="1650" dirty="0"/>
              <a:t> нахождения полезных и вредных компонентов, промышленные типы и сорта полезного ископаемого, установлены закономерности их пространственного распределения и количественного соотношения;; </a:t>
            </a:r>
            <a:endParaRPr lang="en-US" sz="1650" dirty="0"/>
          </a:p>
          <a:p>
            <a:pPr marL="385763" indent="-385763" algn="just">
              <a:buAutoNum type="arabicParenR"/>
            </a:pPr>
            <a:r>
              <a:rPr lang="ru-RU" sz="1650" dirty="0"/>
              <a:t>контур запасов полезного ископаемого определен в соответствии с установленными кондициями </a:t>
            </a:r>
            <a:r>
              <a:rPr lang="ru-RU" sz="1650" b="1" dirty="0"/>
              <a:t>достаточно</a:t>
            </a:r>
            <a:r>
              <a:rPr lang="ru-RU" sz="1650" dirty="0"/>
              <a:t> </a:t>
            </a:r>
            <a:r>
              <a:rPr lang="ru-RU" sz="1650" b="1" dirty="0"/>
              <a:t>надежно</a:t>
            </a:r>
            <a:r>
              <a:rPr lang="ru-RU" sz="1650" dirty="0"/>
              <a:t>, но неоднозначно по результатам опробования регулярной сети скважин и горных выработок с включением</a:t>
            </a:r>
            <a:r>
              <a:rPr lang="en-US" sz="1650" dirty="0"/>
              <a:t> </a:t>
            </a:r>
            <a:r>
              <a:rPr lang="ru-RU" sz="1650" dirty="0"/>
              <a:t>в него ограниченной зоны экстраполяции, обоснованной геологическими критериями. </a:t>
            </a:r>
          </a:p>
          <a:p>
            <a:pPr marL="385763" indent="-385763" algn="just">
              <a:buAutoNum type="arabicParenR"/>
            </a:pPr>
            <a:endParaRPr lang="ru-RU" sz="1650" dirty="0"/>
          </a:p>
        </p:txBody>
      </p:sp>
    </p:spTree>
    <p:extLst>
      <p:ext uri="{BB962C8B-B14F-4D97-AF65-F5344CB8AC3E}">
        <p14:creationId xmlns:p14="http://schemas.microsoft.com/office/powerpoint/2010/main" val="33187594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857250"/>
            <a:ext cx="7480686" cy="638597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Запасы категории С1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6185" y="1520833"/>
            <a:ext cx="7844257" cy="4149972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Запасы категории С1 </a:t>
            </a:r>
            <a:r>
              <a:rPr lang="ru-RU" dirty="0"/>
              <a:t>должны удовлетворять следующим требованиям: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dirty="0"/>
              <a:t>выяснены </a:t>
            </a:r>
            <a:r>
              <a:rPr lang="ru-RU" b="1" dirty="0"/>
              <a:t>размеры</a:t>
            </a:r>
            <a:r>
              <a:rPr lang="ru-RU" dirty="0"/>
              <a:t> и </a:t>
            </a:r>
            <a:r>
              <a:rPr lang="ru-RU" b="1" dirty="0"/>
              <a:t>характерные</a:t>
            </a:r>
            <a:r>
              <a:rPr lang="ru-RU" dirty="0"/>
              <a:t> </a:t>
            </a:r>
            <a:r>
              <a:rPr lang="ru-RU" b="1" dirty="0"/>
              <a:t>формы</a:t>
            </a:r>
            <a:r>
              <a:rPr lang="ru-RU" dirty="0"/>
              <a:t> тел полезного ископаемого, </a:t>
            </a:r>
            <a:r>
              <a:rPr lang="ru-RU" b="1" dirty="0"/>
              <a:t>основные</a:t>
            </a:r>
            <a:r>
              <a:rPr lang="ru-RU" dirty="0"/>
              <a:t> </a:t>
            </a:r>
            <a:r>
              <a:rPr lang="ru-RU" b="1" dirty="0"/>
              <a:t>особенности</a:t>
            </a:r>
            <a:r>
              <a:rPr lang="ru-RU" dirty="0"/>
              <a:t> условий их залегания и внутреннего строения, оценены изменчивость и возможная прерывистость тел полезного ископаемого;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dirty="0"/>
              <a:t>определены </a:t>
            </a:r>
            <a:r>
              <a:rPr lang="ru-RU" b="1" dirty="0"/>
              <a:t>минеральные</a:t>
            </a:r>
            <a:r>
              <a:rPr lang="ru-RU" dirty="0"/>
              <a:t> </a:t>
            </a:r>
            <a:r>
              <a:rPr lang="ru-RU" b="1" dirty="0"/>
              <a:t>формы</a:t>
            </a:r>
            <a:r>
              <a:rPr lang="ru-RU" dirty="0"/>
              <a:t> нахождения полезных и вредных компонентов, природные </a:t>
            </a:r>
            <a:r>
              <a:rPr lang="ru-RU" b="1" dirty="0"/>
              <a:t>разновидности</a:t>
            </a:r>
            <a:r>
              <a:rPr lang="ru-RU" dirty="0"/>
              <a:t>, </a:t>
            </a:r>
            <a:r>
              <a:rPr lang="ru-RU" b="1" dirty="0"/>
              <a:t>промышленные</a:t>
            </a:r>
            <a:r>
              <a:rPr lang="ru-RU" dirty="0"/>
              <a:t> </a:t>
            </a:r>
            <a:r>
              <a:rPr lang="ru-RU" b="1" dirty="0"/>
              <a:t>типы</a:t>
            </a:r>
            <a:r>
              <a:rPr lang="ru-RU" dirty="0"/>
              <a:t> полезного ископаемого, установлены общие </a:t>
            </a:r>
            <a:r>
              <a:rPr lang="ru-RU" b="1" dirty="0"/>
              <a:t>закономерности</a:t>
            </a:r>
            <a:r>
              <a:rPr lang="ru-RU" dirty="0"/>
              <a:t> их пространственного </a:t>
            </a:r>
            <a:r>
              <a:rPr lang="ru-RU" b="1" dirty="0"/>
              <a:t>распространения</a:t>
            </a:r>
            <a:r>
              <a:rPr lang="ru-RU" dirty="0"/>
              <a:t> и </a:t>
            </a:r>
            <a:r>
              <a:rPr lang="ru-RU" b="1" dirty="0"/>
              <a:t>количественные</a:t>
            </a:r>
            <a:r>
              <a:rPr lang="ru-RU" dirty="0"/>
              <a:t> </a:t>
            </a:r>
            <a:r>
              <a:rPr lang="ru-RU" b="1" dirty="0"/>
              <a:t>соотношения</a:t>
            </a:r>
            <a:r>
              <a:rPr lang="ru-RU" dirty="0"/>
              <a:t>, охарактеризовано качество выделенных промышленных типов руд.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dirty="0"/>
              <a:t>контур запасов полезного ископаемого определен с </a:t>
            </a:r>
            <a:r>
              <a:rPr lang="ru-RU" b="1" dirty="0"/>
              <a:t>приемлемой</a:t>
            </a:r>
            <a:r>
              <a:rPr lang="ru-RU" dirty="0"/>
              <a:t> </a:t>
            </a:r>
            <a:r>
              <a:rPr lang="ru-RU" b="1" dirty="0"/>
              <a:t>точностью</a:t>
            </a:r>
            <a:r>
              <a:rPr lang="ru-RU" dirty="0"/>
              <a:t> в соответствии с установленными кондициями по результатам опробования редкой регулярной сети скважин и горных выработок и </a:t>
            </a:r>
            <a:r>
              <a:rPr lang="ru-RU" dirty="0" err="1"/>
              <a:t>геологически</a:t>
            </a:r>
            <a:r>
              <a:rPr lang="ru-RU" dirty="0"/>
              <a:t> обоснованной экстраполяции. </a:t>
            </a:r>
          </a:p>
        </p:txBody>
      </p:sp>
    </p:spTree>
    <p:extLst>
      <p:ext uri="{BB962C8B-B14F-4D97-AF65-F5344CB8AC3E}">
        <p14:creationId xmlns:p14="http://schemas.microsoft.com/office/powerpoint/2010/main" val="33361484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857250"/>
            <a:ext cx="7480686" cy="638597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Запасы категории С2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6185" y="1520833"/>
            <a:ext cx="7844257" cy="4149972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ru-RU" sz="1725" b="1" dirty="0">
                <a:solidFill>
                  <a:srgbClr val="FF0000"/>
                </a:solidFill>
              </a:rPr>
              <a:t>Запасы категории С2 </a:t>
            </a:r>
            <a:r>
              <a:rPr lang="ru-RU" sz="1725" dirty="0"/>
              <a:t>должны удовлетворять следующим требованиям: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25" dirty="0"/>
              <a:t>размеры, форма, внутреннее строение тел полезного ископаемого и условия их залегания </a:t>
            </a:r>
            <a:r>
              <a:rPr lang="ru-RU" sz="1725" b="1" dirty="0"/>
              <a:t>определены</a:t>
            </a:r>
            <a:r>
              <a:rPr lang="ru-RU" sz="1725" dirty="0"/>
              <a:t> по </a:t>
            </a:r>
            <a:r>
              <a:rPr lang="ru-RU" sz="1725" b="1" dirty="0"/>
              <a:t>геологическим</a:t>
            </a:r>
            <a:r>
              <a:rPr lang="ru-RU" sz="1725" dirty="0"/>
              <a:t> </a:t>
            </a:r>
            <a:r>
              <a:rPr lang="ru-RU" sz="1725" b="1" dirty="0"/>
              <a:t>данным</a:t>
            </a:r>
            <a:r>
              <a:rPr lang="ru-RU" sz="1725" dirty="0"/>
              <a:t> и подтверждены вскрытием полезного ископаемого </a:t>
            </a:r>
            <a:r>
              <a:rPr lang="ru-RU" sz="1725" b="1" dirty="0"/>
              <a:t>единичными</a:t>
            </a:r>
            <a:r>
              <a:rPr lang="ru-RU" sz="1725" dirty="0"/>
              <a:t> </a:t>
            </a:r>
            <a:r>
              <a:rPr lang="ru-RU" sz="1725" b="1" dirty="0"/>
              <a:t>скважинами</a:t>
            </a:r>
            <a:r>
              <a:rPr lang="ru-RU" sz="1725" dirty="0"/>
              <a:t> и </a:t>
            </a:r>
            <a:r>
              <a:rPr lang="ru-RU" sz="1725" b="1" dirty="0"/>
              <a:t>горными</a:t>
            </a:r>
            <a:r>
              <a:rPr lang="ru-RU" sz="1725" dirty="0"/>
              <a:t> </a:t>
            </a:r>
            <a:r>
              <a:rPr lang="ru-RU" sz="1725" b="1" dirty="0"/>
              <a:t>выработками</a:t>
            </a:r>
            <a:r>
              <a:rPr lang="ru-RU" sz="1725" dirty="0"/>
              <a:t>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25" dirty="0"/>
              <a:t>качество и технологические свойства полезного ископаемого определены по результатам </a:t>
            </a:r>
            <a:r>
              <a:rPr lang="ru-RU" sz="1725" b="1" dirty="0"/>
              <a:t>исследований</a:t>
            </a:r>
            <a:r>
              <a:rPr lang="ru-RU" sz="1725" dirty="0"/>
              <a:t> </a:t>
            </a:r>
            <a:r>
              <a:rPr lang="ru-RU" sz="1725" b="1" dirty="0"/>
              <a:t>рядовых</a:t>
            </a:r>
            <a:r>
              <a:rPr lang="ru-RU" sz="1725" dirty="0"/>
              <a:t> и </a:t>
            </a:r>
            <a:r>
              <a:rPr lang="ru-RU" sz="1725" b="1" dirty="0"/>
              <a:t>лабораторных</a:t>
            </a:r>
            <a:r>
              <a:rPr lang="ru-RU" sz="1725" dirty="0"/>
              <a:t> </a:t>
            </a:r>
            <a:r>
              <a:rPr lang="ru-RU" sz="1725" b="1" dirty="0"/>
              <a:t>проб</a:t>
            </a:r>
            <a:r>
              <a:rPr lang="ru-RU" sz="1725" dirty="0"/>
              <a:t>, либо оценены по </a:t>
            </a:r>
            <a:r>
              <a:rPr lang="ru-RU" sz="1725" b="1" dirty="0"/>
              <a:t>аналогии</a:t>
            </a:r>
            <a:r>
              <a:rPr lang="ru-RU" sz="1725" dirty="0"/>
              <a:t> с более детально изученными участками того же или другого подобного месторождения; 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ru-RU" sz="1725" dirty="0"/>
              <a:t>контур запасов полезного ископаемого </a:t>
            </a:r>
            <a:r>
              <a:rPr lang="ru-RU" sz="1725" b="1" dirty="0"/>
              <a:t>определен</a:t>
            </a:r>
            <a:r>
              <a:rPr lang="ru-RU" sz="1725" dirty="0"/>
              <a:t> </a:t>
            </a:r>
            <a:r>
              <a:rPr lang="ru-RU" sz="1725" b="1" dirty="0"/>
              <a:t>приближенно</a:t>
            </a:r>
            <a:r>
              <a:rPr lang="ru-RU" sz="1725" dirty="0"/>
              <a:t> в соответствии с требованиями установленных кондиций, на основании опробования ограниченного количества скважин, горных выработок и естественных обнажений, и путем обоснованной экстраполяции параметров, установленных при подсчете запасов более высоких категорий. </a:t>
            </a:r>
          </a:p>
        </p:txBody>
      </p:sp>
    </p:spTree>
    <p:extLst>
      <p:ext uri="{BB962C8B-B14F-4D97-AF65-F5344CB8AC3E}">
        <p14:creationId xmlns:p14="http://schemas.microsoft.com/office/powerpoint/2010/main" val="39524227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E9B0C204-5E80-438C-9CD8-F1D0111F4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26841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800" b="1"/>
              <a:t>КЛАССИФИКАЦИЯ ОТРАСЛИ ПРОМЫШЛЕННОСТИ: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54E4983E-55E3-46A1-9A2D-B5366771D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29600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b="1"/>
              <a:t>Каждая отрасль промышленности отличается от другой: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ru-RU" b="1"/>
              <a:t>Характером производимой продукции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ru-RU" b="1"/>
              <a:t>Своеобразием технологического процесса и технологической базы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ru-RU" b="1"/>
              <a:t>Особым профессиональным составом кадров</a:t>
            </a:r>
          </a:p>
          <a:p>
            <a:pPr eaLnBrk="1" hangingPunct="1">
              <a:lnSpc>
                <a:spcPct val="90000"/>
              </a:lnSpc>
              <a:buClr>
                <a:srgbClr val="FFFF00"/>
              </a:buClr>
              <a:buFont typeface="Wingdings" pitchFamily="2" charset="2"/>
              <a:buChar char="Ø"/>
              <a:defRPr/>
            </a:pPr>
            <a:r>
              <a:rPr lang="ru-RU" b="1"/>
              <a:t>Разнородностью потребляемого сырья.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70" decel="1000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770" decel="1000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70" decel="1000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770" decel="1000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1" dur="770" fill="hold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857250"/>
            <a:ext cx="7480686" cy="638597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Балансовые и </a:t>
            </a:r>
            <a:r>
              <a:rPr lang="ru-RU" sz="27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забалансовые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запасы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6185" y="1495847"/>
            <a:ext cx="7844257" cy="3975355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ru-RU" sz="1650" dirty="0"/>
              <a:t>По экономическому значению запасы подразделяются на группы </a:t>
            </a:r>
            <a:r>
              <a:rPr lang="ru-RU" sz="1650" b="1" dirty="0"/>
              <a:t>балансовых</a:t>
            </a:r>
            <a:r>
              <a:rPr lang="ru-RU" sz="1650" dirty="0"/>
              <a:t> (экономических) и </a:t>
            </a:r>
            <a:r>
              <a:rPr lang="ru-RU" sz="1650" b="1" dirty="0" err="1"/>
              <a:t>забалансовых</a:t>
            </a:r>
            <a:r>
              <a:rPr lang="ru-RU" sz="1650" dirty="0"/>
              <a:t> (потенциально-экономических). </a:t>
            </a:r>
          </a:p>
          <a:p>
            <a:pPr marL="0" indent="0" algn="just">
              <a:buNone/>
            </a:pPr>
            <a:r>
              <a:rPr lang="ru-RU" sz="1650" b="1" dirty="0">
                <a:solidFill>
                  <a:srgbClr val="FF0000"/>
                </a:solidFill>
              </a:rPr>
              <a:t>Балансовые (экономические)</a:t>
            </a:r>
            <a:r>
              <a:rPr lang="ru-RU" sz="1650" dirty="0"/>
              <a:t> - это запасы, использование которых </a:t>
            </a:r>
            <a:r>
              <a:rPr lang="ru-RU" sz="1650" b="1" dirty="0"/>
              <a:t>экономически</a:t>
            </a:r>
            <a:r>
              <a:rPr lang="ru-RU" sz="1650" dirty="0"/>
              <a:t> </a:t>
            </a:r>
            <a:r>
              <a:rPr lang="ru-RU" sz="1650" b="1" dirty="0"/>
              <a:t>целесообразно</a:t>
            </a:r>
            <a:r>
              <a:rPr lang="ru-RU" sz="1650" dirty="0"/>
              <a:t> при существующей либо осваиваемой промышленностью прогрессивной технике и технологии добычи и переработки сырья с соблюдением требований по рациональному и комплексному использованию недр и охране окружающей среды. Балансовые запасы в свою очередь </a:t>
            </a:r>
            <a:r>
              <a:rPr lang="ru-RU" sz="1650" b="1" dirty="0"/>
              <a:t>подразделяются</a:t>
            </a:r>
            <a:r>
              <a:rPr lang="ru-RU" sz="1650" dirty="0"/>
              <a:t> на:</a:t>
            </a:r>
          </a:p>
          <a:p>
            <a:pPr marL="272654" indent="-272654" algn="just">
              <a:buFont typeface="Wingdings" panose="05000000000000000000" pitchFamily="2" charset="2"/>
              <a:buChar char="Ø"/>
            </a:pPr>
            <a:r>
              <a:rPr lang="ru-RU" sz="1650" b="1" dirty="0"/>
              <a:t>Экономические балансовые запасы </a:t>
            </a:r>
            <a:r>
              <a:rPr lang="ru-RU" sz="1650" dirty="0"/>
              <a:t>- это запасы, добыча которых </a:t>
            </a:r>
            <a:r>
              <a:rPr lang="ru-RU" sz="1650" b="1" dirty="0"/>
              <a:t>целесообразна</a:t>
            </a:r>
            <a:r>
              <a:rPr lang="ru-RU" sz="1650" dirty="0"/>
              <a:t> в условиях конкурентного рынка т. е. средняя ценность ежегодно добываемого сырья достаточна, чтобы обеспечить необходимую отдачу от инвестиций. </a:t>
            </a:r>
          </a:p>
          <a:p>
            <a:pPr marL="272654" indent="-272654" algn="just">
              <a:buFont typeface="Wingdings" panose="05000000000000000000" pitchFamily="2" charset="2"/>
              <a:buChar char="Ø"/>
            </a:pPr>
            <a:r>
              <a:rPr lang="ru-RU" sz="1650" b="1" dirty="0"/>
              <a:t>Ограниченно экономические балансовые запасы </a:t>
            </a:r>
            <a:r>
              <a:rPr lang="ru-RU" sz="1650" dirty="0"/>
              <a:t>- это запасы, которые </a:t>
            </a:r>
            <a:r>
              <a:rPr lang="ru-RU" sz="1650" b="1" dirty="0"/>
              <a:t>не</a:t>
            </a:r>
            <a:r>
              <a:rPr lang="ru-RU" sz="1650" dirty="0"/>
              <a:t> </a:t>
            </a:r>
            <a:r>
              <a:rPr lang="ru-RU" sz="1650" b="1" dirty="0"/>
              <a:t>являются</a:t>
            </a:r>
            <a:r>
              <a:rPr lang="ru-RU" sz="1650" dirty="0"/>
              <a:t> </a:t>
            </a:r>
            <a:r>
              <a:rPr lang="ru-RU" sz="1650" b="1" dirty="0"/>
              <a:t>экономическими</a:t>
            </a:r>
            <a:r>
              <a:rPr lang="ru-RU" sz="1650" dirty="0"/>
              <a:t> в </a:t>
            </a:r>
            <a:r>
              <a:rPr lang="ru-RU" sz="1650" b="1" dirty="0"/>
              <a:t>условиях</a:t>
            </a:r>
            <a:r>
              <a:rPr lang="ru-RU" sz="1650" dirty="0"/>
              <a:t> </a:t>
            </a:r>
            <a:r>
              <a:rPr lang="ru-RU" sz="1650" b="1" dirty="0"/>
              <a:t>конкурентного</a:t>
            </a:r>
            <a:r>
              <a:rPr lang="ru-RU" sz="1650" dirty="0"/>
              <a:t> </a:t>
            </a:r>
            <a:r>
              <a:rPr lang="ru-RU" sz="1650" b="1" dirty="0"/>
              <a:t>рынка</a:t>
            </a:r>
            <a:r>
              <a:rPr lang="ru-RU" sz="1650" dirty="0"/>
              <a:t>, но освоение их возможно при предоставлении правительством субсидий или других мер поддержки.</a:t>
            </a:r>
          </a:p>
        </p:txBody>
      </p:sp>
    </p:spTree>
    <p:extLst>
      <p:ext uri="{BB962C8B-B14F-4D97-AF65-F5344CB8AC3E}">
        <p14:creationId xmlns:p14="http://schemas.microsoft.com/office/powerpoint/2010/main" val="29978866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857250"/>
            <a:ext cx="7480686" cy="638597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Балансовые и </a:t>
            </a:r>
            <a:r>
              <a:rPr lang="ru-RU" sz="27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забалансовые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запасы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6185" y="1495847"/>
            <a:ext cx="7844257" cy="3975355"/>
          </a:xfrm>
        </p:spPr>
        <p:txBody>
          <a:bodyPr anchor="t">
            <a:noAutofit/>
          </a:bodyPr>
          <a:lstStyle/>
          <a:p>
            <a:pPr marL="0" indent="0" algn="just">
              <a:buNone/>
            </a:pPr>
            <a:r>
              <a:rPr lang="ru-RU" sz="1650" b="1" dirty="0" err="1">
                <a:solidFill>
                  <a:srgbClr val="FF0000"/>
                </a:solidFill>
              </a:rPr>
              <a:t>Забалансовые</a:t>
            </a:r>
            <a:r>
              <a:rPr lang="ru-RU" sz="1650" b="1" dirty="0">
                <a:solidFill>
                  <a:srgbClr val="FF0000"/>
                </a:solidFill>
              </a:rPr>
              <a:t> (потенциально-экономические) </a:t>
            </a:r>
            <a:r>
              <a:rPr lang="ru-RU" sz="1650" dirty="0"/>
              <a:t>- это запасы, использование которых согласно утвержденным кондициям в настоящее время </a:t>
            </a:r>
            <a:r>
              <a:rPr lang="ru-RU" sz="1650" b="1" dirty="0"/>
              <a:t>экономически</a:t>
            </a:r>
            <a:r>
              <a:rPr lang="ru-RU" sz="1650" dirty="0"/>
              <a:t> </a:t>
            </a:r>
            <a:r>
              <a:rPr lang="ru-RU" sz="1650" b="1" dirty="0"/>
              <a:t>нецелесообразно</a:t>
            </a:r>
            <a:r>
              <a:rPr lang="ru-RU" sz="1650" dirty="0"/>
              <a:t> или </a:t>
            </a:r>
            <a:r>
              <a:rPr lang="ru-RU" sz="1650" b="1" dirty="0"/>
              <a:t>технически</a:t>
            </a:r>
            <a:r>
              <a:rPr lang="ru-RU" sz="1650" dirty="0"/>
              <a:t> и </a:t>
            </a:r>
            <a:r>
              <a:rPr lang="ru-RU" sz="1650" b="1" dirty="0"/>
              <a:t>технологически</a:t>
            </a:r>
            <a:r>
              <a:rPr lang="ru-RU" sz="1650" dirty="0"/>
              <a:t> </a:t>
            </a:r>
            <a:r>
              <a:rPr lang="ru-RU" sz="1650" b="1" dirty="0"/>
              <a:t>невозможно</a:t>
            </a:r>
            <a:r>
              <a:rPr lang="ru-RU" sz="1650" dirty="0"/>
              <a:t>, но которые могут быть в дальнейшем переведены в балансовые. </a:t>
            </a:r>
          </a:p>
          <a:p>
            <a:pPr marL="0" indent="0" algn="just">
              <a:buNone/>
            </a:pPr>
            <a:r>
              <a:rPr lang="ru-RU" sz="1650" dirty="0" err="1"/>
              <a:t>Забалансовые</a:t>
            </a:r>
            <a:r>
              <a:rPr lang="ru-RU" sz="1650" dirty="0"/>
              <a:t> запасы </a:t>
            </a:r>
            <a:r>
              <a:rPr lang="ru-RU" sz="1650" b="1" dirty="0"/>
              <a:t>подсчитываются</a:t>
            </a:r>
            <a:r>
              <a:rPr lang="ru-RU" sz="1650" dirty="0"/>
              <a:t> и </a:t>
            </a:r>
            <a:r>
              <a:rPr lang="ru-RU" sz="1650" b="1" dirty="0"/>
              <a:t>учитываются</a:t>
            </a:r>
            <a:r>
              <a:rPr lang="ru-RU" sz="1650" dirty="0"/>
              <a:t> в том случае, если в технико-экономическом обосновании кондиций </a:t>
            </a:r>
            <a:r>
              <a:rPr lang="ru-RU" sz="1650" b="1" dirty="0"/>
              <a:t>доказана возможность их сохранности </a:t>
            </a:r>
            <a:r>
              <a:rPr lang="ru-RU" sz="1650" dirty="0"/>
              <a:t>в недрах для последующего извлечения или целесообразность попутного извлечения, складирования и сохранения для использования в будущем. </a:t>
            </a:r>
          </a:p>
          <a:p>
            <a:pPr marL="0" indent="0" algn="just">
              <a:buNone/>
            </a:pPr>
            <a:r>
              <a:rPr lang="ru-RU" sz="1650" dirty="0"/>
              <a:t>При подсчете </a:t>
            </a:r>
            <a:r>
              <a:rPr lang="ru-RU" sz="1650" dirty="0" err="1"/>
              <a:t>забалансовых</a:t>
            </a:r>
            <a:r>
              <a:rPr lang="ru-RU" sz="1650" dirty="0"/>
              <a:t> запасов производится их </a:t>
            </a:r>
            <a:r>
              <a:rPr lang="ru-RU" sz="1650" b="1" dirty="0"/>
              <a:t>подразделение</a:t>
            </a:r>
            <a:r>
              <a:rPr lang="ru-RU" sz="1650" dirty="0"/>
              <a:t> в зависимости от причин отнесения запасов к </a:t>
            </a:r>
            <a:r>
              <a:rPr lang="ru-RU" sz="1650" dirty="0" err="1"/>
              <a:t>забалансовым</a:t>
            </a:r>
            <a:r>
              <a:rPr lang="ru-RU" sz="1650" dirty="0"/>
              <a:t> (</a:t>
            </a:r>
            <a:r>
              <a:rPr lang="ru-RU" sz="1650" b="1" i="1" dirty="0"/>
              <a:t>экономических, технологических, гидрогеологических или горнотехнических)</a:t>
            </a:r>
            <a:r>
              <a:rPr lang="ru-RU" sz="1650" dirty="0"/>
              <a:t>.</a:t>
            </a:r>
          </a:p>
          <a:p>
            <a:pPr marL="0" indent="0" algn="just">
              <a:buNone/>
            </a:pPr>
            <a:r>
              <a:rPr lang="ru-RU" sz="1650" b="1" dirty="0"/>
              <a:t>Балансовая принадлежность </a:t>
            </a:r>
            <a:r>
              <a:rPr lang="ru-RU" sz="1650" dirty="0"/>
              <a:t>запасов месторождения устанавливается путем технико-экономического обоснования кондиций для подсчета запасов руды и полезных компонентов, утверждаемых государственным органом экспертизы недр. </a:t>
            </a:r>
          </a:p>
        </p:txBody>
      </p:sp>
    </p:spTree>
    <p:extLst>
      <p:ext uri="{BB962C8B-B14F-4D97-AF65-F5344CB8AC3E}">
        <p14:creationId xmlns:p14="http://schemas.microsoft.com/office/powerpoint/2010/main" val="37429871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611882"/>
              </p:ext>
            </p:extLst>
          </p:nvPr>
        </p:nvGraphicFramePr>
        <p:xfrm>
          <a:off x="990599" y="1552066"/>
          <a:ext cx="7848601" cy="4026319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894115">
                  <a:extLst>
                    <a:ext uri="{9D8B030D-6E8A-4147-A177-3AD203B41FA5}">
                      <a16:colId xmlns:a16="http://schemas.microsoft.com/office/drawing/2014/main" val="3821404900"/>
                    </a:ext>
                  </a:extLst>
                </a:gridCol>
                <a:gridCol w="707572">
                  <a:extLst>
                    <a:ext uri="{9D8B030D-6E8A-4147-A177-3AD203B41FA5}">
                      <a16:colId xmlns:a16="http://schemas.microsoft.com/office/drawing/2014/main" val="336756172"/>
                    </a:ext>
                  </a:extLst>
                </a:gridCol>
                <a:gridCol w="772886">
                  <a:extLst>
                    <a:ext uri="{9D8B030D-6E8A-4147-A177-3AD203B41FA5}">
                      <a16:colId xmlns:a16="http://schemas.microsoft.com/office/drawing/2014/main" val="2474380758"/>
                    </a:ext>
                  </a:extLst>
                </a:gridCol>
                <a:gridCol w="816428">
                  <a:extLst>
                    <a:ext uri="{9D8B030D-6E8A-4147-A177-3AD203B41FA5}">
                      <a16:colId xmlns:a16="http://schemas.microsoft.com/office/drawing/2014/main" val="1085635716"/>
                    </a:ext>
                  </a:extLst>
                </a:gridCol>
                <a:gridCol w="387350">
                  <a:extLst>
                    <a:ext uri="{9D8B030D-6E8A-4147-A177-3AD203B41FA5}">
                      <a16:colId xmlns:a16="http://schemas.microsoft.com/office/drawing/2014/main" val="2759069423"/>
                    </a:ext>
                  </a:extLst>
                </a:gridCol>
                <a:gridCol w="483507">
                  <a:extLst>
                    <a:ext uri="{9D8B030D-6E8A-4147-A177-3AD203B41FA5}">
                      <a16:colId xmlns:a16="http://schemas.microsoft.com/office/drawing/2014/main" val="2186455953"/>
                    </a:ext>
                  </a:extLst>
                </a:gridCol>
                <a:gridCol w="1042610">
                  <a:extLst>
                    <a:ext uri="{9D8B030D-6E8A-4147-A177-3AD203B41FA5}">
                      <a16:colId xmlns:a16="http://schemas.microsoft.com/office/drawing/2014/main" val="3648951947"/>
                    </a:ext>
                  </a:extLst>
                </a:gridCol>
                <a:gridCol w="872066">
                  <a:extLst>
                    <a:ext uri="{9D8B030D-6E8A-4147-A177-3AD203B41FA5}">
                      <a16:colId xmlns:a16="http://schemas.microsoft.com/office/drawing/2014/main" val="1218148874"/>
                    </a:ext>
                  </a:extLst>
                </a:gridCol>
                <a:gridCol w="872067">
                  <a:extLst>
                    <a:ext uri="{9D8B030D-6E8A-4147-A177-3AD203B41FA5}">
                      <a16:colId xmlns:a16="http://schemas.microsoft.com/office/drawing/2014/main" val="2257655859"/>
                    </a:ext>
                  </a:extLst>
                </a:gridCol>
              </a:tblGrid>
              <a:tr h="35287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Объекты</a:t>
                      </a:r>
                      <a:r>
                        <a:rPr lang="ru-RU" sz="1000" baseline="0" dirty="0"/>
                        <a:t> оценки</a:t>
                      </a:r>
                      <a:endParaRPr lang="ru-RU" sz="1000" b="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Месторождения</a:t>
                      </a:r>
                      <a:endParaRPr lang="ru-RU" sz="1000" b="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Проявления и площади</a:t>
                      </a:r>
                      <a:endParaRPr lang="ru-RU" sz="1000" b="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854039"/>
                  </a:ext>
                </a:extLst>
              </a:tr>
              <a:tr h="291906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Категории </a:t>
                      </a:r>
                      <a:r>
                        <a:rPr lang="ru-RU" sz="1000" dirty="0" err="1"/>
                        <a:t>разведанности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Разведанные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Оцененные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Рассчитанные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689519"/>
                  </a:ext>
                </a:extLst>
              </a:tr>
              <a:tr h="291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Запасы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Ресурсы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954478"/>
                  </a:ext>
                </a:extLst>
              </a:tr>
              <a:tr h="377190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Твердые</a:t>
                      </a:r>
                      <a:r>
                        <a:rPr lang="ru-RU" sz="1000" baseline="0" dirty="0"/>
                        <a:t> полезные ископаемые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C1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C2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Рудопроявления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Рудные поля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Рудные районы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0694945"/>
                  </a:ext>
                </a:extLst>
              </a:tr>
              <a:tr h="291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2009197"/>
                  </a:ext>
                </a:extLst>
              </a:tr>
              <a:tr h="377190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Нефть</a:t>
                      </a:r>
                      <a:r>
                        <a:rPr lang="ru-RU" sz="1000" baseline="0" dirty="0"/>
                        <a:t> и природный газ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C1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C2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Нефтегазоносный район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Крупные региональные структуры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5515429"/>
                  </a:ext>
                </a:extLst>
              </a:tr>
              <a:tr h="291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С3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Д1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Д2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7884909"/>
                  </a:ext>
                </a:extLst>
              </a:tr>
              <a:tr h="291906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Подземные</a:t>
                      </a:r>
                      <a:r>
                        <a:rPr lang="ru-RU" sz="1000" baseline="0" dirty="0"/>
                        <a:t> воды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B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C1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C2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Регион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7565656"/>
                  </a:ext>
                </a:extLst>
              </a:tr>
              <a:tr h="291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Р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999959"/>
                  </a:ext>
                </a:extLst>
              </a:tr>
              <a:tr h="291906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Балансовые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Экономические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gridSpan="3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Не подразделяются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668800"/>
                  </a:ext>
                </a:extLst>
              </a:tr>
              <a:tr h="291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Гранично-экономические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951900"/>
                  </a:ext>
                </a:extLst>
              </a:tr>
              <a:tr h="291906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err="1"/>
                        <a:t>Забалансовые</a:t>
                      </a:r>
                      <a:endParaRPr lang="ru-RU" sz="10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Невозможные для эксплуатации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 gridSpan="3" v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656193"/>
                  </a:ext>
                </a:extLst>
              </a:tr>
              <a:tr h="291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000" dirty="0"/>
                        <a:t>Неэкономические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75307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74557" y="913469"/>
            <a:ext cx="7480686" cy="638597"/>
          </a:xfrm>
        </p:spPr>
        <p:txBody>
          <a:bodyPr>
            <a:noAutofit/>
          </a:bodyPr>
          <a:lstStyle/>
          <a:p>
            <a:r>
              <a:rPr lang="ru-RU" sz="225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ресурсов и запасов полезных ископаемых</a:t>
            </a:r>
          </a:p>
        </p:txBody>
      </p:sp>
    </p:spTree>
    <p:extLst>
      <p:ext uri="{BB962C8B-B14F-4D97-AF65-F5344CB8AC3E}">
        <p14:creationId xmlns:p14="http://schemas.microsoft.com/office/powerpoint/2010/main" val="8607279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7681" y="1307226"/>
            <a:ext cx="7480686" cy="638597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Список использованных источников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31315" y="1934281"/>
            <a:ext cx="7673418" cy="17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marL="257175" indent="-257175" algn="just">
              <a:buAutoNum type="arabicPeriod"/>
            </a:pPr>
            <a:endParaRPr lang="ru-RU" sz="1500" dirty="0"/>
          </a:p>
          <a:p>
            <a:pPr marL="257175" indent="-257175" algn="just">
              <a:buAutoNum type="arabicPeriod"/>
            </a:pPr>
            <a:r>
              <a:rPr lang="ru-RU" sz="1500" b="1" dirty="0"/>
              <a:t>Классификация запасов месторождений и прогнозных ресурсов твердых полезных ископаемых</a:t>
            </a:r>
            <a:r>
              <a:rPr lang="ru-RU" sz="1500" i="1" dirty="0"/>
              <a:t>. </a:t>
            </a:r>
            <a:r>
              <a:rPr lang="ru-RU" sz="1500" dirty="0"/>
              <a:t>Утверждена приказом председателя Комитета геологии и охраны недр от 28 августа 2001 г. № 268-п 1</a:t>
            </a:r>
            <a:r>
              <a:rPr lang="ru-RU" sz="1500" i="1" dirty="0"/>
              <a:t>. </a:t>
            </a:r>
          </a:p>
          <a:p>
            <a:pPr marL="257175" indent="-257175" algn="just">
              <a:buAutoNum type="arabicPeriod"/>
            </a:pPr>
            <a:r>
              <a:rPr lang="ru-RU" sz="1500" dirty="0"/>
              <a:t>Закон  «</a:t>
            </a:r>
            <a:r>
              <a:rPr lang="ru-RU" sz="1500" b="1" dirty="0"/>
              <a:t>Об утверждении правил стадийности геологоразведки</a:t>
            </a:r>
            <a:r>
              <a:rPr lang="ru-RU" sz="1500" dirty="0"/>
              <a:t>» Приказ Министра по инвестициям и развитию Республики Казахстан от 18 мая 2018 года № 342</a:t>
            </a:r>
            <a:endParaRPr lang="ru-RU" sz="1500" b="1" dirty="0"/>
          </a:p>
          <a:p>
            <a:pPr marL="257175" indent="-257175" algn="just">
              <a:buAutoNum type="arabicPeriod"/>
            </a:pPr>
            <a:r>
              <a:rPr lang="en-US" sz="1500" dirty="0">
                <a:solidFill>
                  <a:schemeClr val="tx1"/>
                </a:solidFill>
              </a:rPr>
              <a:t>https://ru.wikipedia.org/</a:t>
            </a:r>
            <a:endParaRPr lang="ru-RU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6629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" y="1172936"/>
            <a:ext cx="9006840" cy="3467100"/>
          </a:xfrm>
        </p:spPr>
        <p:txBody>
          <a:bodyPr anchor="ctr">
            <a:normAutofit/>
          </a:bodyPr>
          <a:lstStyle/>
          <a:p>
            <a:pPr algn="ctr"/>
            <a:r>
              <a:rPr lang="ru-RU" sz="3600" i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0084464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6" name="Rectangle 4">
            <a:extLst>
              <a:ext uri="{FF2B5EF4-FFF2-40B4-BE49-F238E27FC236}">
                <a16:creationId xmlns:a16="http://schemas.microsoft.com/office/drawing/2014/main" id="{29800704-271B-48E5-8790-2DE299B0D2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3603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>
                <a:latin typeface="Times New Roman" pitchFamily="18" charset="0"/>
              </a:rPr>
              <a:t>Отрасли промышленности делятся по</a:t>
            </a:r>
          </a:p>
        </p:txBody>
      </p:sp>
      <p:sp>
        <p:nvSpPr>
          <p:cNvPr id="151557" name="Rectangle 5">
            <a:extLst>
              <a:ext uri="{FF2B5EF4-FFF2-40B4-BE49-F238E27FC236}">
                <a16:creationId xmlns:a16="http://schemas.microsoft.com/office/drawing/2014/main" id="{3857DD91-0E7E-4DC8-AF66-D39465068B0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765175"/>
            <a:ext cx="4171950" cy="52546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b="1">
                <a:latin typeface="Times New Roman" pitchFamily="18" charset="0"/>
              </a:rPr>
              <a:t>Экономическому назначению:</a:t>
            </a:r>
          </a:p>
          <a:p>
            <a:pPr eaLnBrk="1" hangingPunct="1">
              <a:buFontTx/>
              <a:buNone/>
              <a:defRPr/>
            </a:pPr>
            <a:r>
              <a:rPr lang="ru-RU" sz="2400" b="1">
                <a:latin typeface="Times New Roman" pitchFamily="18" charset="0"/>
              </a:rPr>
              <a:t>Группа А – отрасли, производящие</a:t>
            </a:r>
            <a:r>
              <a:rPr lang="ru-RU" b="1">
                <a:latin typeface="Times New Roman" pitchFamily="18" charset="0"/>
              </a:rPr>
              <a:t> </a:t>
            </a:r>
            <a:r>
              <a:rPr lang="ru-RU" sz="2400" b="1">
                <a:latin typeface="Times New Roman" pitchFamily="18" charset="0"/>
              </a:rPr>
              <a:t>средства производства</a:t>
            </a:r>
          </a:p>
          <a:p>
            <a:pPr eaLnBrk="1" hangingPunct="1">
              <a:buFontTx/>
              <a:buNone/>
              <a:defRPr/>
            </a:pPr>
            <a:r>
              <a:rPr lang="ru-RU" sz="2400" b="1">
                <a:latin typeface="Times New Roman" pitchFamily="18" charset="0"/>
              </a:rPr>
              <a:t>Группа Б – отрасли, производящие предметы труда</a:t>
            </a:r>
          </a:p>
        </p:txBody>
      </p:sp>
      <p:sp>
        <p:nvSpPr>
          <p:cNvPr id="151558" name="Rectangle 6">
            <a:extLst>
              <a:ext uri="{FF2B5EF4-FFF2-40B4-BE49-F238E27FC236}">
                <a16:creationId xmlns:a16="http://schemas.microsoft.com/office/drawing/2014/main" id="{F993B62C-4787-44AC-B297-96DA23C8E0D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692150"/>
            <a:ext cx="4643437" cy="53276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b="1">
                <a:latin typeface="Times New Roman" pitchFamily="18" charset="0"/>
              </a:rPr>
              <a:t>По характеру воздействия на предметы труда: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b="1">
                <a:latin typeface="Times New Roman" pitchFamily="18" charset="0"/>
              </a:rPr>
              <a:t>ДОБЫВАЮЩАЯЯ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b="1">
                <a:latin typeface="Times New Roman" pitchFamily="18" charset="0"/>
              </a:rPr>
              <a:t>ОБРАБАТЫВАЮЩАЯ</a:t>
            </a:r>
          </a:p>
          <a:p>
            <a:pPr eaLnBrk="1" hangingPunct="1">
              <a:buFontTx/>
              <a:buNone/>
              <a:defRPr/>
            </a:pPr>
            <a:endParaRPr lang="ru-RU" b="1">
              <a:latin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1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1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1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1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1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1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1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1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1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1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1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1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1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1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1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BCA5581B-9806-40F2-8E2C-E6A9C721BE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/>
              <a:t>ТЭК – состоит  из двух видов отраслей:</a:t>
            </a:r>
          </a:p>
        </p:txBody>
      </p:sp>
      <p:sp>
        <p:nvSpPr>
          <p:cNvPr id="155652" name="Rectangle 4">
            <a:extLst>
              <a:ext uri="{FF2B5EF4-FFF2-40B4-BE49-F238E27FC236}">
                <a16:creationId xmlns:a16="http://schemas.microsoft.com/office/drawing/2014/main" id="{D6B68068-AB5A-487F-84DA-ED6E157F327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b="1"/>
              <a:t>1.ТОПЛИВНАЯ ОТРАСЛЬ: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b="1"/>
              <a:t>Нефтяная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b="1"/>
              <a:t> Газовая 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b="1"/>
              <a:t>Угольная 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b="1"/>
              <a:t>Сланцевая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ru-RU" b="1"/>
              <a:t>Уранодобывающая</a:t>
            </a:r>
            <a:r>
              <a:rPr lang="ru-RU"/>
              <a:t> </a:t>
            </a:r>
          </a:p>
        </p:txBody>
      </p:sp>
      <p:sp>
        <p:nvSpPr>
          <p:cNvPr id="155653" name="Rectangle 5">
            <a:extLst>
              <a:ext uri="{FF2B5EF4-FFF2-40B4-BE49-F238E27FC236}">
                <a16:creationId xmlns:a16="http://schemas.microsoft.com/office/drawing/2014/main" id="{6C7E9D85-5342-440D-90BF-F9D66D61DB1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05000"/>
            <a:ext cx="4244975" cy="4114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b="1"/>
              <a:t>2.ЭНЕРГЕТИЧЕСКАЯ ОТРАСЛЬ:</a:t>
            </a:r>
          </a:p>
          <a:p>
            <a:pPr eaLnBrk="1" hangingPunct="1">
              <a:defRPr/>
            </a:pPr>
            <a:r>
              <a:rPr lang="ru-RU" b="1"/>
              <a:t>Электроэнергетика            (ГЭС,АЭС)</a:t>
            </a:r>
          </a:p>
          <a:p>
            <a:pPr eaLnBrk="1" hangingPunct="1">
              <a:defRPr/>
            </a:pPr>
            <a:r>
              <a:rPr lang="ru-RU" b="1"/>
              <a:t>Теплоэнергетика            (ТЭС)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155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155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55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155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155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55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155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155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155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155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155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155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155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155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155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"/>
                                        <p:tgtEl>
                                          <p:spTgt spid="155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155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155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"/>
                                        <p:tgtEl>
                                          <p:spTgt spid="155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400" fill="hold"/>
                                        <p:tgtEl>
                                          <p:spTgt spid="155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400" fill="hold"/>
                                        <p:tgtEl>
                                          <p:spTgt spid="155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"/>
                                        <p:tgtEl>
                                          <p:spTgt spid="155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155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400" fill="hold"/>
                                        <p:tgtEl>
                                          <p:spTgt spid="155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"/>
                                        <p:tgtEl>
                                          <p:spTgt spid="155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400" fill="hold"/>
                                        <p:tgtEl>
                                          <p:spTgt spid="155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400" fill="hold"/>
                                        <p:tgtEl>
                                          <p:spTgt spid="155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5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/>
      <p:bldP spid="155652" grpId="0" build="p"/>
      <p:bldP spid="15565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9E4B7BC1-5279-4D87-878E-A6C58DB155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4143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b="1" dirty="0"/>
              <a:t>Последние опубликованные статистические</a:t>
            </a:r>
            <a:r>
              <a:rPr lang="en-US" sz="3200" b="1" dirty="0"/>
              <a:t>  </a:t>
            </a:r>
            <a:r>
              <a:rPr lang="ru-RU" sz="3200" b="1" dirty="0"/>
              <a:t> данные по ТЭКу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8975C6EC-7AAE-41BB-8DB6-B272349573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/>
              <a:t>Обрабатывающие производства – </a:t>
            </a:r>
            <a:r>
              <a:rPr lang="ru-RU" b="1"/>
              <a:t>37,7%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/>
              <a:t>Оптовая розничная торговля – </a:t>
            </a:r>
            <a:r>
              <a:rPr lang="ru-RU" b="1"/>
              <a:t>17,8%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/>
              <a:t>Добыча полезных ископаемых – </a:t>
            </a:r>
            <a:r>
              <a:rPr lang="ru-RU" b="1"/>
              <a:t>17,1%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/>
              <a:t>Транспорт и связь – </a:t>
            </a:r>
            <a:r>
              <a:rPr lang="ru-RU" b="1"/>
              <a:t>13,9%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/>
              <a:t>Другие производства – </a:t>
            </a:r>
            <a:r>
              <a:rPr lang="ru-RU" b="1"/>
              <a:t>8,7%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/>
              <a:t>Производство и распределение электроэнергии, газа и воды – </a:t>
            </a:r>
            <a:r>
              <a:rPr lang="ru-RU" b="1"/>
              <a:t>4,8%</a:t>
            </a:r>
            <a:r>
              <a:rPr lang="ru-RU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/>
      <p:bldP spid="15769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4" name="Rectangle 4">
            <a:extLst>
              <a:ext uri="{FF2B5EF4-FFF2-40B4-BE49-F238E27FC236}">
                <a16:creationId xmlns:a16="http://schemas.microsoft.com/office/drawing/2014/main" id="{E3DA4B41-4A11-4BC6-A0AE-B81A16B9CCA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620713"/>
            <a:ext cx="7772400" cy="36004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en-US" sz="4000" b="1" dirty="0"/>
            </a:br>
            <a:br>
              <a:rPr lang="en-US" sz="4000" b="1" dirty="0"/>
            </a:br>
            <a:r>
              <a:rPr lang="ru-RU" sz="4000" b="1" dirty="0"/>
              <a:t>Основными составляющими</a:t>
            </a:r>
            <a:r>
              <a:rPr lang="ru-RU" sz="4000" dirty="0"/>
              <a:t> </a:t>
            </a:r>
            <a:br>
              <a:rPr lang="ru-RU" sz="4000" dirty="0"/>
            </a:br>
            <a:r>
              <a:rPr lang="ru-RU" sz="4000" b="1" dirty="0"/>
              <a:t>ТЭК </a:t>
            </a:r>
            <a:br>
              <a:rPr lang="ru-RU" sz="4000" b="1" dirty="0"/>
            </a:br>
            <a:r>
              <a:rPr lang="ru-RU" sz="4000" dirty="0"/>
              <a:t>является</a:t>
            </a:r>
            <a:br>
              <a:rPr lang="ru-RU" sz="4000" dirty="0"/>
            </a:br>
            <a:r>
              <a:rPr lang="ru-RU" sz="4000" b="1" dirty="0"/>
              <a:t>НЕФТЕ-ГАЗОВЫЙ КОМПЛЕСК</a:t>
            </a:r>
            <a:r>
              <a:rPr lang="ru-RU" sz="4000" dirty="0"/>
              <a:t> </a:t>
            </a:r>
            <a:r>
              <a:rPr lang="ru-RU" sz="4000" b="1" dirty="0"/>
              <a:t>(НГК).</a:t>
            </a:r>
          </a:p>
        </p:txBody>
      </p:sp>
      <p:sp>
        <p:nvSpPr>
          <p:cNvPr id="158725" name="Rectangle 5">
            <a:extLst>
              <a:ext uri="{FF2B5EF4-FFF2-40B4-BE49-F238E27FC236}">
                <a16:creationId xmlns:a16="http://schemas.microsoft.com/office/drawing/2014/main" id="{ED2EFCC3-8FC9-44C1-B439-98561628426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95288" y="4437063"/>
            <a:ext cx="8497887" cy="1752600"/>
          </a:xfrm>
        </p:spPr>
        <p:txBody>
          <a:bodyPr/>
          <a:lstStyle/>
          <a:p>
            <a:pPr eaLnBrk="1" hangingPunct="1">
              <a:defRPr/>
            </a:pPr>
            <a:r>
              <a:rPr lang="ru-RU" b="1"/>
              <a:t>На долю НГК приходится 12% промышленного производства России и 3% занятых в нем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0"/>
    </mc:Choice>
    <mc:Fallback>
      <p:transition spd="slow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8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8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8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8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4" grpId="0"/>
      <p:bldP spid="15872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14291" y="1121944"/>
            <a:ext cx="7608044" cy="709864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Понятия запасов и ресурсов полезных ископаемых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0633" y="1964155"/>
            <a:ext cx="7875361" cy="36272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64319" indent="-264319" algn="just">
              <a:buFont typeface="Wingdings" panose="05000000000000000000" pitchFamily="2" charset="2"/>
              <a:buChar char="Ø"/>
              <a:tabLst>
                <a:tab pos="336947" algn="l"/>
              </a:tabLst>
            </a:pPr>
            <a:r>
              <a:rPr lang="ru-RU" b="1" dirty="0"/>
              <a:t>Запасы полезных ископаемых </a:t>
            </a:r>
            <a:r>
              <a:rPr lang="ru-RU" dirty="0"/>
              <a:t>— количество полезных ископаемых, (минерального или органического происхождения) для данного месторождения, определенное по данным геологической разведки. </a:t>
            </a:r>
          </a:p>
          <a:p>
            <a:pPr marL="264319" indent="-264319" algn="just">
              <a:buFont typeface="Wingdings" panose="05000000000000000000" pitchFamily="2" charset="2"/>
              <a:buChar char="Ø"/>
              <a:tabLst>
                <a:tab pos="336947" algn="l"/>
              </a:tabLst>
            </a:pPr>
            <a:r>
              <a:rPr lang="ru-RU" b="1" dirty="0"/>
              <a:t>Ресурсы полезных ископаемых</a:t>
            </a:r>
            <a:r>
              <a:rPr lang="ru-RU" dirty="0"/>
              <a:t> – </a:t>
            </a:r>
            <a:r>
              <a:rPr lang="ru-RU" b="1" u="sng" dirty="0">
                <a:solidFill>
                  <a:srgbClr val="FF0000"/>
                </a:solidFill>
              </a:rPr>
              <a:t>ве­ро­ят­ное</a:t>
            </a:r>
            <a:r>
              <a:rPr lang="ru-RU" dirty="0"/>
              <a:t> ко­ли­че­ст­во по­лез­ных ис­ко­пае­мых в не­драх Зем­ли. В от­ли­чие от </a:t>
            </a:r>
            <a:r>
              <a:rPr lang="ru-RU" b="1" u="sng" dirty="0"/>
              <a:t>за­пасов по­лез­ных ис­ко­пае­мых</a:t>
            </a:r>
            <a:r>
              <a:rPr lang="ru-RU" dirty="0"/>
              <a:t>, ре­сур­сы не под­счи­ты­ва­ют­ся, а </a:t>
            </a:r>
            <a:r>
              <a:rPr lang="ru-RU" b="1" u="sng" dirty="0">
                <a:solidFill>
                  <a:srgbClr val="FF0000"/>
                </a:solidFill>
              </a:rPr>
              <a:t>оце­ни­ва­ют­ся</a:t>
            </a:r>
            <a:r>
              <a:rPr lang="ru-RU" dirty="0"/>
              <a:t> на ос­но­ва­нии бла­го­при­ят­ных гео­ло­гических пред­по­сы­лок, ана­ло­гии с из­вест­ны­ми ме­сто­ро­ж­де­ния­ми, по ре­зуль­та­там гео­ло­го-съё­моч­ных, гео­фи­зических, гео­хи­мических и других ра­бот. </a:t>
            </a:r>
          </a:p>
          <a:p>
            <a:pPr marL="264319" indent="-264319" algn="just">
              <a:buFont typeface="Wingdings" panose="05000000000000000000" pitchFamily="2" charset="2"/>
              <a:buChar char="Ø"/>
              <a:tabLst>
                <a:tab pos="336947" algn="l"/>
              </a:tabLst>
            </a:pPr>
            <a:r>
              <a:rPr lang="ru-RU" dirty="0"/>
              <a:t>Раз­ли­ча­ют запасы и ре­сур­сы твёр­дых по­лез­ных ис­ко­пае­мых, уг­ле­во­до­ро­дов, под­зем­ных вод.</a:t>
            </a:r>
          </a:p>
        </p:txBody>
      </p:sp>
    </p:spTree>
    <p:extLst>
      <p:ext uri="{BB962C8B-B14F-4D97-AF65-F5344CB8AC3E}">
        <p14:creationId xmlns:p14="http://schemas.microsoft.com/office/powerpoint/2010/main" val="40783035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1078626"/>
            <a:ext cx="7480686" cy="638597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Запасы твердых полезных ископаемых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0614" y="1717222"/>
            <a:ext cx="7735400" cy="3940628"/>
          </a:xfrm>
          <a:prstGeom prst="horizontalScroll">
            <a:avLst>
              <a:gd name="adj" fmla="val 13111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В </a:t>
            </a:r>
            <a:r>
              <a:rPr lang="ru-RU" b="1" dirty="0"/>
              <a:t>Республике Казахстан </a:t>
            </a:r>
            <a:r>
              <a:rPr lang="ru-RU" dirty="0"/>
              <a:t>действует «</a:t>
            </a:r>
            <a:r>
              <a:rPr lang="ru-RU" b="1" i="1" dirty="0"/>
              <a:t>Классификация запасов месторождений и прогнозных ресурсов твердых полезных ископаемых</a:t>
            </a:r>
            <a:r>
              <a:rPr lang="ru-RU" dirty="0"/>
              <a:t>», утвержденная приказом Председателя Комитета геологии и охраны недр от 28 августа 2001 г. № 268-п 1. Согласно этим классификациям, запасы твердых полезных ископаемых разделяются по </a:t>
            </a:r>
            <a:r>
              <a:rPr lang="ru-RU" b="1" dirty="0"/>
              <a:t>степени</a:t>
            </a:r>
            <a:r>
              <a:rPr lang="ru-RU" dirty="0"/>
              <a:t> </a:t>
            </a:r>
            <a:r>
              <a:rPr lang="ru-RU" b="1" dirty="0"/>
              <a:t>изученности</a:t>
            </a:r>
            <a:r>
              <a:rPr lang="ru-RU" dirty="0"/>
              <a:t>, </a:t>
            </a:r>
            <a:r>
              <a:rPr lang="ru-RU" b="1" dirty="0" err="1"/>
              <a:t>разведанности</a:t>
            </a:r>
            <a:r>
              <a:rPr lang="ru-RU" dirty="0"/>
              <a:t> и по </a:t>
            </a:r>
            <a:r>
              <a:rPr lang="ru-RU" b="1" dirty="0"/>
              <a:t>экономическому</a:t>
            </a:r>
            <a:r>
              <a:rPr lang="ru-RU" dirty="0"/>
              <a:t> </a:t>
            </a:r>
            <a:r>
              <a:rPr lang="ru-RU" b="1" dirty="0"/>
              <a:t>значению</a:t>
            </a:r>
            <a:r>
              <a:rPr lang="ru-RU" dirty="0"/>
              <a:t>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14497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77971" y="1078626"/>
            <a:ext cx="7480686" cy="638597"/>
          </a:xfrm>
        </p:spPr>
        <p:txBody>
          <a:bodyPr>
            <a:noAutofit/>
          </a:bodyPr>
          <a:lstStyle/>
          <a:p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запасов и прогнозных ресурсов </a:t>
            </a: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159713"/>
              </p:ext>
            </p:extLst>
          </p:nvPr>
        </p:nvGraphicFramePr>
        <p:xfrm>
          <a:off x="1150614" y="1717222"/>
          <a:ext cx="7735400" cy="3940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9671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Graphic spid="2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1229</TotalTime>
  <Words>2039</Words>
  <Application>Microsoft Office PowerPoint</Application>
  <PresentationFormat>Экран (4:3)</PresentationFormat>
  <Paragraphs>153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Calibri</vt:lpstr>
      <vt:lpstr>Corbel</vt:lpstr>
      <vt:lpstr>Franklin Gothic Book</vt:lpstr>
      <vt:lpstr>Times New Roman</vt:lpstr>
      <vt:lpstr>Wingdings</vt:lpstr>
      <vt:lpstr>Wingdings 2</vt:lpstr>
      <vt:lpstr>Параллакс</vt:lpstr>
      <vt:lpstr>Презентация PowerPoint</vt:lpstr>
      <vt:lpstr>КЛАССИФИКАЦИЯ ОТРАСЛИ ПРОМЫШЛЕННОСТИ:</vt:lpstr>
      <vt:lpstr>Отрасли промышленности делятся по</vt:lpstr>
      <vt:lpstr>ТЭК – состоит  из двух видов отраслей:</vt:lpstr>
      <vt:lpstr>Последние опубликованные статистические   данные по ТЭКу </vt:lpstr>
      <vt:lpstr>  Основными составляющими  ТЭК  является НЕФТЕ-ГАЗОВЫЙ КОМПЛЕСК (НГК).</vt:lpstr>
      <vt:lpstr>Понятия запасов и ресурсов полезных ископаемых</vt:lpstr>
      <vt:lpstr>Запасы твердых полезных ископаемых </vt:lpstr>
      <vt:lpstr>Классификация запасов и прогнозных ресурсов </vt:lpstr>
      <vt:lpstr>Группы месторождений по сложности геологического строения</vt:lpstr>
      <vt:lpstr>Презентация PowerPoint</vt:lpstr>
      <vt:lpstr>Презентация PowerPoint</vt:lpstr>
      <vt:lpstr>Запасы и прогнозные ресурсы</vt:lpstr>
      <vt:lpstr>Прогнозные ресурсы</vt:lpstr>
      <vt:lpstr>Прогнозные ресурсы</vt:lpstr>
      <vt:lpstr>Запасы категории А</vt:lpstr>
      <vt:lpstr>Запасы категории B</vt:lpstr>
      <vt:lpstr>Запасы категории С1</vt:lpstr>
      <vt:lpstr>Запасы категории С2</vt:lpstr>
      <vt:lpstr>Балансовые и забалансовые запасы</vt:lpstr>
      <vt:lpstr>Балансовые и забалансовые запасы</vt:lpstr>
      <vt:lpstr>Классификация ресурсов и запасов полезных ископаемых</vt:lpstr>
      <vt:lpstr>Список использованных источников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</dc:creator>
  <cp:lastModifiedBy>User</cp:lastModifiedBy>
  <cp:revision>127</cp:revision>
  <dcterms:created xsi:type="dcterms:W3CDTF">2020-09-17T06:34:21Z</dcterms:created>
  <dcterms:modified xsi:type="dcterms:W3CDTF">2025-11-06T18:11:49Z</dcterms:modified>
</cp:coreProperties>
</file>