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31"/>
  </p:notesMasterIdLst>
  <p:sldIdLst>
    <p:sldId id="400" r:id="rId2"/>
    <p:sldId id="455" r:id="rId3"/>
    <p:sldId id="257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6" r:id="rId29"/>
    <p:sldId id="404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003399"/>
    <a:srgbClr val="6600CC"/>
    <a:srgbClr val="9933FF"/>
    <a:srgbClr val="33CCFF"/>
    <a:srgbClr val="CC66FF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2" autoAdjust="0"/>
    <p:restoredTop sz="94511" autoAdjust="0"/>
  </p:normalViewPr>
  <p:slideViewPr>
    <p:cSldViewPr>
      <p:cViewPr varScale="1">
        <p:scale>
          <a:sx n="83" d="100"/>
          <a:sy n="83" d="100"/>
        </p:scale>
        <p:origin x="1242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BA658729-AE75-481F-AE07-5238A9CD42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26319E1-AE84-498C-858D-3A9F48BF947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986F5575-F561-4551-9EC6-843B78C761D1}" type="datetimeFigureOut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0F51CD00-2340-4781-8D01-DB12EE0A03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B5637F33-98AD-40A2-BD55-808FB60F07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FD766711-A813-4CC7-AB8C-ECD8E6CE62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2A0FED2E-753C-468F-9A0F-C2DA6DE96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E1F8A5B-9B11-48EA-AFF7-53A9FF2802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0B32BDD4-BDEB-40A8-B52C-228CD7E5FB03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0AAD8AB-73D0-4E95-8822-919994961640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>
            <a:extLst>
              <a:ext uri="{FF2B5EF4-FFF2-40B4-BE49-F238E27FC236}">
                <a16:creationId xmlns:a16="http://schemas.microsoft.com/office/drawing/2014/main" id="{491CFD46-5F21-4031-BBB5-DD077265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A87890-AF4F-402B-BC03-E07BAAC8F876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7" name="Нижний колонтитул 19">
            <a:extLst>
              <a:ext uri="{FF2B5EF4-FFF2-40B4-BE49-F238E27FC236}">
                <a16:creationId xmlns:a16="http://schemas.microsoft.com/office/drawing/2014/main" id="{34634F17-2718-4CEB-9D39-315DBF77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>
            <a:extLst>
              <a:ext uri="{FF2B5EF4-FFF2-40B4-BE49-F238E27FC236}">
                <a16:creationId xmlns:a16="http://schemas.microsoft.com/office/drawing/2014/main" id="{28B686A8-B7C8-49EB-AB0D-B8C08298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D706-E2E0-40AB-AC4D-B5624C722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018817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55670A8B-BAE5-4396-9FBE-AFC8A00D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B292-D314-44DD-83A6-E01905960460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320265A5-5F5E-4013-9E35-B1423933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9E51807E-E432-4A26-8353-6FB37FEF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740F-EDAE-4D1E-AE41-A7A963F198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968919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EC0003E0-6CF7-449A-8F40-51A992BD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46-3E9D-48CD-BE24-C71FA7777856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3D649877-7885-4041-ABD2-5F74EB3E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853B6BE7-DC7F-4C84-B102-F082CBFD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83DC-1EEA-4443-BB17-B08AFFB177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244353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58DC4D00-B617-43AB-8453-DC599967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10E1-0406-42BA-973B-37605D7FE28A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7A50D095-62C3-49E3-A958-525E6F72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91BD226C-E720-4062-B850-0FBEBD1C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0161-69F8-4174-9B03-88B849E43D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146231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8AE68C-A578-4358-80C7-B1DC81BA7EE5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A0736D-83E4-4E1F-8277-A4E7D66136FB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0BEA564-A82F-4AD5-974E-74C9CD828AF6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6974C8E-88BF-4AFC-BC04-E841CDFD153C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ACB23ACF-2FB1-44A4-A38B-263B9FDA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9E99C9-FA29-4491-8F1E-2241909E44EA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7289B181-8D17-4F15-B099-6464521C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D409A8E-FACE-4F13-96F7-02A30F9C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0232B-26F1-45FA-B785-CF5AB7D6B8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478272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>
            <a:extLst>
              <a:ext uri="{FF2B5EF4-FFF2-40B4-BE49-F238E27FC236}">
                <a16:creationId xmlns:a16="http://schemas.microsoft.com/office/drawing/2014/main" id="{15BE0FDB-27D3-45D6-83DB-D5B5FEEE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D3DA-D113-492E-BBAE-99C71137843C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:a16="http://schemas.microsoft.com/office/drawing/2014/main" id="{1C7D6781-6F47-4E3C-81F0-A26DC0F4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>
                <a16:creationId xmlns:a16="http://schemas.microsoft.com/office/drawing/2014/main" id="{831E25B0-9356-4F83-A791-E3ECF0CA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3CFF-742A-4AF7-BC17-0365D347D9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4112861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D54E76-2780-42B2-A56B-958E66EA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BC8178-7F7C-4EEF-85B5-4E824606F797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D40401-1322-4006-9AE0-03DFFA4A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AF0525-FC1C-440A-9DAD-11E83E59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82885-9CDB-41A9-83DB-6885F99CCA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3663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>
            <a:extLst>
              <a:ext uri="{FF2B5EF4-FFF2-40B4-BE49-F238E27FC236}">
                <a16:creationId xmlns:a16="http://schemas.microsoft.com/office/drawing/2014/main" id="{984E0F02-AE77-49C1-89D7-C9F9AA9A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1A5B-E119-4E05-8DDB-079C35AE4181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4" name="Нижний колонтитул 9">
            <a:extLst>
              <a:ext uri="{FF2B5EF4-FFF2-40B4-BE49-F238E27FC236}">
                <a16:creationId xmlns:a16="http://schemas.microsoft.com/office/drawing/2014/main" id="{5FB9F9EA-CB0D-4976-AF89-60CC8565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5A3310E6-D429-4E9E-9137-55BF92F4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BE94-DBBB-4C0C-AF68-DC45C48DF7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931522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3B66A4-FCD0-4143-8583-AB45EA93008A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FA91D2-FBDB-4D93-A6C6-6EB374062E02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03D3A395-940D-4BDA-A7DF-EF370912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115F3-CFE6-44B6-B07F-9B50D602E37B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74F2A40B-D0F1-47D6-B77F-57AE25D7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96244CF9-71A6-43EB-98E8-DB2B8F98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AF54-6E0B-4E58-BC7E-FCC1C30CD8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0770794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185D18-A512-4DCA-B82E-3CB59AB2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21E661-345A-4D0F-91D2-50C0E2A2342F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ED32B2-14BD-4614-B906-6F133BA8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AFA324-E904-4A8E-BC26-9D9FEB52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D507-0BE6-485E-9941-4767D162BE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2943339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C2EB04-9175-4ACB-86EB-74A212825A01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320D639A-16E5-4005-BEE5-D5A5627C65AA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018FC6CA-9B62-4C7B-9B0A-8D60A07B878F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7F1BFB85-DBCF-47B6-A96E-F6CAD4FA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ABFD8B-B911-4EB6-8BAF-82DC4BCA82A9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A8CDD6B6-43E9-4E94-9693-1FE371E8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40F87CB5-5F4F-4264-A56B-D0F03AF7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CBFA-A73A-40E6-81B1-75B2F37CF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132771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>
            <a:extLst>
              <a:ext uri="{FF2B5EF4-FFF2-40B4-BE49-F238E27FC236}">
                <a16:creationId xmlns:a16="http://schemas.microsoft.com/office/drawing/2014/main" id="{333B3BF3-1D06-49A6-87F4-605CA1EAFCFE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7EE7E59-B230-4FDC-B92A-0D120899B6F7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Кольцо 10">
            <a:extLst>
              <a:ext uri="{FF2B5EF4-FFF2-40B4-BE49-F238E27FC236}">
                <a16:creationId xmlns:a16="http://schemas.microsoft.com/office/drawing/2014/main" id="{A8389F72-B240-419C-A53E-25E4552F99F0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0B0D7B-AB8A-407B-B423-F42663034054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C02244-E0ED-4929-8671-F097F31D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>
            <a:extLst>
              <a:ext uri="{FF2B5EF4-FFF2-40B4-BE49-F238E27FC236}">
                <a16:creationId xmlns:a16="http://schemas.microsoft.com/office/drawing/2014/main" id="{9A93D9E2-677E-409A-85C8-1F443484EA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4" name="Дата 23">
            <a:extLst>
              <a:ext uri="{FF2B5EF4-FFF2-40B4-BE49-F238E27FC236}">
                <a16:creationId xmlns:a16="http://schemas.microsoft.com/office/drawing/2014/main" id="{CFFF6D29-A6D3-40A7-83B1-270A95AB3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84F8AC4-9150-4149-BA5D-0A1678188580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34DD7164-9947-496C-ACFB-4D5161EA8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8B7458CE-645B-499C-BBBA-30B68E73C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A3DA3459-2959-4DCA-993B-9E9909340C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331285-7E13-4D84-B5D8-7F064390634D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88" r:id="rId2"/>
    <p:sldLayoutId id="2147484494" r:id="rId3"/>
    <p:sldLayoutId id="2147484489" r:id="rId4"/>
    <p:sldLayoutId id="2147484495" r:id="rId5"/>
    <p:sldLayoutId id="2147484490" r:id="rId6"/>
    <p:sldLayoutId id="2147484496" r:id="rId7"/>
    <p:sldLayoutId id="2147484497" r:id="rId8"/>
    <p:sldLayoutId id="2147484498" r:id="rId9"/>
    <p:sldLayoutId id="2147484491" r:id="rId10"/>
    <p:sldLayoutId id="2147484492" r:id="rId11"/>
  </p:sldLayoutIdLst>
  <p:transition spd="med">
    <p:pull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E6E7D07F-404C-484A-AAB3-5E0DB86EC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3216544"/>
            <a:ext cx="80105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Лекция 10. Обзор существующих методик проектирования </a:t>
            </a:r>
          </a:p>
          <a:p>
            <a:pPr algn="ctr"/>
            <a:r>
              <a:rPr 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автоматизированных систем</a:t>
            </a:r>
            <a:endParaRPr lang="ru-RU" altLang="ru-RU" sz="2200" b="0" i="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Автор курса</a:t>
            </a:r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Булатбаева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Юлия Феликсовна</a:t>
            </a:r>
          </a:p>
          <a:p>
            <a:pPr algn="ctr"/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PhD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, доцент кафедры АПП </a:t>
            </a:r>
          </a:p>
        </p:txBody>
      </p:sp>
      <p:sp>
        <p:nvSpPr>
          <p:cNvPr id="9219" name="TextBox 6">
            <a:extLst>
              <a:ext uri="{FF2B5EF4-FFF2-40B4-BE49-F238E27FC236}">
                <a16:creationId xmlns:a16="http://schemas.microsoft.com/office/drawing/2014/main" id="{E11626B6-A6DE-42F8-9DE0-7869B05B9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8121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2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НАО </a:t>
            </a:r>
            <a:r>
              <a:rPr lang="en-US" altLang="ru-RU" sz="22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“</a:t>
            </a:r>
            <a:r>
              <a:rPr lang="ru-RU" altLang="ru-RU" sz="22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Карагандинский технический университет </a:t>
            </a:r>
          </a:p>
          <a:p>
            <a:pPr algn="ctr"/>
            <a:r>
              <a:rPr lang="ru-RU" altLang="ru-RU" sz="22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имени </a:t>
            </a:r>
            <a:r>
              <a:rPr lang="ru-RU" altLang="ru-RU" sz="2200" b="0" i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Абылкаса</a:t>
            </a:r>
            <a:r>
              <a:rPr lang="ru-RU" altLang="ru-RU" sz="22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b="0" i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Сагинова</a:t>
            </a:r>
            <a:r>
              <a:rPr lang="en-US" altLang="ru-RU" sz="22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”</a:t>
            </a:r>
            <a:endParaRPr lang="ru-RU" altLang="ru-RU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1ABE8-3428-4048-B923-E9B3B140A930}"/>
              </a:ext>
            </a:extLst>
          </p:cNvPr>
          <p:cNvSpPr txBox="1"/>
          <p:nvPr/>
        </p:nvSpPr>
        <p:spPr>
          <a:xfrm>
            <a:off x="1295400" y="1092886"/>
            <a:ext cx="75120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Дисциплина</a:t>
            </a:r>
            <a:r>
              <a:rPr lang="en-US" alt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: </a:t>
            </a:r>
            <a:r>
              <a:rPr lang="ru-RU" alt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Системы автоматизированного проектирования</a:t>
            </a:r>
            <a:endParaRPr lang="en-US" altLang="ru-RU" sz="22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200" b="0" i="0" dirty="0">
                <a:cs typeface="Times New Roman" panose="02020603050405020304" pitchFamily="18" charset="0"/>
              </a:rPr>
              <a:t>для 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студентов образовательных программ</a:t>
            </a:r>
          </a:p>
          <a:p>
            <a:pPr algn="ctr"/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07101 «Автоматизация и управление»</a:t>
            </a:r>
          </a:p>
          <a:p>
            <a:pPr algn="ctr"/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07102 «Встроенные цифровые системы управления»</a:t>
            </a:r>
          </a:p>
        </p:txBody>
      </p:sp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3D1B1154-23CC-47AF-93EB-D7634342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662488"/>
            <a:ext cx="20256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5">
            <a:extLst>
              <a:ext uri="{FF2B5EF4-FFF2-40B4-BE49-F238E27FC236}">
                <a16:creationId xmlns:a16="http://schemas.microsoft.com/office/drawing/2014/main" id="{12F6BDE5-A8B4-49A9-ABA0-109BF51EB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BECC4EE-4CF8-48CF-B729-E31D4236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56D8F-D79E-4294-9CF4-A310BAC52E9F}"/>
              </a:ext>
            </a:extLst>
          </p:cNvPr>
          <p:cNvSpPr txBox="1"/>
          <p:nvPr/>
        </p:nvSpPr>
        <p:spPr>
          <a:xfrm>
            <a:off x="1222375" y="73240"/>
            <a:ext cx="74676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Различают также специфические и 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неспецифические отношения.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Неспецифические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отношения — это связи типа “многие ко многим” и обозначаются сплошной линией с утолщениями на обоих концах.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Среди атрибутов различают ключевые и </a:t>
            </a:r>
            <a:r>
              <a:rPr lang="ru-RU" sz="2000" b="0" i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неключевые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. Значение ключевого атрибута (ключа) однозначно идентифицирует экземпляр сущности. Внешний ключ - это атрибут (или атрибуты), входящий в ключ родителя и наследуемый потомком.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Первая нормальная форма требует, чтобы шапка таблицы (отношения).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Вторая нормальная форма устанавливается для сущностей, удовлетворяющих условиям первой нормальной формы и имеющих составные ключи.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Третья нормальная форма дополнительно характеризуется отсутствием транзитивных связей (взаимозависимости) атрибутов.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4F7FE6-9AC9-467F-8629-D936AEB2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57" y="53112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404861"/>
      </p:ext>
    </p:extLst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33F606E-503E-4A20-95C9-BF1A48E2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AB01B6-4400-41F8-93AF-7B082140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579" y="990600"/>
            <a:ext cx="7010400" cy="3078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24570C-B17C-4A24-923A-239A6771D563}"/>
              </a:ext>
            </a:extLst>
          </p:cNvPr>
          <p:cNvSpPr txBox="1"/>
          <p:nvPr/>
        </p:nvSpPr>
        <p:spPr>
          <a:xfrm>
            <a:off x="1154590" y="4495800"/>
            <a:ext cx="7696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3 -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Элементы языка IDEF1X</a:t>
            </a:r>
          </a:p>
          <a:p>
            <a:pPr algn="ctr"/>
            <a:r>
              <a:rPr lang="ru-RU" sz="2000" b="0" i="0" u="none" strike="noStrike" baseline="0" dirty="0">
                <a:latin typeface="TimesNewRomanPSMT"/>
              </a:rPr>
              <a:t>Р</a:t>
            </a:r>
            <a:r>
              <a:rPr lang="ru-RU" sz="2000" b="0" i="0" dirty="0">
                <a:solidFill>
                  <a:schemeClr val="tx1"/>
                </a:solidFill>
              </a:rPr>
              <a:t>https://na-journal.ru/1-2019-tehnicheskie-nauki/1392-metody-i-sredstva-proektirovaniya-avtomatizirovannoj-is-predpriyatiya</a:t>
            </a:r>
          </a:p>
          <a:p>
            <a:pPr algn="ctr"/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1383E3-BA56-43AB-ABDE-E75FDEA6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57" y="108486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655080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885EEE3-3268-4CAA-8208-E8A3FE91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267C6-D31D-4BAA-93E7-B3A45EF61CF1}"/>
              </a:ext>
            </a:extLst>
          </p:cNvPr>
          <p:cNvSpPr txBox="1"/>
          <p:nvPr/>
        </p:nvSpPr>
        <p:spPr>
          <a:xfrm>
            <a:off x="1295400" y="304800"/>
            <a:ext cx="754697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chemeClr val="tx1"/>
                </a:solidFill>
                <a:latin typeface="TimesNewRomanPS-BoldMT"/>
              </a:rPr>
              <a:t>2 </a:t>
            </a:r>
            <a:r>
              <a:rPr lang="ru-RU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Обзор других методик </a:t>
            </a:r>
            <a:r>
              <a:rPr lang="en-US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IDEF</a:t>
            </a:r>
            <a:endParaRPr lang="ru-RU" sz="2400" i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l"/>
            <a:endParaRPr lang="ru-RU" sz="18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Методика IDEF4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реализует </a:t>
            </a:r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объектно-ориентированное </a:t>
            </a:r>
            <a:r>
              <a:rPr lang="ru-RU" sz="2000" b="0" i="1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проекти-рование</a:t>
            </a:r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больших систем. При процедурном программировании кодированию предшествует удобное для пользователя изображение программы на графическом языке граф-схем или диаграмм потоков данных. Целесообразно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иметь аналогичные средства, учитывающие специфику объектно-ориентированного программирования.</a:t>
            </a:r>
            <a:endParaRPr lang="ru-RU" sz="20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A98B58-95FB-4CD6-9922-8A1594C1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276600"/>
            <a:ext cx="6126859" cy="2129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51D507-C45C-46C8-8CE1-565FCF8DDA38}"/>
              </a:ext>
            </a:extLst>
          </p:cNvPr>
          <p:cNvSpPr txBox="1"/>
          <p:nvPr/>
        </p:nvSpPr>
        <p:spPr>
          <a:xfrm>
            <a:off x="1219200" y="5371991"/>
            <a:ext cx="7924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1 - </a:t>
            </a:r>
            <a:r>
              <a:rPr lang="en-US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IDEFS-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диаграмма</a:t>
            </a:r>
          </a:p>
          <a:p>
            <a:pPr algn="ctr"/>
            <a:r>
              <a:rPr lang="ru-RU" sz="2000" b="0" i="0" u="none" strike="noStrike" baseline="0" dirty="0">
                <a:latin typeface="TimesNewRomanPSMT"/>
              </a:rPr>
              <a:t>Р</a:t>
            </a:r>
            <a:r>
              <a:rPr lang="ru-RU" sz="2000" b="0" i="0" dirty="0">
                <a:solidFill>
                  <a:schemeClr val="tx1"/>
                </a:solidFill>
              </a:rPr>
              <a:t>https://na-journal.ru/1-2019-tehnicheskie-nauki/1392-metody-i-sredstva-proektirovaniya-avtomatizirovannoj-is-predpriyatiya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B8FE68B9-6080-44D9-B8CD-CD6C14FD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93" y="762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301131"/>
      </p:ext>
    </p:extLst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3E63800-48CE-4B07-ABA3-696ACB11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35C722-3434-49F0-834F-476F85CD3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04800"/>
            <a:ext cx="4482085" cy="2634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8EDEE7-7887-4174-8CBA-6561FA9335BF}"/>
              </a:ext>
            </a:extLst>
          </p:cNvPr>
          <p:cNvSpPr txBox="1"/>
          <p:nvPr/>
        </p:nvSpPr>
        <p:spPr>
          <a:xfrm>
            <a:off x="1371600" y="3048000"/>
            <a:ext cx="762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2 - </a:t>
            </a:r>
            <a:r>
              <a:rPr lang="en-US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IDEF4-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диаграмма наследования</a:t>
            </a:r>
          </a:p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Рhttps://na-journal.ru/1-2019-tehnicheskie-nauki/1392-metody-i-sredstva-proektirovaniya-avtomatizirovannoj-is-predpriyatiya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50555-A164-4C40-9B23-F9FAB477C840}"/>
              </a:ext>
            </a:extLst>
          </p:cNvPr>
          <p:cNvSpPr txBox="1"/>
          <p:nvPr/>
        </p:nvSpPr>
        <p:spPr>
          <a:xfrm>
            <a:off x="1295400" y="4495800"/>
            <a:ext cx="7696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Примеры диаграмм типов данных и наследования приведены на рисунке 1 и 2 соответственно. В примере рис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унке 2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объекты класса “Деталь” наследуют часть атрибутов из классов “Геометрия” и “Материал”.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2C215BA4-5415-4DB3-ABC0-0681988EC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40116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022642"/>
      </p:ext>
    </p:extLst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B83B382-5484-48AA-A639-A179778C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83FBDB-5C91-4450-B8F4-C67F117B2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52400"/>
            <a:ext cx="4343400" cy="24091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5DFF5C-59A6-4858-82C3-D752B97D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733800"/>
            <a:ext cx="3429617" cy="21176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1E9E86-4018-4DA6-90DC-665DD3442F18}"/>
              </a:ext>
            </a:extLst>
          </p:cNvPr>
          <p:cNvSpPr txBox="1"/>
          <p:nvPr/>
        </p:nvSpPr>
        <p:spPr>
          <a:xfrm>
            <a:off x="1069975" y="2514600"/>
            <a:ext cx="8001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3 - </a:t>
            </a:r>
            <a:r>
              <a:rPr lang="en-US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IDEF4-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диаграмма протоколов</a:t>
            </a:r>
          </a:p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Рhttps://na-journal.ru/1-2019-tehnicheskie-nauki/1392-metody-i-sredstva-proektirovaniya-avtomatizirovannoj-is-predpriyatiya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2865B0-7B99-4B7B-8268-EF637502C6DC}"/>
              </a:ext>
            </a:extLst>
          </p:cNvPr>
          <p:cNvSpPr txBox="1"/>
          <p:nvPr/>
        </p:nvSpPr>
        <p:spPr>
          <a:xfrm>
            <a:off x="1163569" y="5872361"/>
            <a:ext cx="8001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4 - </a:t>
            </a:r>
            <a:r>
              <a:rPr lang="en-US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IDEF4-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диаграмма таксономии методов</a:t>
            </a:r>
          </a:p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Рhttps://na-journal.ru/1-2019-tehnicheskie-nauki/1392-metody-i-sredstva-proektirovaniya-avtomatizirovannoj-is-predpriyatiya</a:t>
            </a:r>
          </a:p>
        </p:txBody>
      </p:sp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42A2121A-AD8F-4B3D-8404-E73DB3E58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25" y="152162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332649"/>
      </p:ext>
    </p:extLst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E5F1F1-6476-4B08-B575-2F5F490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348FD-748E-42CB-9350-B5F30C5C9B9A}"/>
              </a:ext>
            </a:extLst>
          </p:cNvPr>
          <p:cNvSpPr txBox="1"/>
          <p:nvPr/>
        </p:nvSpPr>
        <p:spPr>
          <a:xfrm>
            <a:off x="1143000" y="304800"/>
            <a:ext cx="76993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Методика IDEF5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направлена на представление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онтологической информации приложения 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в удобном для пользователя виде. Онтология связана с определениями и понятиями, используемыми для характеристики объектов и процессов вместе с их взаимосвязями.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В IDEF5 имеются две части:</a:t>
            </a:r>
          </a:p>
          <a:p>
            <a:pPr algn="l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1) схемный язык;</a:t>
            </a:r>
          </a:p>
          <a:p>
            <a:pPr algn="l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2) язык разработки (</a:t>
            </a:r>
            <a:r>
              <a:rPr lang="en-US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elaboration).</a:t>
            </a:r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F83A3A-12F8-4A14-8315-A5E2AC82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045672"/>
            <a:ext cx="4419600" cy="2859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E81C8A-ECF4-416E-92A1-D9A59CC2601D}"/>
              </a:ext>
            </a:extLst>
          </p:cNvPr>
          <p:cNvSpPr txBox="1"/>
          <p:nvPr/>
        </p:nvSpPr>
        <p:spPr>
          <a:xfrm>
            <a:off x="920380" y="5783490"/>
            <a:ext cx="7696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5 - </a:t>
            </a:r>
            <a:r>
              <a:rPr lang="en-US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IDEF4-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диаграмма таксономии методов</a:t>
            </a:r>
          </a:p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Рhttps://na-journal.ru/1-2019-tehnicheskie-nauki/1392-metody-i-sredstva-proektirovaniya-avtomatizirovannoj-is-predpriyatiya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B4A321A-B2F6-4B9E-A15A-BA78CCD6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57020"/>
      </p:ext>
    </p:extLst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6E1B1A3-92BE-48FC-9373-2C59E49E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0D2CA8-870C-44FE-B2FE-B7AEAF208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81000"/>
            <a:ext cx="7315200" cy="1820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B1A7CD-F9A2-4FAF-A300-B15CCD37F0B3}"/>
              </a:ext>
            </a:extLst>
          </p:cNvPr>
          <p:cNvSpPr txBox="1"/>
          <p:nvPr/>
        </p:nvSpPr>
        <p:spPr>
          <a:xfrm>
            <a:off x="1143001" y="2590800"/>
            <a:ext cx="3962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6 - Диаграмма</a:t>
            </a:r>
          </a:p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классификации</a:t>
            </a:r>
          </a:p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Рhttps://na-journal.ru/1-2019-tehnicheskie-nauki/1392-metody-i-sredstva-proektirovaniya-avtomatizirovannoj-is-predpriyatiya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C901C-AF9B-455E-BB6D-200A09B03DFD}"/>
              </a:ext>
            </a:extLst>
          </p:cNvPr>
          <p:cNvSpPr txBox="1"/>
          <p:nvPr/>
        </p:nvSpPr>
        <p:spPr>
          <a:xfrm>
            <a:off x="5791200" y="2514398"/>
            <a:ext cx="3048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7 - Диаграмма перехода состояний</a:t>
            </a:r>
          </a:p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в </a:t>
            </a:r>
            <a:r>
              <a:rPr lang="en-US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IDEF5</a:t>
            </a:r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Рhttps://na-journal.ru/1-2019-tehnicheskie-nauki/1392-metody-i-sredstva-proektirovaniya-avtomatizirovannoj-is-predpriyatiya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E652E7-5A5C-4814-B795-FBAAACCC2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97766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456881"/>
      </p:ext>
    </p:extLst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DF4962E-EC99-4754-93E5-4A972A33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3B708-DE88-4F04-9AA3-39B2C1F11495}"/>
              </a:ext>
            </a:extLst>
          </p:cNvPr>
          <p:cNvSpPr txBox="1"/>
          <p:nvPr/>
        </p:nvSpPr>
        <p:spPr>
          <a:xfrm>
            <a:off x="1219200" y="1026855"/>
            <a:ext cx="769937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IDEF6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(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DesignRationaleCapture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) направлена на получение и представление решений по выбору стратегии проектирования и обоснованию предпринятых шагов. В отличие от других методик IDEF, в которых фиксируются результаты проектирования, в IDEF6 главный упор сделан на пути получения этих результатов и обоснование промежуточных решений.</a:t>
            </a:r>
          </a:p>
          <a:p>
            <a:pPr algn="just"/>
            <a:endParaRPr lang="ru-RU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Такой подход особенно важен при разработке сложных систем в недостаточно определенных ситуациях.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Под компонентами проекта обычно подразумевают компоненты, отражаемые на диаграммах IDEF0-5, например, стрелки ICOM из IDEF0, сущности, атрибуты, отношения из IDEF1X, объекты, сообщения, события из IDEF4 и т.п. В качестве пунктов обоснования могут фигурировать стандарты, экспериментальные данные, ограничения и т.п.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4E05FE-EA5F-4DD5-B528-ED5167E3B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72" y="9658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342797"/>
      </p:ext>
    </p:extLst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DF4962E-EC99-4754-93E5-4A972A33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3B708-DE88-4F04-9AA3-39B2C1F11495}"/>
              </a:ext>
            </a:extLst>
          </p:cNvPr>
          <p:cNvSpPr txBox="1"/>
          <p:nvPr/>
        </p:nvSpPr>
        <p:spPr>
          <a:xfrm>
            <a:off x="1157960" y="1143000"/>
            <a:ext cx="76993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IDEF8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(Human-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SystemInteractionDesign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предназначена для проектирования взаимодействия человека с технической системой. Эта методика не является методикой создания графического пользовательского интерфейса и потому обычно дополняется некоторой системой GUI (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GraphicUserInterface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). Здесь определяется содержание (на абстрактном уровне) той части работы, которую выполняет человек. Создаваемые сценарии должны удовлетворять ряду оговоренных в методике принципов таких, как уменьшение нагрузки на человека, идентичность средств диалога в разных системах, наличие обратной связи для исправления ошибок, хранение истории диалога, помощь советами по выполнению действий и т.д.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4E05FE-EA5F-4DD5-B528-ED5167E3B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24580"/>
      </p:ext>
    </p:extLst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796207-2AB7-4DD1-AC22-58AA1364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40C17-106B-48E4-8591-4F937D2ECE15}"/>
              </a:ext>
            </a:extLst>
          </p:cNvPr>
          <p:cNvSpPr txBox="1"/>
          <p:nvPr/>
        </p:nvSpPr>
        <p:spPr>
          <a:xfrm>
            <a:off x="1105504" y="302359"/>
            <a:ext cx="75438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IDEF9 (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BusinessConstraintDiscovery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нацелена на выявление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разнообразных ограничений 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(технических, физических, юридических, политических, организационных), которые должны быть учтены при разработке системы, и для анализа их влияния на принимаемые решения в процессе реинжиниринга. Обычно в качестве систем фигурируют сложные информационные системы с ориентацией на экономические и управленческие приложения. Ограничение — это отношение, которое должно соблюдаться. Ограничения делятся на контексты (группы родственных ограничений). </a:t>
            </a:r>
          </a:p>
          <a:p>
            <a:pPr algn="just"/>
            <a:endParaRPr lang="ru-RU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Применение IDEF9 заключается в выполнении нескольких шагов: 1) сбор свидетельств (фактов, указывающих на наличие ограничения);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2) классификация — определение контекстов, объектов, отношений; 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3) прогнозирование — выявление ограничений на основе свидетельств; 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4) отбор значимых ограничений; 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5) Определение экспертов для тестирования результатов; 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6) детализация и фильтрация ограничений.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9679C9-57A6-47A1-856A-B2C976B96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715860"/>
      </p:ext>
    </p:extLst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3A8C13F8-027B-4C7D-90BD-50ECCB306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24F761-EA19-4CA6-9E01-B66FA8D242D3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81B42C5-040A-4163-9262-9999A245A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56C31FC1-1D29-4726-B262-DA155240D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533400"/>
            <a:ext cx="78486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0" dirty="0">
                <a:latin typeface="Times New Roman" panose="02020603050405020304" pitchFamily="18" charset="0"/>
              </a:rPr>
              <a:t>Рекомендуемая литература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i="0" dirty="0">
              <a:latin typeface="Times New Roman" panose="02020603050405020304" pitchFamily="18" charset="0"/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Паршина, Г. И. Системы автоматизированного проектирования: учебник для студентов. – Караганда: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– 221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Селезнев В. А., Дмитроченко С. А. Компьютерная графика: учебник и практикум для студентов. – М.: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– 228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Гафуров Х.Л.,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Гафров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Т.Х. Системы автоматизированного проектирования: Учебное пособие. – СПб.: Судостроение, 2015. — 320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Норенков И.П. Основы автоматизированного проектирования: учеб. для вузов. – М.: МГТУ им. Баумана, 2018. – 360с.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Джонс Дж. К. Методы проектирования. Пер. с англ. 4–е изд. доп. – М.: Мир, 2020. – 326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Алексеев О.В., Головков А.А., Пивоваров И.Ю. и др. Автоматизация проектирования радиоэлектронных средств: Учеб. пособие для вузов. – М.: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2014. – 479 с.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i="0" dirty="0">
              <a:latin typeface="Times New Roman" panose="02020603050405020304" pitchFamily="18" charset="0"/>
            </a:endParaRPr>
          </a:p>
        </p:txBody>
      </p:sp>
      <p:pic>
        <p:nvPicPr>
          <p:cNvPr id="11270" name="Рисунок 4">
            <a:extLst>
              <a:ext uri="{FF2B5EF4-FFF2-40B4-BE49-F238E27FC236}">
                <a16:creationId xmlns:a16="http://schemas.microsoft.com/office/drawing/2014/main" id="{04C21498-83BC-4529-ADB1-300C6F43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353" y="284508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885EEE3-3268-4CAA-8208-E8A3FE91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267C6-D31D-4BAA-93E7-B3A45EF61CF1}"/>
              </a:ext>
            </a:extLst>
          </p:cNvPr>
          <p:cNvSpPr txBox="1"/>
          <p:nvPr/>
        </p:nvSpPr>
        <p:spPr>
          <a:xfrm>
            <a:off x="1143000" y="990600"/>
            <a:ext cx="75469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chemeClr val="tx1"/>
                </a:solidFill>
                <a:latin typeface="TimesNewRomanPS-BoldMT"/>
              </a:rPr>
              <a:t>5.6</a:t>
            </a:r>
            <a:r>
              <a:rPr lang="ru-RU" sz="2400" i="0" dirty="0">
                <a:solidFill>
                  <a:schemeClr val="tx1"/>
                </a:solidFill>
                <a:latin typeface="TimesNewRomanPS-BoldMT"/>
              </a:rPr>
              <a:t> </a:t>
            </a:r>
            <a:r>
              <a:rPr lang="ru-RU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Программное</a:t>
            </a:r>
            <a:r>
              <a:rPr lang="ru-RU" sz="1800" i="0" u="none" strike="noStrike" baseline="0" dirty="0">
                <a:latin typeface="TimesNewRomanPS-BoldMT"/>
              </a:rPr>
              <a:t> </a:t>
            </a:r>
            <a:r>
              <a:rPr lang="ru-RU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обеспечение CASE-систем для концептуального проектирования. Метамодели и стандарты </a:t>
            </a:r>
            <a:r>
              <a:rPr lang="en-US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CDIF (CASE Data Interchange Format).</a:t>
            </a:r>
            <a:endParaRPr lang="ru-RU" sz="2400" i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l"/>
            <a:endParaRPr lang="ru-RU" sz="18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1A934C-9661-4995-9EA1-13776F43C2BD}"/>
              </a:ext>
            </a:extLst>
          </p:cNvPr>
          <p:cNvSpPr txBox="1"/>
          <p:nvPr/>
        </p:nvSpPr>
        <p:spPr>
          <a:xfrm>
            <a:off x="1219200" y="2467928"/>
            <a:ext cx="7772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На рынке программных продуктов имеется много CASE-систем для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концептуального проектирования АС.</a:t>
            </a:r>
            <a:endParaRPr lang="en-US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en-US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Чаще всего в них поддерживается методология IDEF. В России широко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известны программы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BPwin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ERwin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OOwin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фирмы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PlatinumTechnology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, Design/IDEF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фирмы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MetaSoftware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, CASE-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Аналитик фирмы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Эйтэкс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Silverrun</a:t>
            </a:r>
            <a:r>
              <a:rPr lang="en-US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фирмы 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CSA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и др.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B8FE68B9-6080-44D9-B8CD-CD6C14FD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804574"/>
      </p:ext>
    </p:extLst>
  </p:cSld>
  <p:clrMapOvr>
    <a:masterClrMapping/>
  </p:clrMapOvr>
  <p:transition spd="med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F00F679-3C40-40A6-B015-764F185E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3B1FA-CA2C-4B6D-94A6-F5087CBDF417}"/>
              </a:ext>
            </a:extLst>
          </p:cNvPr>
          <p:cNvSpPr txBox="1"/>
          <p:nvPr/>
        </p:nvSpPr>
        <p:spPr>
          <a:xfrm>
            <a:off x="1219200" y="1006475"/>
            <a:ext cx="7467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BРwin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(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BusinessProcessing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) предназначена для разработки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функциональных моделей по методике IDEF0.</a:t>
            </a:r>
            <a:endParaRPr lang="en-US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ru-RU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ERwin</a:t>
            </a:r>
            <a:r>
              <a:rPr lang="ru-RU" sz="200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предназначена для разработки информационных моделей по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методике IDEF1X. Имеются средства, обеспечивающие интерфейс с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серверами БД (от пользователя скрыто общение на SQL-языке), перевод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графических изображений ER-диаграмм в SQL-формы или в форматы других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популярных СУБД. Предусмотрены интерактивные процедуры для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связывания дуг IDEF0 с сущностями и атрибутами IDEF1X, т.е. для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установления связей между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BРwin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и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ERwin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. В систему включены также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типичные для CASE средства разработки экранных форм.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3FBA0E98-DBF1-4040-A55E-CD9734F0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64" y="71887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318611"/>
      </p:ext>
    </p:extLst>
  </p:cSld>
  <p:clrMapOvr>
    <a:masterClrMapping/>
  </p:clrMapOvr>
  <p:transition spd="med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C300C8-C080-41D4-9722-B5AC4BFF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F03E4-CD09-4BA8-AEB7-A7F3BC31AE45}"/>
              </a:ext>
            </a:extLst>
          </p:cNvPr>
          <p:cNvSpPr txBox="1"/>
          <p:nvPr/>
        </p:nvSpPr>
        <p:spPr>
          <a:xfrm>
            <a:off x="1143000" y="1524000"/>
            <a:ext cx="75469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OOwin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служит для поддержки объектно-ориентированных технологий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проектирования информационных систем. Один из способов использования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OOwin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— детализация объектно-ориентированной модели на базе созданной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ER-модели. При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преобразовании ER в OO-представление сущности и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атрибуты становятся классами (множествами подобных объектов). Классы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могут быть дополнены описанием услуг класса, т.е. выполняемых операций,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передаваемых и возвращаемых параметров, событий. Другой способ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использования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OOwin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— реинжиниринг, так как модернизация проводится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на уровне существующей модели.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362A3A71-4549-4FAC-A69C-19B182D25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178" y="253137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225467"/>
      </p:ext>
    </p:extLst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BDD76BF-AC0D-4ABA-9D1C-1B482D63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19A8-891D-43B1-990B-0028747A9BE9}"/>
              </a:ext>
            </a:extLst>
          </p:cNvPr>
          <p:cNvSpPr txBox="1"/>
          <p:nvPr/>
        </p:nvSpPr>
        <p:spPr>
          <a:xfrm>
            <a:off x="1213721" y="1295400"/>
            <a:ext cx="7620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Система Design/IDEF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(фирма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MetaSoftware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) предназначена для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концептуального проектирования сложных систем. С ее помощью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разрабатываются спецификации, IDEF0 и IDEF -диаграммы, словари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данных, проводится документирование и проверяется непротиворечивость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проектов. Имеется дополнительная система Design/CPN, позволяющая проводить имитационное моделирование на основе моделей, преобразованных в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цветные сети Петри.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5F96B77A-B680-422C-9849-A22D171F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01" y="2286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649174"/>
      </p:ext>
    </p:extLst>
  </p:cSld>
  <p:clrMapOvr>
    <a:masterClrMapping/>
  </p:clrMapOvr>
  <p:transition spd="med"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8A18E0A-CC45-461B-8394-62A8E415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B5563-7ED0-475B-BBC4-214A29CD4702}"/>
              </a:ext>
            </a:extLst>
          </p:cNvPr>
          <p:cNvSpPr txBox="1"/>
          <p:nvPr/>
        </p:nvSpPr>
        <p:spPr>
          <a:xfrm>
            <a:off x="1219200" y="1447800"/>
            <a:ext cx="7772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Другой известной инструментальной средой моделирования приложений является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Designer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/2000 фирмы Oracle. Модель приложения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может быть сгенерирована по ответам пользователя на вопросы системы.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Используются собственные методики Oracle, позволяющие строить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диаграммы потоков данных, сущность-отношение, иерархические деревья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данных с возможностью их представления в SQL формах и, следовательно, поддерживается связь с любыми СУБД, работающими в ODBC.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62FF83CD-CC0E-4D40-B115-9924CC92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54480"/>
      </p:ext>
    </p:extLst>
  </p:cSld>
  <p:clrMapOvr>
    <a:masterClrMapping/>
  </p:clrMapOvr>
  <p:transition spd="med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C9C698B-CB12-4859-8FF6-AB928073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543D0-9CE7-4AFB-A657-C7108AE546AC}"/>
              </a:ext>
            </a:extLst>
          </p:cNvPr>
          <p:cNvSpPr txBox="1"/>
          <p:nvPr/>
        </p:nvSpPr>
        <p:spPr>
          <a:xfrm>
            <a:off x="1078020" y="990410"/>
            <a:ext cx="78486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Метамодель — средство, являющееся инвариантным к частным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представлениям индивидуальных пользователей, служащее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промежуточным</a:t>
            </a:r>
            <a:r>
              <a:rPr lang="en-US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звеном в процедурах взаимодействия приложений, характеризуемых своими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локальными моделями.</a:t>
            </a:r>
            <a:endParaRPr lang="en-US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en-US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Место метамодели в информационных процессах взаимодействия</a:t>
            </a:r>
            <a:r>
              <a:rPr lang="en-US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иллюстрирует рис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унке 1. </a:t>
            </a:r>
            <a:r>
              <a:rPr lang="ru-RU" sz="2800" b="0" i="0" u="none" strike="noStrike" baseline="0" dirty="0">
                <a:latin typeface="TimesNewRomanPSMT"/>
              </a:rPr>
              <a:t>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C61FE6-2593-404D-A6E5-5D7CEB84F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338786"/>
            <a:ext cx="4348790" cy="1974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558FA4-BDD9-449E-9B93-FF05ACE05B0C}"/>
              </a:ext>
            </a:extLst>
          </p:cNvPr>
          <p:cNvSpPr txBox="1"/>
          <p:nvPr/>
        </p:nvSpPr>
        <p:spPr>
          <a:xfrm>
            <a:off x="1284181" y="5498565"/>
            <a:ext cx="762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1 - Место метамодели в процессах информационного обмена</a:t>
            </a:r>
          </a:p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Рhttps://na-journal.ru/1-2019-tehnicheskie-nauki/1392-metody-i-sredstva-proektirovaniya-avtomatizirovannoj-is-predpriyatiya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57D29788-6C5E-440D-80EF-5B2D77F21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2178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06867"/>
      </p:ext>
    </p:extLst>
  </p:cSld>
  <p:clrMapOvr>
    <a:masterClrMapping/>
  </p:clrMapOvr>
  <p:transition spd="med"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E4D09D5-704A-4DA8-B8D2-06C19B4F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67DB2-4DB7-42E6-AA6A-8FE5B1544BB9}"/>
              </a:ext>
            </a:extLst>
          </p:cNvPr>
          <p:cNvSpPr txBox="1"/>
          <p:nvPr/>
        </p:nvSpPr>
        <p:spPr>
          <a:xfrm>
            <a:off x="1219199" y="1371600"/>
            <a:ext cx="761452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Другое важное назначение метамоделей — интеграция CASE-средств разных производителей. Такая интеграция требуется, например, при недостаточных возможностях каждого из доступных CASE пакетов в отдельности, для доступа в условиях изменения программного и лингвистического обеспечений к информации, разработанной с помощью разных версий CASE-систем и накапливающейся длительное время в архивах.</a:t>
            </a:r>
          </a:p>
          <a:p>
            <a:pPr algn="just"/>
            <a:endParaRPr lang="ru-RU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Целям интеграции CASE-средств разных производителей служат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стандарты серии CDIF, разрабатываемые организацией EIA (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ElectronicsIndustriesAssociation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) и признаваемые Международной организацией стандартизации 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ISO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InternationalStandardOrganization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C837D143-251D-480F-B002-C187B35E6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900857"/>
      </p:ext>
    </p:extLst>
  </p:cSld>
  <p:clrMapOvr>
    <a:masterClrMapping/>
  </p:clrMapOvr>
  <p:transition spd="med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5FCF8FC-07D9-40B5-95A0-301EF239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5717F-B5F3-47CC-8607-6A21E19A1856}"/>
              </a:ext>
            </a:extLst>
          </p:cNvPr>
          <p:cNvSpPr txBox="1"/>
          <p:nvPr/>
        </p:nvSpPr>
        <p:spPr>
          <a:xfrm>
            <a:off x="1295400" y="1371600"/>
            <a:ext cx="7391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Метамодель в CDIF определяется, как средство, с помощью которого осуществляется правильная интерпретация данных при их передаче из одной CASE-среды в другую. Такая интерпретация требуется при взаимодействии сред, использующих различные формы представления однородной в смысловом отношении информации. Другими словами, метамодель применяют для передачи и правильной интерпретации данных с одинаковой семантикой, но с разным представлением в частных CASE системах.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BF27B3-9BCB-4361-A8DB-1FB527DCD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08" y="1524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524098"/>
      </p:ext>
    </p:extLst>
  </p:cSld>
  <p:clrMapOvr>
    <a:masterClrMapping/>
  </p:clrMapOvr>
  <p:transition spd="med"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261F8B-C835-4146-87BF-FB97658FFE8F}"/>
              </a:ext>
            </a:extLst>
          </p:cNvPr>
          <p:cNvSpPr txBox="1"/>
          <p:nvPr/>
        </p:nvSpPr>
        <p:spPr>
          <a:xfrm>
            <a:off x="1295400" y="914400"/>
            <a:ext cx="7467600" cy="5164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Заключение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1. Методики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IDEF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3 и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IDEF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2. Обзор других методик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IDEF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3. Программное обеспечение CASE-систем для концептуального проектирования. Метамодели и стандарты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CDIF (CASE Data Interchange Format).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tabLst>
                <a:tab pos="457200" algn="l"/>
                <a:tab pos="4855369" algn="r"/>
              </a:tabLst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44" name="Рисунок 3">
            <a:extLst>
              <a:ext uri="{FF2B5EF4-FFF2-40B4-BE49-F238E27FC236}">
                <a16:creationId xmlns:a16="http://schemas.microsoft.com/office/drawing/2014/main" id="{64E4CE5A-9040-4B06-8256-0FF775EB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286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308928"/>
      </p:ext>
    </p:extLst>
  </p:cSld>
  <p:clrMapOvr>
    <a:masterClrMapping/>
  </p:clrMapOvr>
  <p:transition spd="slow" advTm="2388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>
            <a:extLst>
              <a:ext uri="{FF2B5EF4-FFF2-40B4-BE49-F238E27FC236}">
                <a16:creationId xmlns:a16="http://schemas.microsoft.com/office/drawing/2014/main" id="{691B42D8-4496-43B7-AFCC-3A22F194A5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1EBAB688-4B41-445C-9460-AF1525CDA6E2}" type="slidenum">
              <a:rPr lang="ru-RU" altLang="ru-RU" sz="1200" smtClean="0">
                <a:solidFill>
                  <a:srgbClr val="B5A788"/>
                </a:solidFill>
              </a:rPr>
              <a:pPr/>
              <a:t>29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74391-9334-421E-B41E-5FFD41C77549}"/>
              </a:ext>
            </a:extLst>
          </p:cNvPr>
          <p:cNvSpPr txBox="1"/>
          <p:nvPr/>
        </p:nvSpPr>
        <p:spPr>
          <a:xfrm>
            <a:off x="973673" y="2286000"/>
            <a:ext cx="7620000" cy="5107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0510" indent="317500" algn="ctr">
              <a:lnSpc>
                <a:spcPct val="125000"/>
              </a:lnSpc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Спасибо за Ваше внимание!</a:t>
            </a:r>
          </a:p>
        </p:txBody>
      </p:sp>
      <p:pic>
        <p:nvPicPr>
          <p:cNvPr id="18437" name="Рисунок 4">
            <a:extLst>
              <a:ext uri="{FF2B5EF4-FFF2-40B4-BE49-F238E27FC236}">
                <a16:creationId xmlns:a16="http://schemas.microsoft.com/office/drawing/2014/main" id="{23A61FAA-B9D4-4593-9561-58BE61C5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261F8B-C835-4146-87BF-FB97658FFE8F}"/>
              </a:ext>
            </a:extLst>
          </p:cNvPr>
          <p:cNvSpPr txBox="1"/>
          <p:nvPr/>
        </p:nvSpPr>
        <p:spPr>
          <a:xfrm>
            <a:off x="1295400" y="914400"/>
            <a:ext cx="7467600" cy="5164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План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1. Методики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IDEF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3 и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IDEF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2. Обзор других методик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IDEF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3. Программное обеспечение CASE-систем для концептуального проектирования. Метамодели и стандарты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CDIF (CASE Data Interchange Format).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tabLst>
                <a:tab pos="457200" algn="l"/>
                <a:tab pos="4855369" algn="r"/>
              </a:tabLst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44" name="Рисунок 3">
            <a:extLst>
              <a:ext uri="{FF2B5EF4-FFF2-40B4-BE49-F238E27FC236}">
                <a16:creationId xmlns:a16="http://schemas.microsoft.com/office/drawing/2014/main" id="{64E4CE5A-9040-4B06-8256-0FF775EB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88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885EEE3-3268-4CAA-8208-E8A3FE91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267C6-D31D-4BAA-93E7-B3A45EF61CF1}"/>
              </a:ext>
            </a:extLst>
          </p:cNvPr>
          <p:cNvSpPr txBox="1"/>
          <p:nvPr/>
        </p:nvSpPr>
        <p:spPr>
          <a:xfrm>
            <a:off x="1295400" y="304800"/>
            <a:ext cx="6784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chemeClr val="tx1"/>
                </a:solidFill>
                <a:latin typeface="TimesNewRomanPS-BoldMT"/>
              </a:rPr>
              <a:t>1 Методика </a:t>
            </a:r>
            <a:r>
              <a:rPr lang="en-US" sz="2400" i="0" dirty="0">
                <a:solidFill>
                  <a:schemeClr val="tx1"/>
                </a:solidFill>
                <a:latin typeface="TimesNewRomanPS-BoldMT"/>
              </a:rPr>
              <a:t>IDEF3</a:t>
            </a:r>
            <a:r>
              <a:rPr lang="ru-RU" sz="2400" i="0" dirty="0">
                <a:solidFill>
                  <a:schemeClr val="tx1"/>
                </a:solidFill>
                <a:latin typeface="TimesNewRomanPS-BoldMT"/>
              </a:rPr>
              <a:t> и </a:t>
            </a:r>
            <a:r>
              <a:rPr lang="en-US" sz="2400" i="0" dirty="0">
                <a:solidFill>
                  <a:schemeClr val="tx1"/>
                </a:solidFill>
                <a:latin typeface="TimesNewRomanPS-BoldMT"/>
              </a:rPr>
              <a:t>IDEF1X</a:t>
            </a:r>
            <a:endParaRPr lang="ru-RU" sz="2400" i="0" dirty="0">
              <a:solidFill>
                <a:schemeClr val="tx1"/>
              </a:solidFill>
              <a:latin typeface="TimesNewRomanPS-BoldM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74CD9-649C-4F01-B023-2FD6D374317B}"/>
              </a:ext>
            </a:extLst>
          </p:cNvPr>
          <p:cNvSpPr txBox="1"/>
          <p:nvPr/>
        </p:nvSpPr>
        <p:spPr>
          <a:xfrm>
            <a:off x="1219200" y="1295400"/>
            <a:ext cx="7543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Поведенческие аспекты приложений отражает методика IDEF3. Если методика IDEFO связана с функциональными аспектами и позволяет отвечать на вопросы “Что делает система?”, то в IDEF3 детализируются и конкретизируются IDEFO-функции, IDEF3-модель отвечает на вопросы “Как система это делает?” Язык IDEF3 — язык диаграмм, помогающий разработчику моделей наглядно представить моделируемые процессы. </a:t>
            </a:r>
          </a:p>
          <a:p>
            <a:pPr algn="just"/>
            <a:endParaRPr lang="ru-RU" sz="2000" b="0" i="0" dirty="0">
              <a:solidFill>
                <a:schemeClr val="tx1"/>
              </a:solidFill>
              <a:latin typeface="TimesNewRomanPSMT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В IDEF3 входят два типа описаний: 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1) процесс-ориентированные в виде последовательности операций; 2) объект-ориентированные, выражаемые диаграммами перехода состояний, характерными для конечно-автоматных</a:t>
            </a:r>
            <a:r>
              <a:rPr lang="ru-RU" sz="2000" b="0" i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моделей.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B8FE68B9-6080-44D9-B8CD-CD6C14FD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9195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446514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3B32CFE-D3A4-4503-AF15-D0A3FA1D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934325-9A13-42EB-ADC7-5337C134D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43000"/>
            <a:ext cx="6858000" cy="2462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8D5430-6DB2-4154-B63A-01FCB99BC4F2}"/>
              </a:ext>
            </a:extLst>
          </p:cNvPr>
          <p:cNvSpPr txBox="1"/>
          <p:nvPr/>
        </p:nvSpPr>
        <p:spPr>
          <a:xfrm>
            <a:off x="1066800" y="4038600"/>
            <a:ext cx="8077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1 - </a:t>
            </a:r>
            <a:r>
              <a:rPr lang="en-US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IDEFS-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диаграмма последовательности операций проекта САПР</a:t>
            </a:r>
          </a:p>
          <a:p>
            <a:pPr algn="ctr"/>
            <a:r>
              <a:rPr lang="ru-RU" sz="2000" b="0" i="0" u="none" strike="noStrike" baseline="0" dirty="0">
                <a:latin typeface="TimesNewRomanPSMT"/>
              </a:rPr>
              <a:t>Р</a:t>
            </a:r>
            <a:r>
              <a:rPr lang="ru-RU" sz="2000" b="0" i="0" dirty="0">
                <a:solidFill>
                  <a:schemeClr val="tx1"/>
                </a:solidFill>
              </a:rPr>
              <a:t>https://na-journal.ru/1-2019-tehnicheskie-nauki/1392-metody-i-sredstva-proektirovaniya-avtomatizirovannoj-is-predpriyatiya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8BD10B1-11C5-44BF-919F-F16CBD270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8476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89246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DD07B9-4F10-4B08-A6B3-A6AB187A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7C3320-093C-49CC-80CE-4A2D24DBA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52400"/>
            <a:ext cx="5308111" cy="23559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BF12C5-01E5-455C-99F2-218F63CE43C2}"/>
              </a:ext>
            </a:extLst>
          </p:cNvPr>
          <p:cNvSpPr txBox="1"/>
          <p:nvPr/>
        </p:nvSpPr>
        <p:spPr>
          <a:xfrm>
            <a:off x="1456117" y="2413337"/>
            <a:ext cx="716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2 - </a:t>
            </a:r>
            <a:r>
              <a:rPr lang="en-US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IDEF3- 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диаграмма перехода состояний</a:t>
            </a:r>
          </a:p>
          <a:p>
            <a:pPr algn="ctr"/>
            <a:r>
              <a:rPr lang="ru-RU" sz="2000" b="0" i="0" u="none" strike="noStrike" baseline="0" dirty="0">
                <a:latin typeface="TimesNewRomanPSMT"/>
              </a:rPr>
              <a:t>Р</a:t>
            </a:r>
            <a:r>
              <a:rPr lang="ru-RU" sz="2000" b="0" i="0" dirty="0">
                <a:solidFill>
                  <a:schemeClr val="tx1"/>
                </a:solidFill>
              </a:rPr>
              <a:t>https://na-journal.ru/1-2019-tehnicheskie-nauki/1392-metody-i-sredstva-proektirovaniya-avtomatizirovannoj-is-predpriyatiya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27DCCD-A37A-4DA7-9CAF-AE056DFF4878}"/>
              </a:ext>
            </a:extLst>
          </p:cNvPr>
          <p:cNvSpPr txBox="1"/>
          <p:nvPr/>
        </p:nvSpPr>
        <p:spPr>
          <a:xfrm>
            <a:off x="1189417" y="3988195"/>
            <a:ext cx="7696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Диаграммы IDEF0 или IDEF3 могут быть преобразованы в имитационные модели, если задать дополнительные свойства функций, характеризующие затраты ресурсов. Чаще всего имитационные модели представляют в виде сетей Петри. Преобразование связано с введением времени в функциональную IDEF0 или в поведенческую IDEF3-модель, с заменой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функций переходами, а объектов, отождествляемых со стрелками блоков ICOM, с метками в сетях Петри.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72EFAD-D0D1-42F0-AC36-E5120324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23" y="1524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527901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F7633D-F9DE-4C85-A996-41BCFFB6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7A736-F9B0-4800-A563-F420EC51138B}"/>
              </a:ext>
            </a:extLst>
          </p:cNvPr>
          <p:cNvSpPr txBox="1"/>
          <p:nvPr/>
        </p:nvSpPr>
        <p:spPr>
          <a:xfrm>
            <a:off x="1295400" y="1676400"/>
            <a:ext cx="76930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IDEF1 — 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методика информационного (инфологического) проек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тирования приложений, в настоящее время применяется ее усовершенствованный вариант IDEF1X. В IDEF1X имеется ясный графический язык для описания объектов и отношений в приложениях. Это язык диаграмм сущность-связь.</a:t>
            </a:r>
          </a:p>
          <a:p>
            <a:pPr algn="just"/>
            <a:endParaRPr lang="ru-RU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компоненты описаний в IDEF1X: сущности (блоки), отношения (связи), атрибуты.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F5BF81-03C2-498B-BE27-8B4525117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039" y="2286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082033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61CB564-BC0B-4012-B370-98B13BBF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2AAB7-0752-406D-989F-15A7B54CBCCB}"/>
              </a:ext>
            </a:extLst>
          </p:cNvPr>
          <p:cNvSpPr txBox="1"/>
          <p:nvPr/>
        </p:nvSpPr>
        <p:spPr>
          <a:xfrm>
            <a:off x="1371600" y="1124929"/>
            <a:ext cx="7315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Сущность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— множество объектов, обладающих общими свойствами (в языках программирования понятие сущности совпадает с понятием типа).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Конкретные элементы этого множества называют </a:t>
            </a:r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экземплярами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сущности. Атрибуты характеризуют свойства сущностей, их значения однозначно идентифицируют экземпляры сущностей.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Если сущность А может быть определена только с помощью ссылки на свойства некоторой другой сущности В, то А называется зависимой (дочерней) сущностью, а В выступает в роли родительской сущности. 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Сущности в IDEF1X-диаграммах изображаются в виде прямоугольников, при этом у зависимых сущностей углы прямоугольников должны быть скругленными.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B4B2D7-52E2-4311-BECD-E49EDFFA8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0277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960354"/>
      </p:ext>
    </p:extLst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962442F-A623-4B6E-8302-04271407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69801-457E-4D71-B1AA-259D17EEDA89}"/>
              </a:ext>
            </a:extLst>
          </p:cNvPr>
          <p:cNvSpPr txBox="1"/>
          <p:nvPr/>
        </p:nvSpPr>
        <p:spPr>
          <a:xfrm>
            <a:off x="1219200" y="1371600"/>
            <a:ext cx="7467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Отношения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(связи) между сущностями в IDEF1X являются бинарными отношениями.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Выделяют </a:t>
            </a:r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идентифицирующие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отношения — связи типа родитель-потомок, в которых потомок (зависимая сущность) однозначно определяется своей связью с родителем, и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неидентифицирующие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отношения, означающие, что у связанного этим отношением экземпляра одной сущности может быть, а может и не быть соответствующего экземпляра второй сущности (пример идентифицирующего отношения изготовитель-товар,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неидентифицирующего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отношения — рабочая станция — дигитайзер).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ADBFC4-2082-490D-93D9-424071FDC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3302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525698"/>
      </p:ext>
    </p:extLst>
  </p:cSld>
  <p:clrMapOvr>
    <a:masterClrMapping/>
  </p:clrMapOvr>
  <p:transition spd="med"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4973</TotalTime>
  <Words>2011</Words>
  <Application>Microsoft Office PowerPoint</Application>
  <PresentationFormat>Экран (4:3)</PresentationFormat>
  <Paragraphs>169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Calibri</vt:lpstr>
      <vt:lpstr>Corbel</vt:lpstr>
      <vt:lpstr>Gill Sans MT</vt:lpstr>
      <vt:lpstr>Tahoma</vt:lpstr>
      <vt:lpstr>Times New Roman</vt:lpstr>
      <vt:lpstr>TimesNewRomanPS-BoldMT</vt:lpstr>
      <vt:lpstr>TimesNewRomanPSMT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Bulatbayeva</dc:creator>
  <cp:lastModifiedBy>Julia Bulatbayeva</cp:lastModifiedBy>
  <cp:revision>894</cp:revision>
  <cp:lastPrinted>1601-01-01T00:00:00Z</cp:lastPrinted>
  <dcterms:created xsi:type="dcterms:W3CDTF">1601-01-01T00:00:00Z</dcterms:created>
  <dcterms:modified xsi:type="dcterms:W3CDTF">2025-11-10T13:02:33Z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