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390" r:id="rId2"/>
    <p:sldId id="270" r:id="rId3"/>
    <p:sldId id="557" r:id="rId4"/>
    <p:sldId id="558" r:id="rId5"/>
    <p:sldId id="378" r:id="rId6"/>
    <p:sldId id="508" r:id="rId7"/>
    <p:sldId id="498" r:id="rId8"/>
    <p:sldId id="499" r:id="rId9"/>
    <p:sldId id="501" r:id="rId10"/>
    <p:sldId id="504" r:id="rId11"/>
    <p:sldId id="507" r:id="rId12"/>
    <p:sldId id="509" r:id="rId13"/>
    <p:sldId id="443" r:id="rId14"/>
    <p:sldId id="517" r:id="rId15"/>
    <p:sldId id="446" r:id="rId16"/>
    <p:sldId id="444" r:id="rId17"/>
    <p:sldId id="555" r:id="rId18"/>
    <p:sldId id="445" r:id="rId19"/>
    <p:sldId id="556" r:id="rId20"/>
    <p:sldId id="441" r:id="rId21"/>
    <p:sldId id="512" r:id="rId22"/>
    <p:sldId id="447" r:id="rId23"/>
    <p:sldId id="442" r:id="rId24"/>
    <p:sldId id="514" r:id="rId25"/>
    <p:sldId id="448" r:id="rId26"/>
    <p:sldId id="449" r:id="rId27"/>
    <p:sldId id="515" r:id="rId28"/>
    <p:sldId id="513" r:id="rId29"/>
    <p:sldId id="451" r:id="rId30"/>
    <p:sldId id="520" r:id="rId31"/>
    <p:sldId id="521" r:id="rId32"/>
    <p:sldId id="559" r:id="rId33"/>
    <p:sldId id="56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32247-F08C-468E-8D61-D05B68313B2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25F67-B4F1-4C78-9D87-826CA2595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0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3DEFF-1A5A-4104-AD5C-527CB6FBFE99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843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2ACE-8F98-4CB3-97CF-600EF580DDFF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904-A11B-47EB-A54A-A8377C8C9063}" type="datetime1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89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904-A11B-47EB-A54A-A8377C8C9063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5238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904-A11B-47EB-A54A-A8377C8C9063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74577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904-A11B-47EB-A54A-A8377C8C9063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57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904-A11B-47EB-A54A-A8377C8C9063}" type="datetime1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045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904-A11B-47EB-A54A-A8377C8C9063}" type="datetime1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8098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2A89-9175-46FE-B6A5-882B05B0CAD7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4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62E3-C077-4924-AF20-B0185F41D62D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4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="" xmlns:a16="http://schemas.microsoft.com/office/drawing/2014/main" id="{6E300C8C-8C54-4057-B6D4-483C0F6ABE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="" xmlns:a16="http://schemas.microsoft.com/office/drawing/2014/main" id="{CCE6E373-BC13-4E90-B754-40B830959A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6133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4322-2A8C-4B48-872F-CC9103FA84F8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8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AD7-8EEA-43CA-ADF9-935A9B73C426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1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456B-8053-4888-A62A-36AB3B1D18E3}" type="datetime1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4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414-E790-4D29-8DE1-F5E570A4A885}" type="datetime1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1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61F5-22DC-4A84-AD96-318D9D53B3D6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8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B0FD-E774-4622-A092-D94484F11467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3470-D829-4447-A585-282D04E70050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4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04E-8C19-46D4-BE20-517BFCCB5506}" type="datetime1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7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114904-A11B-47EB-A54A-A8377C8C9063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977E-FF47-4BDE-83A9-DD522C6AF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25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8520" y="571068"/>
            <a:ext cx="8866960" cy="62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№4</a:t>
            </a: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ru-RU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Геологическая </a:t>
            </a:r>
            <a:r>
              <a:rPr dirty="0" i="1" lang="ru-RU" smtClean="0" sz="2000">
                <a:latin charset="0" panose="020B0604020202020204" pitchFamily="34" typeface="Arial"/>
                <a:cs charset="0" panose="020B0604020202020204" pitchFamily="34" typeface="Arial"/>
              </a:rPr>
              <a:t>деятельность</a:t>
            </a: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dirty="0" i="1" lang="ru-RU" smtClean="0" sz="2000">
                <a:latin charset="0" panose="020B0604020202020204" pitchFamily="34" typeface="Arial"/>
                <a:cs charset="0" panose="020B0604020202020204" pitchFamily="34" typeface="Arial"/>
              </a:rPr>
              <a:t>подземных </a:t>
            </a:r>
            <a:r>
              <a:rPr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вод </a:t>
            </a:r>
            <a:r>
              <a:rPr dirty="0" i="1" lang="ru-RU" smtClean="0" sz="2000">
                <a:latin charset="0" panose="020B0604020202020204" pitchFamily="34" typeface="Arial"/>
                <a:cs charset="0" panose="020B0604020202020204" pitchFamily="34" typeface="Arial"/>
              </a:rPr>
              <a:t>и льда</a:t>
            </a:r>
            <a:endParaRPr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            </a:t>
            </a: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b="0"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eaLnBrk="1" hangingPunct="1" indent="242252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  <a:endParaRPr b="0" baseline="0" cap="none" dirty="0" i="1" kumimoji="0" lang="ru-RU" normalizeH="0" strike="noStrike" u="none">
              <a:ln>
                <a:noFill/>
              </a:ln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DC314B-471F-49BF-A8BB-D45E900F7473}"/>
              </a:ext>
            </a:extLst>
          </p:cNvPr>
          <p:cNvSpPr txBox="1"/>
          <p:nvPr/>
        </p:nvSpPr>
        <p:spPr>
          <a:xfrm>
            <a:off x="1398584" y="116632"/>
            <a:ext cx="749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НАО «КАРАГАНДИНСКИЙ ТЕХНИЧЕСКИЙ УНИВЕРСИТЕТ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ИМЕНИ АБЫЛКАСА САГИНОВА»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Кафедра «Геология и разведка месторождений полезных ископаемых»</a:t>
            </a:r>
            <a: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/>
            </a:r>
            <a:b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4281A03-DBE8-4016-8CE9-3EFC1AA2F51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68327"/>
            <a:ext cx="1193121" cy="11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036DBDA-1CB9-4897-B672-6A119F29055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 t="354"/>
          <a:stretch/>
        </p:blipFill>
        <p:spPr bwMode="auto">
          <a:xfrm>
            <a:off x="358114" y="4437113"/>
            <a:ext cx="1323975" cy="1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1028" name="Picture 4">
            <a:extLst>
              <a:ext uri="{FF2B5EF4-FFF2-40B4-BE49-F238E27FC236}">
                <a16:creationId xmlns:a16="http://schemas.microsoft.com/office/drawing/2014/main" xmlns="" id="{9E8889AD-E0B6-4461-A307-88FD294E6F2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358114" y="1372663"/>
            <a:ext cx="2273142" cy="2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67544" y="674400"/>
            <a:ext cx="82089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Аккумулятивная работа подземных вод выражается в           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отложении растворенных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в них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химических и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глинистых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         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осадков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пустотах,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трещинах,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порах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пород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, через которые воды фильтруются, а также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в местах дренажа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Такими веществами чаще всего являются карбонаты (СаСО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), кремнистые (SiO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·nH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O), железистые (Fe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·nH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O) и некоторые другие соединения. </a:t>
            </a:r>
          </a:p>
          <a:p>
            <a:pPr indent="360000" algn="just"/>
            <a:endParaRPr 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В крупных карстовых полостях химические осадки образуют натечные формы –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пленки, корочки, сосульки (сталактиты   и  сталагмиты).</a:t>
            </a:r>
          </a:p>
          <a:p>
            <a:pPr indent="360000" algn="just"/>
            <a:endParaRPr 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В местах выхода подземных вод на поверхность отлагается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известковый туф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– пористая светлая, легкая порода, используемая как строительный материал. </a:t>
            </a:r>
            <a:endParaRPr lang="uk-UA" sz="2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11560" y="505122"/>
            <a:ext cx="806489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Подземные воды – основной источник образования шахтных вод.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Попадая в выработки, они обводняют их и усложняют ведение горных работ. Шахтные воды необходимо откачивать на поверхность, что требует затрат энергии и других ресурсов. </a:t>
            </a: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 контакта с такими водами быстро выходит из строя различное шахтное оборудование и крепление горных выработок.</a:t>
            </a:r>
          </a:p>
          <a:p>
            <a:pPr indent="3600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Следует также иметь в виду, что плохо организованный сток шахтных вод способствует просачиванию их на глубину, что может вызвать образование карстовых полостей и их обрушение с аварийными последствиями. </a:t>
            </a: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Негативная роль подземных вод проявляется также при формировании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водногравитационных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явлений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оплывин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оползней на склонах.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Лед может быть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озерным, морским, речным, грунтовым, атмосферным. </a:t>
            </a:r>
            <a:endParaRPr lang="en-US" sz="2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Озерный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морской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лед образуется в соответствующих водоемах, достигая различной толщины в зависимости от климатических условий.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Речной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лед может оказывать истирающее воздействие на берега и дно реки во время ледохода. При сильных морозах толщина льда увеличивается и давление воды под ним настолько возрастает, что она может прорываться наружу и замерзать вдоль берегов. Так образуются речные наледи толщиной до нескольких метров.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Грунтовый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лед образуется при замерзании воды находящейся в горных породах. Промерзание грунтов может быть сезонным и многолетним (вечным).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2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9552" y="692865"/>
            <a:ext cx="79928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Трещинная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поровая вода в грунтах при переходе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   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состояние льда расширяется и оказывает на них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пучение грунтов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Глинистые грунты, обладающие высокой влажностью, при оттаивании разжижаются и обретают текучесть на склонах – возникает </a:t>
            </a:r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солифлюкция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есть течение грунтов при оттаивании.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Многолетнее промерзание грунтов возникает в тех районах, где среднегодовая температура ниже 0°С. Важную роль в геологических процессах играют подземные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воды.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Для районов развития многолетней мерзлоты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характерны специфические геологические явления 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морозное расклинивание, наледи, ледяные бугры, термокарст.</a:t>
            </a:r>
            <a:endParaRPr lang="uk-UA" sz="2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6" y="476672"/>
            <a:ext cx="8171167" cy="467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486416" y="5333229"/>
            <a:ext cx="817116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Пучение грунта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 давлением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погребенных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льдов. В центральной части формирующегося бугра пучения хорошо виден мощный ледяной клин голубоватого цвета.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54" y="620688"/>
            <a:ext cx="8235590" cy="52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460354" y="6076972"/>
            <a:ext cx="8892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Солифлюкция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текучесть на склонах глинистых грунтов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611560" y="208117"/>
            <a:ext cx="792088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>
              <a:defRPr/>
            </a:pPr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Морозное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расклинивание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происходит за счет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замерзания поверхностной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воды в трещинах пород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распирающего действия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льда.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i="1" spc="-12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Наледи</a:t>
            </a:r>
            <a:r>
              <a:rPr lang="ru-RU" sz="22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образуются в начале зимы, когда замерзает только верхняя часть деятельного слоя. В этих условиях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надмерзлотные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воды, расположенные в незамерзшей части этого слоя, оказываются зажатыми между водонепроницаемыми слоями снизу и сверху.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Ледяные бугры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поднятия грунтов, достигающие в диаметре 100 м и высоты до 20-40 м, образующиеся в результате замерзания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надмерзлотных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 не нашедших выхода на поверхность.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Термокарст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образуется летом на месте ледяных бугров в результате таяния находящегося в них льда. В образовавшуюся пустоту проваливаются слагающие бугор грунты и возникает воронка, частично заполненная водой.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Образование наледей ледяных бугор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49" y="334784"/>
            <a:ext cx="8052702" cy="460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545649" y="5301208"/>
            <a:ext cx="80527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Схема образования наледи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при прорыве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надмерзлотной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воды на поверхность (1 – верхний грунтовый слой, 2 – уровень вечной мерзлоты)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39" y="427616"/>
            <a:ext cx="8392301" cy="47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379038" y="5515878"/>
            <a:ext cx="82974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/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Наледи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Прорыв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надмерзлотной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воды на поверхность приводит к образованию ледяных покровов.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76693" cy="434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82766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Ледяные бугры</a:t>
            </a:r>
            <a:r>
              <a:rPr lang="ru-RU" sz="2200" spc="-100" dirty="0">
                <a:latin typeface="Times New Roman" panose="02020603050405020304" pitchFamily="18" charset="0"/>
                <a:cs typeface="Times New Roman" pitchFamily="18" charset="0"/>
              </a:rPr>
              <a:t> образуются в результате увеличения объема подземной воды при замерзании в областях развития многолетнемерзлых горных пород. Распространены такие бугры в Центральной Якутии, в Канаде и на Аляске.</a:t>
            </a:r>
            <a:endParaRPr lang="uk-UA" sz="2200" spc="-1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2052925"/>
            <a:ext cx="7920764" cy="4195481"/>
          </a:xfrm>
        </p:spPr>
        <p:txBody>
          <a:bodyPr/>
          <a:lstStyle/>
          <a:p>
            <a:pPr marL="0" indent="45720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Подземные воды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Условия залегания, питания и движения подземных вод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Образование шахтных вод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Геологическая деятельность льда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 noChangeAspect="1"/>
          </p:cNvPicPr>
          <p:nvPr/>
        </p:nvPicPr>
        <p:blipFill rotWithShape="1">
          <a:blip cstate="print" r:embed="rId3"/>
          <a:srcRect b="23"/>
          <a:stretch/>
        </p:blipFill>
        <p:spPr bwMode="auto">
          <a:xfrm>
            <a:off x="371314" y="2276872"/>
            <a:ext cx="8401372" cy="4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375845" y="332656"/>
            <a:ext cx="84013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wrap="square">
            <a:spAutoFit/>
          </a:bodyPr>
          <a:lstStyle/>
          <a:p>
            <a:pPr algn="just" indent="457200"/>
            <a:r>
              <a:rPr dirty="0" i="1" lang="ru-RU" sz="2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Атмосферный лед</a:t>
            </a:r>
            <a:r>
              <a:rPr dirty="0" lang="ru-RU" sz="2200">
                <a:latin charset="0" pitchFamily="18" typeface="Times New Roman"/>
                <a:cs charset="0" pitchFamily="18" typeface="Times New Roman"/>
              </a:rPr>
              <a:t> образуется в атмосфере при замерзании водяных паров и в виде снега покрывает земную поверхность. В районах со среднегодовой температурой близкой к 0°С снег полностью не растаивает, накапливается и образует массу так называемых </a:t>
            </a:r>
            <a:r>
              <a:rPr dirty="0" lang="en-US" sz="2200">
                <a:latin charset="0" pitchFamily="18" typeface="Times New Roman"/>
                <a:cs charset="0" pitchFamily="18" typeface="Times New Roman"/>
              </a:rPr>
              <a:t>  </a:t>
            </a:r>
            <a:r>
              <a:rPr dirty="0" i="1" lang="ru-RU" sz="2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вечных </a:t>
            </a:r>
            <a:r>
              <a:rPr dirty="0" i="1" lang="en-US" sz="2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   </a:t>
            </a:r>
            <a:r>
              <a:rPr dirty="0" i="1" lang="ru-RU" sz="2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снегов</a:t>
            </a:r>
            <a:r>
              <a:rPr dirty="0" lang="ru-RU" sz="2200">
                <a:latin charset="0" pitchFamily="18" typeface="Times New Roman"/>
                <a:cs charset="0" pitchFamily="18" typeface="Times New Roman"/>
              </a:rPr>
              <a:t>. </a:t>
            </a:r>
            <a:endParaRPr dirty="0" lang="uk-UA" sz="22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868320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Нижняя граница их распространения называется </a:t>
            </a:r>
            <a:r>
              <a:rPr lang="ru-RU" sz="2200" u="sng" spc="-100" dirty="0">
                <a:latin typeface="Times New Roman" pitchFamily="18" charset="0"/>
                <a:cs typeface="Times New Roman" pitchFamily="18" charset="0"/>
              </a:rPr>
              <a:t>снеговой линией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. В полярных районах она располагается на высоте от 0 до 70 м, в Норвегии на высоте 1,5 км, на Кавказе соответственно 2,7-2,8 км, в Гималаях – 5,1-6 км. Снег выше снеговой линии уплотняется и постепенно превращается в мелкие округлые зерна. Такой снег называется </a:t>
            </a:r>
            <a:r>
              <a:rPr lang="ru-RU" sz="2200" i="1" spc="-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фирном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. Еще глубже фирн постепенно сливается в единую массу – так называемый </a:t>
            </a:r>
            <a:r>
              <a:rPr lang="ru-RU" sz="2200" i="1" spc="-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глетчерный лед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. Заполняя обширные понижения в горах такой лед образует </a:t>
            </a:r>
            <a:r>
              <a:rPr lang="ru-RU" sz="2200" i="1" spc="-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ледники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spc="-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539552" y="551881"/>
            <a:ext cx="799288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геологической истории Земли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неоднократно возникали условия для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гораздо более 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широкого развития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ледников по сравнению с 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настоящим временем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               </a:t>
            </a: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Такие периоды получили название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эпох оледенения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indent="360000"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В конце кайнозоя в Европе выделяются четыре главные эпохи оледенений: </a:t>
            </a:r>
            <a:r>
              <a:rPr lang="ru-RU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гюнц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 (N</a:t>
            </a:r>
            <a:r>
              <a:rPr lang="ru-RU" sz="2200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), </a:t>
            </a:r>
            <a:r>
              <a:rPr lang="ru-RU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миндель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 (Q</a:t>
            </a:r>
            <a:r>
              <a:rPr lang="ru-RU" sz="2200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), </a:t>
            </a:r>
            <a:r>
              <a:rPr lang="ru-RU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рисс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 (Q</a:t>
            </a:r>
            <a:r>
              <a:rPr lang="ru-RU" sz="2200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), </a:t>
            </a:r>
            <a:r>
              <a:rPr lang="ru-RU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вюрм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 (Q</a:t>
            </a:r>
            <a:r>
              <a:rPr lang="ru-RU" sz="2200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). </a:t>
            </a:r>
            <a:endParaRPr lang="en-US" sz="2200" i="1" dirty="0">
              <a:solidFill>
                <a:srgbClr val="00B0F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Продолжительность каждой из этих эпох похолодания была около 50-90 тыс. лет. </a:t>
            </a:r>
          </a:p>
          <a:p>
            <a:pPr indent="360000" algn="just">
              <a:defRPr/>
            </a:pPr>
            <a:endParaRPr lang="uk-UA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По особенностям строения области питания ледников и области стока их делят на типы: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indent="360000" algn="just">
              <a:defRPr/>
            </a:pPr>
            <a:r>
              <a:rPr lang="ru-RU" sz="2200" spc="-100" dirty="0" smtClean="0">
                <a:latin typeface="Times New Roman" panose="02020603050405020304" pitchFamily="18" charset="0"/>
                <a:cs typeface="Times New Roman" pitchFamily="18" charset="0"/>
              </a:rPr>
              <a:t>–  </a:t>
            </a:r>
            <a:r>
              <a:rPr lang="ru-RU" sz="2200" spc="-100" dirty="0">
                <a:latin typeface="Times New Roman" panose="02020603050405020304" pitchFamily="18" charset="0"/>
                <a:cs typeface="Times New Roman" pitchFamily="18" charset="0"/>
              </a:rPr>
              <a:t>горные (альпийские);</a:t>
            </a:r>
          </a:p>
          <a:p>
            <a:pPr indent="360000" algn="just">
              <a:defRPr/>
            </a:pPr>
            <a:r>
              <a:rPr lang="ru-RU" sz="2200" spc="-100" dirty="0">
                <a:latin typeface="Times New Roman" panose="02020603050405020304" pitchFamily="18" charset="0"/>
                <a:cs typeface="Times New Roman" pitchFamily="18" charset="0"/>
              </a:rPr>
              <a:t>– плоскогорные (скандинавские);</a:t>
            </a:r>
          </a:p>
          <a:p>
            <a:pPr indent="360000" algn="just">
              <a:defRPr/>
            </a:pPr>
            <a:r>
              <a:rPr lang="ru-RU" sz="2200" spc="-100" dirty="0">
                <a:latin typeface="Times New Roman" panose="02020603050405020304" pitchFamily="18" charset="0"/>
                <a:cs typeface="Times New Roman" pitchFamily="18" charset="0"/>
              </a:rPr>
              <a:t>– материковые (гренландские).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зандры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93" y="296962"/>
            <a:ext cx="7990014" cy="449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576993" y="5013176"/>
            <a:ext cx="80994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Горные ледники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виде языков сползают по долинам с гор и постепенно тают ниже снеговой линии. Эти ледники имеют сравнительно небольшую мощность и площадь распространения (Альпы).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57" y="5041900"/>
            <a:ext cx="82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200" i="1" spc="-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Горные ледники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 характеризуются относительно небольшими размерами, четко выраженной границей между областями питания и стока, тесной связью формы и направления движения ледников с рельефом подстилающей их поверхности. </a:t>
            </a:r>
            <a:endParaRPr lang="uk-UA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57" y="476672"/>
            <a:ext cx="822948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51990" y="5373216"/>
            <a:ext cx="830875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Плоскогорные ледники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3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сплошные образования на плоских возвышенностях в приполярных областях. (на фото Скандинавские фьорды).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91" y="401261"/>
            <a:ext cx="8308752" cy="463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2" y="434302"/>
            <a:ext cx="824815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480593" y="5445224"/>
            <a:ext cx="82481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>
              <a:defRPr/>
            </a:pPr>
            <a:r>
              <a:rPr lang="ru-RU" sz="2200" i="1" spc="-3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Материковые ледники</a:t>
            </a:r>
            <a:r>
              <a:rPr lang="ru-RU" sz="2200" spc="-30" dirty="0">
                <a:latin typeface="Times New Roman" pitchFamily="18" charset="0"/>
                <a:cs typeface="Times New Roman" pitchFamily="18" charset="0"/>
              </a:rPr>
              <a:t> формируются в полярных областях – в Антарктиде и Гренландии. Поверхность материковых льдов имеет форму выпуклого щита. </a:t>
            </a:r>
            <a:endParaRPr lang="uk-UA" sz="2200" spc="-3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41409" y="5229200"/>
            <a:ext cx="82611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Материковые ледники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занимают самую большую площадь. К ним относится самый крупный материковый ледник Антарктида. Здесь сосредоточено около 90% льда всего земного шара.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09" y="438665"/>
            <a:ext cx="8261181" cy="4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21" y="2132856"/>
            <a:ext cx="8366358" cy="41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426920" y="292095"/>
            <a:ext cx="8366359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Денудационная (разрушительная) работа ледников называется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ледниковой эрозией – экзарацией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 результате долина, по которой прошел горный ледник, приобретает в сечении корытообразную форму с крутыми бортами – </a:t>
            </a:r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троговая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долина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76652" y="166568"/>
            <a:ext cx="8553772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ctr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Аккумулятивная деятельность ледников</a:t>
            </a:r>
          </a:p>
          <a:p>
            <a:pPr indent="3600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Обломочный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материал, захваченный ледником, переносится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        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значительные расстояния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этот материал образует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морены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скопление различного размера обломков.</a:t>
            </a:r>
          </a:p>
          <a:p>
            <a:pPr indent="3600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движущиеся вместе с ледником морены (поверхностные и внутренние) и неподвижные, оставшиеся на месте таяния ледника.  Среди моренных покровов выделяют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моренные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валы (друмлины</a:t>
            </a:r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); моренные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холмы (</a:t>
            </a:r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камы</a:t>
            </a:r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); вытянутые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моренные гряды (</a:t>
            </a:r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озы</a:t>
            </a:r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); конечные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морены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результате аккумулятивной деятельности ледников              образуются также </a:t>
            </a:r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зандры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пологоволнистые равнины,              расположенные за конечными моренами и сложенные вблизи них гравием и галькой, а затем песками, лессом и глинами. Этот материал образовался за счет выноса его из моренных покровов подледниковыми потоками.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Отложения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зандровых равнин,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камов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друмлинов называют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флювиогляциальными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Кроме отложений ледников последних эпох оледенения известны и более древние морены, которые уплотнены и изменены последующими процессами. Такие образования называются </a:t>
            </a:r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тиллитами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76400"/>
            <a:ext cx="7056668" cy="4195481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геологическую деятельность подземных вод, условия их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залегания, питания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а так же геологическую деятельность льда.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46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ледник схем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9330"/>
            <a:ext cx="8661116" cy="393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323528" y="4941168"/>
            <a:ext cx="84249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Сортированные осадки формируются под воздействием талых ледниковых вод и слагают зандровые водно-ледниковые равнины, долинные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зандры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заполняют котловины озер ледникового происхождения.</a:t>
            </a: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-540568" y="324082"/>
            <a:ext cx="97742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/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Ледниково-аккумулятивный рельеф, созданный покровными ледниками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релеф полсле отсьтупления ледник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92" y="266464"/>
            <a:ext cx="7978223" cy="337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78904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ru-RU" sz="2200" i="1" spc="-1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Карлинги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островершинные формы, образующиеся в ходе развития трех или более каров по разные стороны от одной горы.</a:t>
            </a:r>
            <a:endParaRPr lang="en-US" sz="2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200" i="1" spc="-1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Троги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образные долины. </a:t>
            </a:r>
            <a:r>
              <a:rPr lang="ru-RU" sz="2200" i="1" spc="-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Цирки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чашеобразные углубления или амфитеатры, которые располагаются в верхних частях трогов. </a:t>
            </a:r>
            <a:endParaRPr lang="en-US" sz="2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Висячие долины образовались после таяния льда, крупные долинные ледники углубляли свои долины значительно сильнее, чем мелкие ледники, концы долин ледников-притоков оказались как бы подвешенными над днищами главных долин.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2359" y="381000"/>
            <a:ext cx="7543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60000" algn="just"/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геологическую деятельность подземных вод, условия их залегания, питания и движения, а так же геологическую деятельность льда.</a:t>
            </a:r>
          </a:p>
          <a:p>
            <a:pPr indent="360000" algn="ctr"/>
            <a:r>
              <a:rPr lang="ru-RU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indent="360000" algn="just"/>
            <a:endParaRPr 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1. Что такое подземные воды?</a:t>
            </a:r>
          </a:p>
          <a:p>
            <a:pPr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2. Какое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происхождение имеют подземные воды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3. Какой 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имический состав имеют подземные воды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4. Каковы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условия залегания подземных вод?</a:t>
            </a:r>
          </a:p>
          <a:p>
            <a:pPr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5. Что такое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гравитационные подвижные воды?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6. Каких видов бывает 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ед?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7. Что такое 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тмосферный лед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8. Чем характеризуются 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орные ледники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9. Что такое 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едниково-аккумулятивный рельеф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10. В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чем заключается 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ккумулятивная деятельность ледников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78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764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темы лекции в дисциплине, связь с другими дисциплинами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подземных вод,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залегания, питания и движения, а так же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геологической деятельности льда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более детально понять образование рельефа и является актуальной задачей.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  <p:extLst>
      <p:ext uri="{BB962C8B-B14F-4D97-AF65-F5344CB8AC3E}">
        <p14:creationId xmlns:p14="http://schemas.microsoft.com/office/powerpoint/2010/main" val="46245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Вся влага, которая находится в земной коре ниже ее               поверхности образует подземные воды. По некоторым               оценкам до глубины 16 км в земной коре содержится около 1/3 объема вод Мирового океана. </a:t>
            </a:r>
          </a:p>
          <a:p>
            <a:pPr indent="360000"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ctr">
              <a:defRPr/>
            </a:pP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Подземные воды имеют различное происхождение:</a:t>
            </a:r>
          </a:p>
          <a:p>
            <a:pPr indent="360000" algn="ctr">
              <a:defRPr/>
            </a:pPr>
            <a:endParaRPr lang="ru-RU" sz="1000" u="sng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инфильтрационные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воды – это просочившиеся с поверхности в горные породы атмосферные осадки;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spc="-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конденсационные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 – образующиеся в результате конденсации воздушных паров в трещинах и порах горных пород;</a:t>
            </a:r>
            <a:endParaRPr lang="uk-UA" sz="2200" spc="-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остаточные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те, которые сохранились в осадочных породах со времени образования этих пород;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ювенильные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лат.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ювенилис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юный) – первичные эндогенные воды, отделившиеся от магмы, а также образовавшиеся при метаморфизме горных пород;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техногенные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образующиеся в результате деятельности людей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2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горных породах вода может находиться в различных              физико-химических состояниях:</a:t>
            </a: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химически </a:t>
            </a:r>
            <a:r>
              <a:rPr lang="en-US" sz="2200" u="sng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связанная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вода входит в состав минералов;</a:t>
            </a: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физически связанная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удерживается молекулярной                связью с породой и образует в ее порах пленки (гигроскопическая и пленочная влага);</a:t>
            </a:r>
            <a:endParaRPr lang="uk-UA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капиллярная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uk-UA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гравитационная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(капельно-жидкая) или </a:t>
            </a:r>
            <a:r>
              <a:rPr lang="ru-RU" sz="2200" u="sng" dirty="0">
                <a:latin typeface="Times New Roman" panose="02020603050405020304" pitchFamily="18" charset="0"/>
                <a:cs typeface="Times New Roman" pitchFamily="18" charset="0"/>
              </a:rPr>
              <a:t>свободная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вода заполняет трещины, пустоты в породе и под воздействием силы тяжести может перемещаться путем фильтрации. </a:t>
            </a:r>
          </a:p>
          <a:p>
            <a:pPr indent="360000"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Если речь идет о геологической деятельности подземных вод, то прежде всего имеются в виду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гравитационные подвижные воды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indent="360000"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Их режим зависит от водно-физических свойств горных пород –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водопроницаемости   и   влагоемкости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21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83568" y="235387"/>
            <a:ext cx="79928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Водопроницаемые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галечники, пески, трещиноватые                 породы, песчаники, супеси. </a:t>
            </a:r>
          </a:p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Непроницаемые (водоупорные)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глины,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нетрещиноватые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породы. При этом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полностью непроницаемых пород не существует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Влагоемкость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это способность пород вмещать и удерживать влагу. Самые влагоемкие – глины (от 400 до 700 л воды в 1 м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у песка лишь около 80 л).</a:t>
            </a:r>
          </a:p>
          <a:p>
            <a:pPr indent="360000" algn="just"/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Химический состав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величина минерализации подземных вод очень разнообразны. В них может содержаться растворенных минеральных веществ до 50 г/л. Среди них преобладают ионы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HCO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K,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и газы (кислород, углекислый газ, водород, аммиак, азот, сероводород). Состав растворенных веществ определяет жесткость, соленость и агрессивность вод по отношению к породам и строительным материалам.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47480" y="429925"/>
            <a:ext cx="856895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Подземные воды находятся в движении, направленном из </a:t>
            </a:r>
            <a:r>
              <a:rPr lang="ru-RU" sz="2200" u="sng" spc="-100" dirty="0" smtClean="0">
                <a:latin typeface="Times New Roman" pitchFamily="18" charset="0"/>
                <a:cs typeface="Times New Roman" pitchFamily="18" charset="0"/>
              </a:rPr>
              <a:t>области их </a:t>
            </a:r>
            <a:r>
              <a:rPr lang="ru-RU" sz="2200" u="sng" spc="-100" dirty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u="sng" spc="-100" dirty="0">
                <a:latin typeface="Times New Roman" pitchFamily="18" charset="0"/>
                <a:cs typeface="Times New Roman" pitchFamily="18" charset="0"/>
              </a:rPr>
              <a:t>область разгрузки (дренирования)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 – к речным долинам, оврагам, водоемам, где они выходят на поверхность в виде </a:t>
            </a:r>
            <a:r>
              <a:rPr lang="ru-RU" sz="2200" u="sng" spc="-100" dirty="0">
                <a:latin typeface="Times New Roman" pitchFamily="18" charset="0"/>
                <a:cs typeface="Times New Roman" pitchFamily="18" charset="0"/>
              </a:rPr>
              <a:t>источников (родников)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>
              <a:defRPr/>
            </a:pPr>
            <a:endParaRPr lang="ru-RU" sz="2200" spc="-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По условиям залегания, питания и движения подземные воды подразделяются на:</a:t>
            </a:r>
            <a:endParaRPr lang="uk-UA" sz="2200" spc="-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почвенные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находящиеся в почвенном слое;</a:t>
            </a:r>
          </a:p>
          <a:p>
            <a:pPr indent="360000" algn="just"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верховодку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залегающую на неглубоких местных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водоупорах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располагающихся среди проницаемых пород;</a:t>
            </a:r>
          </a:p>
          <a:p>
            <a:pPr indent="360000" algn="just"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грунтовые воды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приуроченные к первому от поверхности водопроницаемому слою, залегающему на первом же водоупорном;</a:t>
            </a:r>
          </a:p>
          <a:p>
            <a:pPr indent="360000" algn="just"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межпластовые воды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отличающиеся от грунтовых наличием водоупорной и кровли и почвы, что исключает возможность их непосредственного атмосферного питания.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11560" y="505123"/>
            <a:ext cx="799288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>
              <a:defRPr/>
            </a:pP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Денудационная работа подземных вод</a:t>
            </a:r>
            <a:r>
              <a:rPr lang="ru-RU" sz="2200" i="1" spc="-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Эта работа сводится               главным образом к химическому взаимодействию их с горными породами (растворению, гидратации, гидролизу, окислению, выщелачиванию) и частично к механическому вымыванию частиц породы силами движущейся воды (</a:t>
            </a:r>
            <a:r>
              <a:rPr lang="ru-RU" sz="2200" u="sng" spc="-100" dirty="0">
                <a:latin typeface="Times New Roman" pitchFamily="18" charset="0"/>
                <a:cs typeface="Times New Roman" pitchFamily="18" charset="0"/>
              </a:rPr>
              <a:t>суффозионные    процессы</a:t>
            </a:r>
            <a:r>
              <a:rPr lang="ru-RU" sz="2200" spc="-1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360000" algn="just">
              <a:defRPr/>
            </a:pPr>
            <a:endParaRPr lang="ru-RU" sz="2200" spc="-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Химическое разложение горных пород под воздействием подземных и просачивающихся поверхностных вод с образованием пустот в породах называется </a:t>
            </a: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процессом </a:t>
            </a:r>
            <a:r>
              <a:rPr 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карстообразования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горных породах образуются пустоты разных размеров и форм – карстовые полости (карст). </a:t>
            </a:r>
          </a:p>
          <a:p>
            <a:pPr indent="360000" algn="just"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Различают так называемый поверхностный карст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карры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воронки,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поноры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полья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подземный (закрытый) в виде пещер, шахт, пропастей.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2269</Words>
  <Application>Microsoft Office PowerPoint</Application>
  <PresentationFormat>Экран (4:3)</PresentationFormat>
  <Paragraphs>176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Ион</vt:lpstr>
      <vt:lpstr>Презентация PowerPoint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Земли</dc:title>
  <dc:creator>Пользователь</dc:creator>
  <cp:lastModifiedBy>Марина Пономарева</cp:lastModifiedBy>
  <cp:revision>84</cp:revision>
  <dcterms:created xsi:type="dcterms:W3CDTF">2019-09-08T19:57:25Z</dcterms:created>
  <dcterms:modified xsi:type="dcterms:W3CDTF">2024-10-30T19:12:44Z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1512388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