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3" r:id="rId2"/>
    <p:sldId id="401" r:id="rId3"/>
    <p:sldId id="422" r:id="rId4"/>
    <p:sldId id="402" r:id="rId5"/>
    <p:sldId id="430" r:id="rId6"/>
    <p:sldId id="403" r:id="rId7"/>
    <p:sldId id="404" r:id="rId8"/>
    <p:sldId id="405" r:id="rId9"/>
    <p:sldId id="406" r:id="rId10"/>
    <p:sldId id="412" r:id="rId11"/>
    <p:sldId id="413" r:id="rId12"/>
    <p:sldId id="415" r:id="rId13"/>
    <p:sldId id="423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22B9-9281-47E3-8729-4D34B05D2387}" type="datetimeFigureOut">
              <a:rPr lang="ru-RU" smtClean="0"/>
              <a:t>чт 06.11.25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2EA-9053-44F9-9D76-97731123F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6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22B9-9281-47E3-8729-4D34B05D2387}" type="datetimeFigureOut">
              <a:rPr lang="ru-RU" smtClean="0"/>
              <a:t>чт 06.11.25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2EA-9053-44F9-9D76-97731123F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108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22B9-9281-47E3-8729-4D34B05D2387}" type="datetimeFigureOut">
              <a:rPr lang="ru-RU" smtClean="0"/>
              <a:t>чт 06.11.25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2EA-9053-44F9-9D76-97731123F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63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22B9-9281-47E3-8729-4D34B05D2387}" type="datetimeFigureOut">
              <a:rPr lang="ru-RU" smtClean="0"/>
              <a:t>чт 06.11.25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2EA-9053-44F9-9D76-97731123F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46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22B9-9281-47E3-8729-4D34B05D2387}" type="datetimeFigureOut">
              <a:rPr lang="ru-RU" smtClean="0"/>
              <a:t>чт 06.11.25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2EA-9053-44F9-9D76-97731123F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077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22B9-9281-47E3-8729-4D34B05D2387}" type="datetimeFigureOut">
              <a:rPr lang="ru-RU" smtClean="0"/>
              <a:t>чт 06.11.25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2EA-9053-44F9-9D76-97731123F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66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22B9-9281-47E3-8729-4D34B05D2387}" type="datetimeFigureOut">
              <a:rPr lang="ru-RU" smtClean="0"/>
              <a:t>чт 06.11.25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2EA-9053-44F9-9D76-97731123F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44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22B9-9281-47E3-8729-4D34B05D2387}" type="datetimeFigureOut">
              <a:rPr lang="ru-RU" smtClean="0"/>
              <a:t>чт 06.11.25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2EA-9053-44F9-9D76-97731123F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77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22B9-9281-47E3-8729-4D34B05D2387}" type="datetimeFigureOut">
              <a:rPr lang="ru-RU" smtClean="0"/>
              <a:t>чт 06.11.25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2EA-9053-44F9-9D76-97731123F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97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22B9-9281-47E3-8729-4D34B05D2387}" type="datetimeFigureOut">
              <a:rPr lang="ru-RU" smtClean="0"/>
              <a:t>чт 06.11.25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2EA-9053-44F9-9D76-97731123F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98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522B9-9281-47E3-8729-4D34B05D2387}" type="datetimeFigureOut">
              <a:rPr lang="ru-RU" smtClean="0"/>
              <a:t>чт 06.11.25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AE2EA-9053-44F9-9D76-97731123F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55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522B9-9281-47E3-8729-4D34B05D2387}" type="datetimeFigureOut">
              <a:rPr lang="ru-RU" smtClean="0"/>
              <a:t>чт 06.11.25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AE2EA-9053-44F9-9D76-97731123F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2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6">
            <a:extLst>
              <a:ext uri="{FF2B5EF4-FFF2-40B4-BE49-F238E27FC236}">
                <a16:creationId xmlns:a16="http://schemas.microsoft.com/office/drawing/2014/main" id="{BAB0BFA0-41E8-3579-922B-AD105F5FD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334" y="1802008"/>
            <a:ext cx="8173329" cy="1518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accent1"/>
              </a:buClr>
              <a:buSzPct val="70000"/>
              <a:buFontTx/>
              <a:buNone/>
            </a:pPr>
            <a:r>
              <a:rPr lang="ru-RU" alt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Слайд-лекция</a:t>
            </a:r>
          </a:p>
          <a:p>
            <a:pPr algn="ctr">
              <a:lnSpc>
                <a:spcPct val="90000"/>
              </a:lnSpc>
              <a:buClr>
                <a:schemeClr val="accent1"/>
              </a:buClr>
              <a:buSzPct val="70000"/>
              <a:buNone/>
            </a:pPr>
            <a:r>
              <a:rPr lang="ru-RU" alt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altLang="ru-RU" sz="2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использование недр РК</a:t>
            </a:r>
          </a:p>
          <a:p>
            <a:pPr algn="ctr">
              <a:lnSpc>
                <a:spcPct val="90000"/>
              </a:lnSpc>
              <a:buClr>
                <a:schemeClr val="accent1"/>
              </a:buClr>
              <a:buSzPct val="70000"/>
              <a:buNone/>
            </a:pPr>
            <a:endParaRPr lang="ru-RU" sz="20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alt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Дисциплина: </a:t>
            </a:r>
            <a:r>
              <a:rPr lang="kk-KZ" alt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en-US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Экономика нефтегазовой отрасли</a:t>
            </a:r>
            <a:r>
              <a:rPr lang="ru-RU" altLang="en-US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2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ru-RU" altLang="ru-RU" sz="2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alt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7М07202 «Геология  и разведка месторождений</a:t>
            </a:r>
          </a:p>
          <a:p>
            <a:pPr algn="ctr">
              <a:lnSpc>
                <a:spcPct val="90000"/>
              </a:lnSpc>
              <a:buNone/>
            </a:pPr>
            <a:r>
              <a:rPr lang="ru-RU" altLang="ru-RU" sz="20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полезных ископаемых»</a:t>
            </a:r>
          </a:p>
          <a:p>
            <a:pPr algn="ctr">
              <a:lnSpc>
                <a:spcPct val="90000"/>
              </a:lnSpc>
              <a:buNone/>
            </a:pPr>
            <a:endParaRPr lang="ru-RU" altLang="ru-RU" sz="2000" i="1" dirty="0">
              <a:solidFill>
                <a:schemeClr val="tx2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</a:pPr>
            <a:endParaRPr lang="ru-RU" altLang="ru-RU" sz="2000" i="1" dirty="0">
              <a:solidFill>
                <a:schemeClr val="tx2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buNone/>
            </a:pPr>
            <a:r>
              <a:rPr lang="ru-RU" altLang="ru-RU" sz="2000" i="1" dirty="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доктор </a:t>
            </a:r>
            <a:r>
              <a:rPr lang="ru-RU" altLang="ru-RU" sz="2000" i="1" dirty="0" err="1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PhD</a:t>
            </a:r>
            <a:r>
              <a:rPr lang="ru-RU" altLang="ru-RU" sz="2000" i="1" dirty="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ru-RU" altLang="ru-RU" sz="2000" i="1" dirty="0" err="1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Мадишева</a:t>
            </a:r>
            <a:r>
              <a:rPr lang="ru-RU" altLang="ru-RU" sz="2000" i="1" dirty="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Р.К.,</a:t>
            </a:r>
          </a:p>
          <a:p>
            <a:pPr algn="ctr">
              <a:lnSpc>
                <a:spcPct val="90000"/>
              </a:lnSpc>
              <a:buNone/>
            </a:pPr>
            <a:r>
              <a:rPr lang="ru-RU" altLang="ru-RU" sz="2000" i="1" dirty="0">
                <a:solidFill>
                  <a:schemeClr val="tx2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кафедра ГРМПИ</a:t>
            </a:r>
          </a:p>
          <a:p>
            <a:pPr algn="r" eaLnBrk="1" hangingPunct="1">
              <a:lnSpc>
                <a:spcPct val="90000"/>
              </a:lnSpc>
              <a:buClr>
                <a:schemeClr val="accent1"/>
              </a:buClr>
              <a:buSzPct val="70000"/>
              <a:buFontTx/>
              <a:buNone/>
            </a:pPr>
            <a:endParaRPr lang="ru-RU" altLang="ru-RU" sz="2000" b="1" i="1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  <a:p>
            <a:pPr algn="r" eaLnBrk="1" hangingPunct="1">
              <a:lnSpc>
                <a:spcPct val="90000"/>
              </a:lnSpc>
              <a:buClr>
                <a:schemeClr val="accent1"/>
              </a:buClr>
              <a:buSzPct val="70000"/>
              <a:buFontTx/>
              <a:buNone/>
            </a:pPr>
            <a:endParaRPr lang="ru-RU" altLang="ru-RU" sz="1350" b="1" i="1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123" name="Rectangle 46">
            <a:extLst>
              <a:ext uri="{FF2B5EF4-FFF2-40B4-BE49-F238E27FC236}">
                <a16:creationId xmlns:a16="http://schemas.microsoft.com/office/drawing/2014/main" id="{1F348289-FE02-5E4B-E0A6-E9A84759A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890" y="116632"/>
            <a:ext cx="7526215" cy="58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>
                <a:schemeClr val="accent1"/>
              </a:buClr>
              <a:buSzPct val="70000"/>
              <a:buFontTx/>
              <a:buNone/>
            </a:pPr>
            <a:endParaRPr lang="ru-RU" altLang="ru-RU" sz="1013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Clr>
                <a:schemeClr val="accent1"/>
              </a:buClr>
              <a:buSzPct val="70000"/>
              <a:buFontTx/>
              <a:buNone/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 «Карагандинский технический университет</a:t>
            </a:r>
          </a:p>
          <a:p>
            <a:pPr algn="ctr" eaLnBrk="1" hangingPunct="1">
              <a:lnSpc>
                <a:spcPct val="90000"/>
              </a:lnSpc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</a:pP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Абылкаса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Сагинова</a:t>
            </a:r>
            <a:r>
              <a:rPr lang="ru-RU" alt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 eaLnBrk="1" hangingPunct="1">
              <a:lnSpc>
                <a:spcPct val="90000"/>
              </a:lnSpc>
              <a:buClr>
                <a:schemeClr val="accent1"/>
              </a:buClr>
              <a:buSzPct val="70000"/>
              <a:buFontTx/>
              <a:buNone/>
            </a:pPr>
            <a:endParaRPr lang="ru-RU" altLang="ru-RU" sz="1350" b="1" i="1" dirty="0">
              <a:solidFill>
                <a:schemeClr val="tx2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7" name="Picture 5" descr="image-1">
            <a:extLst>
              <a:ext uri="{FF2B5EF4-FFF2-40B4-BE49-F238E27FC236}">
                <a16:creationId xmlns:a16="http://schemas.microsoft.com/office/drawing/2014/main" id="{9D8CB0B6-7389-4421-99E5-D875F585C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45704"/>
            <a:ext cx="2051720" cy="259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20F74DF-4430-D00A-EB40-B2E1381858BE}"/>
              </a:ext>
            </a:extLst>
          </p:cNvPr>
          <p:cNvSpPr/>
          <p:nvPr/>
        </p:nvSpPr>
        <p:spPr>
          <a:xfrm>
            <a:off x="1147777" y="857251"/>
            <a:ext cx="6858000" cy="54001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325" dirty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использование недр РК</a:t>
            </a:r>
          </a:p>
          <a:p>
            <a:pPr>
              <a:spcBef>
                <a:spcPts val="394"/>
              </a:spcBef>
              <a:spcAft>
                <a:spcPts val="394"/>
              </a:spcAft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Профилактический контроль без посещения субъекта (объекта) контроля проводится уполномоченным органом по изучению недр или его территориальным подразделением в отношении недропользователей в соответствии с </a:t>
            </a:r>
            <a:r>
              <a:rPr lang="ru-RU" sz="1500" u="sng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подпунктами 4)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 и </a:t>
            </a:r>
            <a:r>
              <a:rPr lang="ru-RU" sz="1500" u="sng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5)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 статьи 64 настоящего Кодекса.</a:t>
            </a:r>
            <a:endParaRPr lang="ru-RU" sz="1500" dirty="0">
              <a:ea typeface="Arial" panose="020B0604020202020204" pitchFamily="34" charset="0"/>
            </a:endParaRPr>
          </a:p>
          <a:p>
            <a:pPr>
              <a:spcBef>
                <a:spcPts val="394"/>
              </a:spcBef>
              <a:spcAft>
                <a:spcPts val="394"/>
              </a:spcAft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      Объектами контроля являются участок геологического изучения, использования пространства недр, а также геологическая информация.</a:t>
            </a:r>
          </a:p>
          <a:p>
            <a:pPr>
              <a:spcBef>
                <a:spcPts val="394"/>
              </a:spcBef>
              <a:spcAft>
                <a:spcPts val="394"/>
              </a:spcAft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Профилактический контроль без посещения субъекта (объекта) контроля проводится путем анализа геологических отчетов, отчетов о добытых полезных ископаемых и данных о нормируемых потерях, представляемых в уполномоченный орган по изучению недр в соответствии с настоящим Кодексом, а также других сведений о деятельности субъекта контроля.</a:t>
            </a:r>
            <a:endParaRPr lang="ru-RU" sz="900" dirty="0">
              <a:ea typeface="Arial" panose="020B0604020202020204" pitchFamily="34" charset="0"/>
            </a:endParaRPr>
          </a:p>
          <a:p>
            <a:pPr>
              <a:spcBef>
                <a:spcPts val="394"/>
              </a:spcBef>
              <a:spcAft>
                <a:spcPts val="394"/>
              </a:spcAft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Профилактический контроль без посещения субъекта (объекта) контроля проводится не чаще одного раза в год.</a:t>
            </a:r>
            <a:endParaRPr lang="ru-RU" sz="900" dirty="0">
              <a:ea typeface="Arial" panose="020B0604020202020204" pitchFamily="34" charset="0"/>
            </a:endParaRPr>
          </a:p>
          <a:p>
            <a:pPr>
              <a:spcBef>
                <a:spcPts val="394"/>
              </a:spcBef>
              <a:spcAft>
                <a:spcPts val="394"/>
              </a:spcAft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В случае выявления нарушений по результатам профилактического контроля без посещения ……, оформляется и направляется субъекту контроля информационное письмо (уведомление) в течение десяти рабочих дней со дня выявления нарушений в порядке, предусмотренном </a:t>
            </a:r>
            <a:r>
              <a:rPr lang="ru-RU" sz="1500" u="sng" dirty="0">
                <a:solidFill>
                  <a:srgbClr val="0000FF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статьей 68</a:t>
            </a: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 настоящего Кодекса.</a:t>
            </a:r>
            <a:endParaRPr lang="ru-RU" sz="900" dirty="0">
              <a:ea typeface="Arial" panose="020B0604020202020204" pitchFamily="34" charset="0"/>
            </a:endParaRPr>
          </a:p>
          <a:p>
            <a:pPr>
              <a:spcBef>
                <a:spcPts val="394"/>
              </a:spcBef>
              <a:spcAft>
                <a:spcPts val="394"/>
              </a:spcAft>
              <a:defRPr/>
            </a:pPr>
            <a:endParaRPr lang="ru-RU" sz="1500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E5AF0-B3F8-3566-FB90-93229342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57250"/>
            <a:ext cx="6858000" cy="7783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dirty="0"/>
            </a:br>
            <a:r>
              <a:rPr lang="ru-RU" dirty="0">
                <a:solidFill>
                  <a:srgbClr val="0070C0"/>
                </a:solidFill>
              </a:rPr>
              <a:t>Статья 64. Уполномоченный орган по изучению недр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7107" name="Прямоугольник 2">
            <a:extLst>
              <a:ext uri="{FF2B5EF4-FFF2-40B4-BE49-F238E27FC236}">
                <a16:creationId xmlns:a16="http://schemas.microsoft.com/office/drawing/2014/main" id="{F897B795-3645-6891-8DDD-3E2BF33FAD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776413"/>
            <a:ext cx="68580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5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t>     </a:t>
            </a: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t> </a:t>
            </a:r>
            <a:r>
              <a:rPr lang="ru-RU" altLang="ru-RU" sz="1800">
                <a:solidFill>
                  <a:srgbClr val="0070C0"/>
                </a:solidFill>
                <a:latin typeface="Times New Roman" panose="02020603050405020304" pitchFamily="18" charset="0"/>
                <a:ea typeface="Arial Unicode MS" pitchFamily="34" charset="-128"/>
              </a:rPr>
              <a:t>Уполномоченный орган по изучению недр реализует государственную политику в области геологического изучения недр и использования пространства недр посредством:</a:t>
            </a:r>
            <a:endParaRPr lang="ru-RU" altLang="ru-RU" sz="1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70C0"/>
                </a:solidFill>
                <a:latin typeface="Times New Roman" panose="02020603050405020304" pitchFamily="18" charset="0"/>
                <a:ea typeface="Arial Unicode MS" pitchFamily="34" charset="-128"/>
              </a:rPr>
              <a:t>      1) предоставления права недропользования для геологического изучения и использования пространства недр;</a:t>
            </a:r>
            <a:endParaRPr lang="ru-RU" altLang="ru-RU" sz="1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70C0"/>
                </a:solidFill>
                <a:latin typeface="Times New Roman" panose="02020603050405020304" pitchFamily="18" charset="0"/>
                <a:ea typeface="Arial Unicode MS" pitchFamily="34" charset="-128"/>
              </a:rPr>
              <a:t>      2) организации и проведения государственного геологического изучения недр;</a:t>
            </a:r>
            <a:endParaRPr lang="ru-RU" altLang="ru-RU" sz="1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70C0"/>
                </a:solidFill>
                <a:latin typeface="Times New Roman" panose="02020603050405020304" pitchFamily="18" charset="0"/>
                <a:ea typeface="Arial Unicode MS" pitchFamily="34" charset="-128"/>
              </a:rPr>
              <a:t>      3) регулирования операций по геологическому изучению и использованию пространства недр;</a:t>
            </a:r>
            <a:endParaRPr lang="ru-RU" altLang="ru-RU" sz="1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70C0"/>
                </a:solidFill>
                <a:latin typeface="Times New Roman" panose="02020603050405020304" pitchFamily="18" charset="0"/>
                <a:ea typeface="Arial Unicode MS" pitchFamily="34" charset="-128"/>
              </a:rPr>
              <a:t>      4) осуществления государственного контроля за операциями по геологическому изучению, а также операциями по использованию пространства недр;</a:t>
            </a:r>
            <a:endParaRPr lang="ru-RU" altLang="ru-RU" sz="1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rgbClr val="0070C0"/>
                </a:solidFill>
                <a:latin typeface="Times New Roman" panose="02020603050405020304" pitchFamily="18" charset="0"/>
                <a:ea typeface="Arial Unicode MS" pitchFamily="34" charset="-128"/>
              </a:rPr>
              <a:t>      5) осуществления государственного контроля за соблюдением требований настоящего Кодекса по учету, хранению, сохранности и достоверности геологической информации;</a:t>
            </a:r>
            <a:endParaRPr lang="ru-RU" altLang="ru-RU" sz="18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89BBC-A395-ED12-A038-96814842C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06742"/>
            <a:ext cx="6858000" cy="63093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68. Извещения в сфере недропользования</a:t>
            </a:r>
            <a:br>
              <a:rPr lang="ru-RU" dirty="0"/>
            </a:br>
            <a:endParaRPr lang="ru-RU" dirty="0"/>
          </a:p>
        </p:txBody>
      </p:sp>
      <p:sp>
        <p:nvSpPr>
          <p:cNvPr id="48131" name="Прямоугольник 2">
            <a:extLst>
              <a:ext uri="{FF2B5EF4-FFF2-40B4-BE49-F238E27FC236}">
                <a16:creationId xmlns:a16="http://schemas.microsoft.com/office/drawing/2014/main" id="{8388D605-1126-7B01-C7FB-93663B375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46635"/>
            <a:ext cx="6858000" cy="42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>
                <a:solidFill>
                  <a:srgbClr val="0070C0"/>
                </a:solidFill>
                <a:latin typeface="Times New Roman" panose="02020603050405020304" pitchFamily="18" charset="0"/>
                <a:ea typeface="Arial Unicode MS" pitchFamily="34" charset="-128"/>
              </a:rPr>
              <a:t>1. Участники отношений, регулируемых настоящим Кодексом, извещаются посредством уведомлений, составляемых в письменной форме, и (или) публикаций в периодических печатных изданиях, распространяемых на всей территории Республики Казахстан, а также посредством размещения на интернет-ресурсе соответствующего государственного органа, на казахском и русском языках.</a:t>
            </a:r>
            <a:endParaRPr lang="ru-RU" altLang="ru-RU" sz="15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>
                <a:solidFill>
                  <a:srgbClr val="0070C0"/>
                </a:solidFill>
                <a:latin typeface="Times New Roman" panose="02020603050405020304" pitchFamily="18" charset="0"/>
                <a:ea typeface="Arial Unicode MS" pitchFamily="34" charset="-128"/>
              </a:rPr>
              <a:t>      2. …. Если уведомление направлено представителем лица, от имени и (или) в интересах которого оно было направлено, уведомление также должно содержать сведения о полномочиях представителя. Действие настоящей части не распространяется на должностных лиц государственных органов, действующих в соответствии с должностными полномочиями, определенными правовыми актами соответствующего государственного органа и (или) законодательством Республики Казахстан.</a:t>
            </a:r>
            <a:endParaRPr lang="ru-RU" altLang="ru-RU" sz="15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500">
                <a:solidFill>
                  <a:srgbClr val="0070C0"/>
                </a:solidFill>
                <a:latin typeface="Times New Roman" panose="02020603050405020304" pitchFamily="18" charset="0"/>
                <a:ea typeface="Arial Unicode MS" pitchFamily="34" charset="-128"/>
              </a:rPr>
              <a:t>      Уведомление должно быть направлено почтой и (или) с использованием средств связи, обеспечивающих фиксирование уведомления……..</a:t>
            </a:r>
            <a:endParaRPr lang="ru-RU" altLang="ru-RU" sz="15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94"/>
              </a:spcBef>
              <a:spcAft>
                <a:spcPts val="394"/>
              </a:spcAft>
              <a:buClrTx/>
              <a:buSzTx/>
              <a:buNone/>
            </a:pPr>
            <a:r>
              <a:rPr lang="ru-RU" altLang="ru-RU" sz="1500">
                <a:solidFill>
                  <a:srgbClr val="0070C0"/>
                </a:solidFill>
                <a:latin typeface="Times New Roman" panose="02020603050405020304" pitchFamily="18" charset="0"/>
                <a:ea typeface="Arial Unicode MS" pitchFamily="34" charset="-128"/>
              </a:rPr>
              <a:t>  </a:t>
            </a:r>
            <a:r>
              <a:rPr lang="ru-RU" altLang="ru-RU" sz="150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8"/>
              </a:rPr>
              <a:t>     </a:t>
            </a:r>
            <a:r>
              <a:rPr lang="ru-RU" altLang="ru-RU" sz="1500">
                <a:solidFill>
                  <a:srgbClr val="0070C0"/>
                </a:solidFill>
                <a:latin typeface="Times New Roman" panose="02020603050405020304" pitchFamily="18" charset="0"/>
                <a:ea typeface="Arial Unicode MS" pitchFamily="34" charset="-128"/>
              </a:rPr>
              <a:t> 4. Извещения также могут осуществляться с использованием информацион-ных систем. Порядок извещения с использованием информационных систем определяется компетентным органом.   </a:t>
            </a:r>
            <a:endParaRPr lang="ru-RU" altLang="ru-RU" sz="15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25BA0-19EB-3BF4-C7B7-DA7AF002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200150"/>
            <a:ext cx="6741414" cy="6309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вопросы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9155" name="Прямоугольник 2">
            <a:extLst>
              <a:ext uri="{FF2B5EF4-FFF2-40B4-BE49-F238E27FC236}">
                <a16:creationId xmlns:a16="http://schemas.microsoft.com/office/drawing/2014/main" id="{15B23C9C-E026-5676-DE61-6D57EDB08A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754982"/>
            <a:ext cx="6858000" cy="373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ru-RU" alt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1.Перечислите задачи изучения дисциплины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ru-RU" alt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2.Назовите объекты изучения дисциплины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ru-RU" alt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Назовите задачи законодательства Республики Казахстан о недрах и недропользовании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ru-RU" alt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4.Перечислите принципы </a:t>
            </a:r>
            <a:r>
              <a:rPr lang="ru-RU" alt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ресурсопользования</a:t>
            </a:r>
            <a:endParaRPr lang="ru-RU" altLang="ru-RU" sz="15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ru-RU" alt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5.Назовите основные группы правовых отношений Кодекса РК «О недрах и недропользовании»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ru-RU" alt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6.Что называют недрами?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ru-RU" alt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7.Что такое </a:t>
            </a:r>
            <a:r>
              <a:rPr lang="ru-RU" altLang="ru-RU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Mинеральные</a:t>
            </a:r>
            <a:r>
              <a:rPr lang="ru-RU" alt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ресурсы?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ru-RU" alt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8.Классификация использования минеральных ресурсов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ru-RU" alt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Что значит «Рациональное недропользование»?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ru-RU" altLang="ru-RU" sz="15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10.Перечислите требования в области охраны недр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AB0D09-42D6-E2D4-B069-A05537062B09}"/>
              </a:ext>
            </a:extLst>
          </p:cNvPr>
          <p:cNvSpPr/>
          <p:nvPr/>
        </p:nvSpPr>
        <p:spPr>
          <a:xfrm>
            <a:off x="1143000" y="856399"/>
            <a:ext cx="6858000" cy="48128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325" dirty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использование недр РК</a:t>
            </a:r>
          </a:p>
          <a:p>
            <a:pPr indent="202883" algn="just">
              <a:defRPr/>
            </a:pP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Рациональное управление государственным фондом недр обеспечивается предоставлением права недропользования в целях экономического роста государства и благосостояния общества.</a:t>
            </a:r>
          </a:p>
          <a:p>
            <a:pPr indent="337661" algn="just">
              <a:defRPr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Рациональное недропользование можно определить как эффективное освоение и использование ресурсов недр с воспроизводством их в необходимых масштабах при одновременном сохранении эко­логического равновесия окружающей среды.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7661" algn="just">
              <a:defRPr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Следует отметить, что природные ресурсы, представляя собой пассив­ный фактор общественного производства, в то же время оказывают существенное эколого-экономическое влияние на многие сферы жизнедеятельности общества и окружающей среды.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7661" algn="just">
              <a:defRPr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Качественное воздействие проявляется в том, что природно-ресурсный потенциал на определен­ных территориях может либо препятствовать, либо выступать основой возникновения и дальнейшего развития производств, использующих те или иные виды ресурсов. В принципе, каждому территориаль­ному сочетанию естественных ресурсов соответствует определенное сочетание производств.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7661" algn="just">
              <a:defRPr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Количественное воздействие природного фактора связано с: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7661" algn="just">
              <a:defRPr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абсолютными размерами источников ресурсов, определяющими возможные масштабы производ­ства;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7661" algn="just">
              <a:defRPr/>
            </a:pPr>
            <a:r>
              <a:rPr lang="ru-RU" sz="1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природно-обусловленными различиями в затратах труда на единицу продукции, получаемую при использовании того или иного, или взаимозаменяемых ресурсов.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ru-RU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>
            <a:extLst>
              <a:ext uri="{FF2B5EF4-FFF2-40B4-BE49-F238E27FC236}">
                <a16:creationId xmlns:a16="http://schemas.microsoft.com/office/drawing/2014/main" id="{D40786C2-8D37-6146-4EDA-C1F708FC8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DB2F70-2422-BD1A-27AB-AD3AC2C88885}"/>
              </a:ext>
            </a:extLst>
          </p:cNvPr>
          <p:cNvSpPr/>
          <p:nvPr/>
        </p:nvSpPr>
        <p:spPr>
          <a:xfrm>
            <a:off x="1143000" y="857250"/>
            <a:ext cx="6858000" cy="52976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325" dirty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использование недр РК</a:t>
            </a:r>
          </a:p>
          <a:p>
            <a:pPr indent="337661" algn="just">
              <a:defRPr/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Количественное воздействие природного фактора связано с:</a:t>
            </a:r>
          </a:p>
          <a:p>
            <a:pPr indent="337661" algn="just">
              <a:defRPr/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абсолютными размерами источников ресурсов, определяющими возможные масштабы производ­ства;</a:t>
            </a:r>
          </a:p>
          <a:p>
            <a:pPr indent="337661" algn="just">
              <a:defRPr/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природно-обусловленными различиями в затратах труда на единицу продукции, получаемую при использовании того или иного, или взаимозаменяемых ресурсов.</a:t>
            </a:r>
          </a:p>
          <a:p>
            <a:pPr indent="337661" algn="just">
              <a:defRPr/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значительное влияние природных факторов сказывается на размещении производств, основанных на непосредственном использовании природных ресурсов и потому территориально тяготеющих к местам их локализации.</a:t>
            </a:r>
          </a:p>
          <a:p>
            <a:pPr indent="337661" algn="just">
              <a:defRPr/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Безусловно, что вышеизложенное непосредственно связано с различными аспектами рас­сматриваемой системы рационального природопользования. Поэтому ее эффективность непо­средственно зависит от степени учета взаимосвязанных, зачастую разнонаправленных факто­ров.</a:t>
            </a:r>
          </a:p>
          <a:p>
            <a:pPr indent="337661" algn="just">
              <a:defRPr/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рационального природопользования в минерально-сырьевом комплексе в своей основе, естественно, должна базироваться на рациональном недропользовании. Обеспечение ра­ционального использования недровых ресурсов является одним из основных направлений охраны недр — источника преобладающей части востребованных общественным воспроизводством при­родно-сырьевых ресурсов.</a:t>
            </a:r>
          </a:p>
          <a:p>
            <a:pPr indent="337661" algn="just">
              <a:defRPr/>
            </a:pP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">
            <a:extLst>
              <a:ext uri="{FF2B5EF4-FFF2-40B4-BE49-F238E27FC236}">
                <a16:creationId xmlns:a16="http://schemas.microsoft.com/office/drawing/2014/main" id="{DAE83A07-8A75-C4AE-58B8-D77018E0F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7770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3735A88-4E58-52BA-15A5-C30F1D9EDC6E}"/>
              </a:ext>
            </a:extLst>
          </p:cNvPr>
          <p:cNvSpPr/>
          <p:nvPr/>
        </p:nvSpPr>
        <p:spPr>
          <a:xfrm>
            <a:off x="1143000" y="856399"/>
            <a:ext cx="6858000" cy="49628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325" dirty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использование недр РК</a:t>
            </a:r>
          </a:p>
          <a:p>
            <a:pPr indent="337661" algn="just">
              <a:defRPr/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Суть рационального недропользования заключается в научной обоснованности и оптимальном со­четании потребностей общества и охраны недр. Рациональность здесь проявляется, во-первых, как использование ресурсов недр с максимально возможной экономической выгодой, во-вторых, с ми­нимально допустимым ущербом недрам, окружающей среде в целом. Таким образом, рациональное недропользование — это оптимальный баланс между стремлением к максимизации прибыли от данной деятельности при жестком соблюдении законодательства в этой сфере с целью минимизации ущерба окружающей среде.</a:t>
            </a:r>
          </a:p>
          <a:p>
            <a:pPr indent="337661" algn="just">
              <a:defRPr/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Стремление к максимизации прибыли от пользования природными ресурсами при сложившемся потребительском отношении к природе и ее ресурсам в настоящее время в целом является общепри­нятым. Но зачастую при этом под рациональностью понимается достижение этого только при наи­меньшем финансовом вложении. Интересы охраны природы, как правило, не являются приоритет­ными и игнорируются.</a:t>
            </a:r>
          </a:p>
          <a:p>
            <a:pPr indent="337661" algn="just">
              <a:defRPr/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позиций устойчивого развития процесс рационального недропользования должен учитывать интересы будущих поколений по удовлетворению их потребностей в ресурсах.</a:t>
            </a:r>
          </a:p>
          <a:p>
            <a:pPr>
              <a:defRPr/>
            </a:pPr>
            <a:endParaRPr lang="ru-RU" sz="2325" dirty="0">
              <a:solidFill>
                <a:srgbClr val="00B05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CECC79-2FA9-CB55-C9B3-3F532C56CE9E}"/>
              </a:ext>
            </a:extLst>
          </p:cNvPr>
          <p:cNvSpPr/>
          <p:nvPr/>
        </p:nvSpPr>
        <p:spPr>
          <a:xfrm>
            <a:off x="1143000" y="857251"/>
            <a:ext cx="6858000" cy="48359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325" dirty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использование недр РК</a:t>
            </a:r>
          </a:p>
          <a:p>
            <a:pPr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Следует отметить, что в период с 1995 г. по настоящее время Правительством Республики Казахстан был утвержден ряд подзаконных актов, регулирующих отношения в сфере недропользования и проведения нефтяных операций. Прежде всего, утверждены Правила предоставления права недропользования, включающие разделы по организации конкурсов инвестиционных программ на получение права недропользования и порядку заключения контрактов, а также Модельный Контракт.</a:t>
            </a:r>
          </a:p>
          <a:p>
            <a:pPr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 законе устанавливаются требования в области охраны недр, касающиеся: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полноты опережающего геологического изучения недр;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рационального и комплексного использования ресурсов недр на всех стадиях недропользования;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полноты извлечения полезных ископаемых; </a:t>
            </a:r>
          </a:p>
          <a:p>
            <a:pPr marL="342900" indent="-342900">
              <a:buFontTx/>
              <a:buAutoNum type="arabicParenR"/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достоверного учета извлекаемых и оставляемых в недрах запасов основных и совместно с ними залегающих полезных ископаемых и попутных компонентов, продуктов переработки и отходов производства при разработке месторождений и др.</a:t>
            </a:r>
          </a:p>
          <a:p>
            <a:pPr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Согласно определения рациональный — это разумно обоснованный, целесообразный. Слова «рациональный», «рационализм» по своему значению подразумевают в большей степени пользование, нежели охрану.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A2CE07A-16F9-2089-B533-DA239C3D9FE9}"/>
              </a:ext>
            </a:extLst>
          </p:cNvPr>
          <p:cNvSpPr/>
          <p:nvPr/>
        </p:nvSpPr>
        <p:spPr>
          <a:xfrm>
            <a:off x="1143000" y="857250"/>
            <a:ext cx="6858000" cy="5066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325" dirty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использование недр РК</a:t>
            </a:r>
          </a:p>
          <a:p>
            <a:pPr indent="337661" algn="just">
              <a:defRPr/>
            </a:pPr>
            <a:r>
              <a:rPr lang="ru-RU" sz="15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Рациональное недропользование, исходя из теории циклов, должно охватывать: </a:t>
            </a:r>
          </a:p>
          <a:p>
            <a:pPr marL="342900" indent="-342900" algn="just">
              <a:buFontTx/>
              <a:buAutoNum type="arabicParenR"/>
              <a:defRPr/>
            </a:pPr>
            <a:r>
              <a:rPr lang="ru-RU" sz="15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обоснованное, более полное геологическое изучение недрового потенциала; </a:t>
            </a:r>
          </a:p>
          <a:p>
            <a:pPr marL="342900" indent="-342900" algn="just">
              <a:buFontTx/>
              <a:buAutoNum type="arabicParenR"/>
              <a:defRPr/>
            </a:pPr>
            <a:r>
              <a:rPr lang="ru-RU" sz="15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полноты извлечения и достоверного учета извлекаемых и оставляемых недровых ресурсов; </a:t>
            </a:r>
          </a:p>
          <a:p>
            <a:pPr marL="342900" indent="-342900" algn="just">
              <a:buFontTx/>
              <a:buAutoNum type="arabicParenR"/>
              <a:defRPr/>
            </a:pPr>
            <a:r>
              <a:rPr lang="ru-RU" sz="15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рацио­нальное и комплексное использование извлекаемых полезных ископаемых; </a:t>
            </a:r>
          </a:p>
          <a:p>
            <a:pPr marL="342900" indent="-342900" algn="just">
              <a:buFontTx/>
              <a:buAutoNum type="arabicParenR"/>
              <a:defRPr/>
            </a:pPr>
            <a:r>
              <a:rPr lang="ru-RU" sz="15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утилизацию и экологобезопасное размещение отходов переработки минерально-сырьевых ресурсов; </a:t>
            </a:r>
          </a:p>
          <a:p>
            <a:pPr marL="342900" indent="-342900" algn="just">
              <a:buFontTx/>
              <a:buAutoNum type="arabicParenR"/>
              <a:defRPr/>
            </a:pPr>
            <a:r>
              <a:rPr lang="ru-RU" sz="15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соблюдение на всех стадиях цикла законодательных нормативов по охране окружающей природной среды.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15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Основными при этом следует считать экономические и экологические критерии оценки рацио­нальности. Все это становится возможным лишь при применении современных технологий.</a:t>
            </a:r>
            <a:endParaRPr lang="ru-RU" sz="1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r>
              <a:rPr lang="ru-RU" sz="1500" dirty="0">
                <a:solidFill>
                  <a:srgbClr val="44444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Рациональное использование недр можно определить также как недропользо-вание, осуществляемое при строгом соблюдении нормативно-правовых правил на всех стадиях ресурсного цикла. Обязательный характер для исполнения данные правила приобретают только в силу их нормативного закрепления. То есть с юридической точки зрения рациональность недропользова­ния — это выполнение нормативно закрепленных требований к процессам недропользования.</a:t>
            </a:r>
            <a:endParaRPr lang="ru-RU" sz="1500" dirty="0">
              <a:solidFill>
                <a:srgbClr val="00B05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812DA6-234E-1E4A-19CF-CD764DD8EBD8}"/>
              </a:ext>
            </a:extLst>
          </p:cNvPr>
          <p:cNvSpPr/>
          <p:nvPr/>
        </p:nvSpPr>
        <p:spPr>
          <a:xfrm>
            <a:off x="1143000" y="857250"/>
            <a:ext cx="6858000" cy="52719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325" dirty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использование недр РК</a:t>
            </a:r>
          </a:p>
          <a:p>
            <a:pPr indent="337661" algn="just">
              <a:defRPr/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Кодексе РК «О недрах и недропользовании» в главе 10 «Контроль и извещения в сфере недропользования» по данному вопросу излагается, что порядок осуществления контроля за соблюдением условий контрактов, в том числе соглашений о разделе продукции, и (или) лицензий на недропользование определяется компетентным органом.</a:t>
            </a:r>
          </a:p>
          <a:p>
            <a:pPr>
              <a:spcBef>
                <a:spcPts val="394"/>
              </a:spcBef>
              <a:spcAft>
                <a:spcPts val="394"/>
              </a:spcAft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Контроль за соблюдением недропользователями условий контрактов, в том числе соглашений о разделе продукции, и (или) лицензий на недропользование осуществляется посредством мониторинга выполнения недропользователями обязательств по контракту (лицензии) на недропользование и (или) посещения недропользователя, а также объектов, на которых ведутся (проводились) операции по недропользованию в соответствии с условиями контрактов и (или) лицензий на недропользование.</a:t>
            </a:r>
            <a:endParaRPr lang="ru-RU" sz="900" dirty="0">
              <a:ea typeface="Arial" panose="020B0604020202020204" pitchFamily="34" charset="0"/>
            </a:endParaRPr>
          </a:p>
          <a:p>
            <a:pPr>
              <a:spcBef>
                <a:spcPts val="394"/>
              </a:spcBef>
              <a:spcAft>
                <a:spcPts val="394"/>
              </a:spcAft>
              <a:defRPr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</a:rPr>
              <a:t>Мониторинг выполнения недропользователями обязательств по контракту (лицензии) на недропользование осуществляется компетентным органом (государственным органом, являющимся стороной контракта и (или) выдавшим лицензию на недропользование) посредством анализа отчетов, представляемых недропользователями в соответствии с настоящим Кодексом, и сведений, полученных из иных источников в соответствии с законодательством Республики Казахстан.</a:t>
            </a:r>
            <a:endParaRPr lang="ru-RU" sz="900" dirty="0">
              <a:ea typeface="Arial" panose="020B0604020202020204" pitchFamily="34" charset="0"/>
            </a:endParaRPr>
          </a:p>
          <a:p>
            <a:pPr indent="337661" algn="just">
              <a:defRPr/>
            </a:pPr>
            <a:endParaRPr lang="ru-RU" sz="1500" dirty="0">
              <a:solidFill>
                <a:srgbClr val="00B050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1584</Words>
  <Application>Microsoft Office PowerPoint</Application>
  <PresentationFormat>Экран (4:3)</PresentationFormat>
  <Paragraphs>83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Статья 64. Уполномоченный орган по изучению недр </vt:lpstr>
      <vt:lpstr>Статья 68. Извещения в сфере недропользования </vt:lpstr>
      <vt:lpstr>Контрольные вопросы: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Исатаев Амирхан</dc:creator>
  <cp:lastModifiedBy>User</cp:lastModifiedBy>
  <cp:revision>4</cp:revision>
  <dcterms:created xsi:type="dcterms:W3CDTF">2022-11-25T21:04:04Z</dcterms:created>
  <dcterms:modified xsi:type="dcterms:W3CDTF">2025-11-06T18:02:54Z</dcterms:modified>
</cp:coreProperties>
</file>