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1"/>
  </p:notesMasterIdLst>
  <p:sldIdLst>
    <p:sldId id="268" r:id="rId2"/>
    <p:sldId id="257" r:id="rId3"/>
    <p:sldId id="269" r:id="rId4"/>
    <p:sldId id="258" r:id="rId5"/>
    <p:sldId id="259" r:id="rId6"/>
    <p:sldId id="260" r:id="rId7"/>
    <p:sldId id="270" r:id="rId8"/>
    <p:sldId id="261" r:id="rId9"/>
    <p:sldId id="264" r:id="rId10"/>
  </p:sldIdLst>
  <p:sldSz cx="9144000" cy="5143500" type="screen16x9"/>
  <p:notesSz cx="51435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4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65" d="100"/>
          <a:sy n="165" d="100"/>
        </p:scale>
        <p:origin x="5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705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855B0-93C8-36CD-B69B-70104648B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E4694B-C654-F05C-75E0-848FE4A313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63729C-7608-62D3-EBD3-58BF509674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10DB3C-078E-6B70-1371-FDD3410702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5248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6351"/>
            <a:ext cx="9171316" cy="5156201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6" y="1803400"/>
            <a:ext cx="5826719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6" y="3038126"/>
            <a:ext cx="5826719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674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7346" y="141398"/>
            <a:ext cx="5266210" cy="93002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 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Разработки месторождений полезных ископаемых</a:t>
            </a:r>
          </a:p>
          <a:p>
            <a:pPr algn="ctr"/>
            <a:endParaRPr lang="kk-KZ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rgbClr val="E3AE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9708" y="1647673"/>
            <a:ext cx="7581573" cy="14811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6. Экономическая оценка ресурсосберегающих технологий</a:t>
            </a:r>
          </a:p>
          <a:p>
            <a:endParaRPr lang="en-US" sz="28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-16332" y="3942514"/>
            <a:ext cx="74109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en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PhD, 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ассоциированный профессор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Суимбаева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Айгерим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Маратовна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1" dirty="0" err="1">
              <a:solidFill>
                <a:srgbClr val="2734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4552E9-BBAD-32C3-4A39-5C06396804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3507" y="64654"/>
            <a:ext cx="1239329" cy="108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33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201" y="1889522"/>
            <a:ext cx="4005039" cy="19050"/>
          </a:xfrm>
          <a:prstGeom prst="rect">
            <a:avLst/>
          </a:prstGeom>
        </p:spPr>
      </p:pic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3326978"/>
            <a:ext cx="4004965" cy="19050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6F89910-7FC5-3756-D675-EDBBF0AC061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89A0AC95-725F-B4F4-8E65-F56829722076}"/>
              </a:ext>
            </a:extLst>
          </p:cNvPr>
          <p:cNvSpPr/>
          <p:nvPr/>
        </p:nvSpPr>
        <p:spPr>
          <a:xfrm>
            <a:off x="540023" y="463680"/>
            <a:ext cx="8063954" cy="385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ь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 план лекции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">
            <a:extLst>
              <a:ext uri="{FF2B5EF4-FFF2-40B4-BE49-F238E27FC236}">
                <a16:creationId xmlns:a16="http://schemas.microsoft.com/office/drawing/2014/main" id="{E00B3B25-898A-0E83-0B3E-E2A4197AB830}"/>
              </a:ext>
            </a:extLst>
          </p:cNvPr>
          <p:cNvSpPr/>
          <p:nvPr/>
        </p:nvSpPr>
        <p:spPr>
          <a:xfrm>
            <a:off x="540023" y="979736"/>
            <a:ext cx="8063954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4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Цель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сформировать у магистрантов системные знания, умения и практические навыки применения современных методов технико-экономического анализа для обоснованного выбора оптимальных вариантов рационального использования минеральных ресурсов.</a:t>
            </a:r>
          </a:p>
        </p:txBody>
      </p:sp>
      <p:sp>
        <p:nvSpPr>
          <p:cNvPr id="16" name="Text 2">
            <a:extLst>
              <a:ext uri="{FF2B5EF4-FFF2-40B4-BE49-F238E27FC236}">
                <a16:creationId xmlns:a16="http://schemas.microsoft.com/office/drawing/2014/main" id="{34A312E5-8E86-722D-6EE8-FB7A492DDF36}"/>
              </a:ext>
            </a:extLst>
          </p:cNvPr>
          <p:cNvSpPr/>
          <p:nvPr/>
        </p:nvSpPr>
        <p:spPr>
          <a:xfrm>
            <a:off x="540023" y="2075064"/>
            <a:ext cx="30859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01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494BD6E6-12C2-0971-E8A9-195B6F140054}"/>
              </a:ext>
            </a:extLst>
          </p:cNvPr>
          <p:cNvSpPr/>
          <p:nvPr/>
        </p:nvSpPr>
        <p:spPr>
          <a:xfrm>
            <a:off x="540024" y="2433443"/>
            <a:ext cx="1753725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Показатели эффективности</a:t>
            </a:r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7D03F188-2919-E3CB-65BA-9E4C80BB6F54}"/>
              </a:ext>
            </a:extLst>
          </p:cNvPr>
          <p:cNvSpPr/>
          <p:nvPr/>
        </p:nvSpPr>
        <p:spPr>
          <a:xfrm>
            <a:off x="540024" y="2854233"/>
            <a:ext cx="1753725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NPV, IRR, 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срок окупаемости, сравнительная эффективность капвложений</a:t>
            </a:r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1C431651-71BA-4D60-36F6-5CA010F566AA}"/>
              </a:ext>
            </a:extLst>
          </p:cNvPr>
          <p:cNvSpPr/>
          <p:nvPr/>
        </p:nvSpPr>
        <p:spPr>
          <a:xfrm>
            <a:off x="2483764" y="2075064"/>
            <a:ext cx="229543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hape 7">
            <a:extLst>
              <a:ext uri="{FF2B5EF4-FFF2-40B4-BE49-F238E27FC236}">
                <a16:creationId xmlns:a16="http://schemas.microsoft.com/office/drawing/2014/main" id="{988D0B6B-32BD-FCC6-8A77-33A91B49DFED}"/>
              </a:ext>
            </a:extLst>
          </p:cNvPr>
          <p:cNvSpPr/>
          <p:nvPr/>
        </p:nvSpPr>
        <p:spPr>
          <a:xfrm>
            <a:off x="2483765" y="2318250"/>
            <a:ext cx="1922922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36E60F6D-33EE-74E4-EE12-68767BB55F6E}"/>
              </a:ext>
            </a:extLst>
          </p:cNvPr>
          <p:cNvSpPr/>
          <p:nvPr/>
        </p:nvSpPr>
        <p:spPr>
          <a:xfrm>
            <a:off x="2468267" y="2433443"/>
            <a:ext cx="1922922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Оценка потерь от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недополученной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продукции</a:t>
            </a:r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8D4CDB9F-8048-C77B-A2CC-D49DC0CC78A2}"/>
              </a:ext>
            </a:extLst>
          </p:cNvPr>
          <p:cNvSpPr/>
          <p:nvPr/>
        </p:nvSpPr>
        <p:spPr>
          <a:xfrm>
            <a:off x="2483765" y="3109041"/>
            <a:ext cx="1922922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Расчёт упущенной выгоды</a:t>
            </a:r>
          </a:p>
        </p:txBody>
      </p:sp>
      <p:sp>
        <p:nvSpPr>
          <p:cNvPr id="24" name="Text 10">
            <a:extLst>
              <a:ext uri="{FF2B5EF4-FFF2-40B4-BE49-F238E27FC236}">
                <a16:creationId xmlns:a16="http://schemas.microsoft.com/office/drawing/2014/main" id="{BD99D779-B18C-F9BD-29AA-EF9EDB5973C2}"/>
              </a:ext>
            </a:extLst>
          </p:cNvPr>
          <p:cNvSpPr/>
          <p:nvPr/>
        </p:nvSpPr>
        <p:spPr>
          <a:xfrm>
            <a:off x="4530055" y="2075064"/>
            <a:ext cx="23512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03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Shape 11">
            <a:extLst>
              <a:ext uri="{FF2B5EF4-FFF2-40B4-BE49-F238E27FC236}">
                <a16:creationId xmlns:a16="http://schemas.microsoft.com/office/drawing/2014/main" id="{4761F384-C510-0187-ACC8-41F63C06F6F4}"/>
              </a:ext>
            </a:extLst>
          </p:cNvPr>
          <p:cNvSpPr/>
          <p:nvPr/>
        </p:nvSpPr>
        <p:spPr>
          <a:xfrm>
            <a:off x="4530055" y="2318250"/>
            <a:ext cx="1969634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6" name="Text 12">
            <a:extLst>
              <a:ext uri="{FF2B5EF4-FFF2-40B4-BE49-F238E27FC236}">
                <a16:creationId xmlns:a16="http://schemas.microsoft.com/office/drawing/2014/main" id="{32471CE0-9161-123E-E813-D05ABAB6BB87}"/>
              </a:ext>
            </a:extLst>
          </p:cNvPr>
          <p:cNvSpPr/>
          <p:nvPr/>
        </p:nvSpPr>
        <p:spPr>
          <a:xfrm>
            <a:off x="4530055" y="2433443"/>
            <a:ext cx="196963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Экономический эффект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от переработки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техногенных отходов </a:t>
            </a:r>
          </a:p>
        </p:txBody>
      </p:sp>
      <p:sp>
        <p:nvSpPr>
          <p:cNvPr id="28" name="Text 13">
            <a:extLst>
              <a:ext uri="{FF2B5EF4-FFF2-40B4-BE49-F238E27FC236}">
                <a16:creationId xmlns:a16="http://schemas.microsoft.com/office/drawing/2014/main" id="{7009D329-79CD-1F94-C9FC-6FA52A26EF71}"/>
              </a:ext>
            </a:extLst>
          </p:cNvPr>
          <p:cNvSpPr/>
          <p:nvPr/>
        </p:nvSpPr>
        <p:spPr>
          <a:xfrm>
            <a:off x="4530055" y="3075349"/>
            <a:ext cx="2121298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Снижение затрат на добычу, получение товарной продукции, экономия на рекультивации</a:t>
            </a:r>
            <a:endParaRPr lang="en" sz="14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26CC3384-2D5E-616D-5F8B-F6E8246170AA}"/>
              </a:ext>
            </a:extLst>
          </p:cNvPr>
          <p:cNvSpPr/>
          <p:nvPr/>
        </p:nvSpPr>
        <p:spPr>
          <a:xfrm>
            <a:off x="540023" y="2322119"/>
            <a:ext cx="1828559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" name="Text 10">
            <a:extLst>
              <a:ext uri="{FF2B5EF4-FFF2-40B4-BE49-F238E27FC236}">
                <a16:creationId xmlns:a16="http://schemas.microsoft.com/office/drawing/2014/main" id="{E261D490-33F7-39A5-578B-7B15AD59A000}"/>
              </a:ext>
            </a:extLst>
          </p:cNvPr>
          <p:cNvSpPr/>
          <p:nvPr/>
        </p:nvSpPr>
        <p:spPr>
          <a:xfrm>
            <a:off x="6751479" y="2072484"/>
            <a:ext cx="23512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hape 11">
            <a:extLst>
              <a:ext uri="{FF2B5EF4-FFF2-40B4-BE49-F238E27FC236}">
                <a16:creationId xmlns:a16="http://schemas.microsoft.com/office/drawing/2014/main" id="{B2DB1B52-B6BF-3BA5-04F1-456C9B636914}"/>
              </a:ext>
            </a:extLst>
          </p:cNvPr>
          <p:cNvSpPr/>
          <p:nvPr/>
        </p:nvSpPr>
        <p:spPr>
          <a:xfrm>
            <a:off x="6751479" y="2315670"/>
            <a:ext cx="1969634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6" name="Text 12">
            <a:extLst>
              <a:ext uri="{FF2B5EF4-FFF2-40B4-BE49-F238E27FC236}">
                <a16:creationId xmlns:a16="http://schemas.microsoft.com/office/drawing/2014/main" id="{6A2193B0-B9E7-DA71-040B-E89D29F0ED6B}"/>
              </a:ext>
            </a:extLst>
          </p:cNvPr>
          <p:cNvSpPr/>
          <p:nvPr/>
        </p:nvSpPr>
        <p:spPr>
          <a:xfrm>
            <a:off x="6751479" y="2430863"/>
            <a:ext cx="196963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Учёт экологического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фактора</a:t>
            </a:r>
          </a:p>
        </p:txBody>
      </p:sp>
      <p:sp>
        <p:nvSpPr>
          <p:cNvPr id="7" name="Text 13">
            <a:extLst>
              <a:ext uri="{FF2B5EF4-FFF2-40B4-BE49-F238E27FC236}">
                <a16:creationId xmlns:a16="http://schemas.microsoft.com/office/drawing/2014/main" id="{96BC2A3E-3819-D834-07D2-798A383FC3ED}"/>
              </a:ext>
            </a:extLst>
          </p:cNvPr>
          <p:cNvSpPr/>
          <p:nvPr/>
        </p:nvSpPr>
        <p:spPr>
          <a:xfrm>
            <a:off x="6751482" y="2863543"/>
            <a:ext cx="2121298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Предотвращённый ущерб, плата за размещение отходов</a:t>
            </a:r>
            <a:endParaRPr lang="en" sz="14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6FD4DA-21DF-52E3-0642-15C87F448F3B}"/>
              </a:ext>
            </a:extLst>
          </p:cNvPr>
          <p:cNvSpPr txBox="1"/>
          <p:nvPr/>
        </p:nvSpPr>
        <p:spPr>
          <a:xfrm>
            <a:off x="236025" y="244607"/>
            <a:ext cx="87202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734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1) Показатели эффективности: </a:t>
            </a:r>
            <a:r>
              <a:rPr lang="en" sz="2400" b="1" dirty="0">
                <a:solidFill>
                  <a:srgbClr val="2734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NPV, IRR, </a:t>
            </a:r>
            <a:r>
              <a:rPr lang="ru-RU" sz="2400" b="1" dirty="0">
                <a:solidFill>
                  <a:srgbClr val="2734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срок окупаемости</a:t>
            </a:r>
          </a:p>
          <a:p>
            <a:pPr algn="ctr"/>
            <a:endParaRPr lang="ru-RU" sz="2400" b="1" dirty="0">
              <a:solidFill>
                <a:srgbClr val="27349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  <a:p>
            <a:pPr algn="ctr"/>
            <a:endParaRPr lang="ru-RU" sz="2400" b="1" dirty="0">
              <a:solidFill>
                <a:srgbClr val="27349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F8BF50F-06C0-ADA1-B824-67B43FA68DEC}"/>
              </a:ext>
            </a:extLst>
          </p:cNvPr>
          <p:cNvSpPr/>
          <p:nvPr/>
        </p:nvSpPr>
        <p:spPr>
          <a:xfrm>
            <a:off x="7966129" y="4680488"/>
            <a:ext cx="1177871" cy="46301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81D95634-CCE5-EE17-F93B-5D0EE96B78F5}"/>
              </a:ext>
            </a:extLst>
          </p:cNvPr>
          <p:cNvSpPr/>
          <p:nvPr/>
        </p:nvSpPr>
        <p:spPr>
          <a:xfrm>
            <a:off x="540023" y="449387"/>
            <a:ext cx="4634954" cy="650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endParaRPr lang="en-US" sz="2050" dirty="0"/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CDE0AB77-32EF-404A-CDDC-ED6B06724477}"/>
              </a:ext>
            </a:extLst>
          </p:cNvPr>
          <p:cNvSpPr/>
          <p:nvPr/>
        </p:nvSpPr>
        <p:spPr>
          <a:xfrm>
            <a:off x="387457" y="813849"/>
            <a:ext cx="8431079" cy="6907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indent="184150" algn="just">
              <a:lnSpc>
                <a:spcPts val="148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Ключевые инструменты технико-экономического анализа инвестиционных проектов в сфере ресурсосберегающих технологий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BDA29C39-5EEC-9EA2-89FA-F192823D481C}"/>
              </a:ext>
            </a:extLst>
          </p:cNvPr>
          <p:cNvSpPr/>
          <p:nvPr/>
        </p:nvSpPr>
        <p:spPr>
          <a:xfrm>
            <a:off x="387457" y="1304261"/>
            <a:ext cx="2492497" cy="223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 Чистая приведённая стоимость (NPV)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1">
            <a:extLst>
              <a:ext uri="{FF2B5EF4-FFF2-40B4-BE49-F238E27FC236}">
                <a16:creationId xmlns:a16="http://schemas.microsoft.com/office/drawing/2014/main" id="{DD42ECBB-DAC2-5657-A385-DAECE44D228F}"/>
              </a:ext>
            </a:extLst>
          </p:cNvPr>
          <p:cNvSpPr/>
          <p:nvPr/>
        </p:nvSpPr>
        <p:spPr>
          <a:xfrm>
            <a:off x="387457" y="1595610"/>
            <a:ext cx="4092092" cy="2251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buNone/>
            </a:pPr>
            <a:r>
              <a:rPr lang="en-US" sz="1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NPV (Net Present Value) </a:t>
            </a:r>
            <a:r>
              <a:rPr lang="ru-RU" sz="1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это</a:t>
            </a:r>
            <a:r>
              <a:rPr lang="en-US" sz="1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разница между дисконтированными денежными поступлениями и дисконтированными инвестиционными затратами за весь срок реализации проекта.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2">
            <a:extLst>
              <a:ext uri="{FF2B5EF4-FFF2-40B4-BE49-F238E27FC236}">
                <a16:creationId xmlns:a16="http://schemas.microsoft.com/office/drawing/2014/main" id="{04BE40BB-1E0B-19E7-337E-85E4F283AEDD}"/>
              </a:ext>
            </a:extLst>
          </p:cNvPr>
          <p:cNvSpPr/>
          <p:nvPr/>
        </p:nvSpPr>
        <p:spPr>
          <a:xfrm>
            <a:off x="699481" y="2101360"/>
            <a:ext cx="3772485" cy="2715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spcAft>
                <a:spcPts val="350"/>
              </a:spcAft>
              <a:buNone/>
            </a:pPr>
            <a:r>
              <a:rPr lang="en-US" sz="10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Формула расчёта: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105000"/>
              </a:lnSpc>
              <a:buNone/>
            </a:pPr>
            <a:r>
              <a:rPr lang="en-US" sz="1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NPV = ∑(</a:t>
            </a:r>
            <a:r>
              <a:rPr lang="en-US" sz="10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CF</a:t>
            </a:r>
            <a:r>
              <a:rPr lang="en-US" sz="1000" baseline="-250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t</a:t>
            </a:r>
            <a:r>
              <a:rPr lang="en-US" sz="1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)/(1+r)^t − I</a:t>
            </a:r>
            <a:r>
              <a:rPr lang="en-US" sz="1000" baseline="-25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</a:t>
            </a:r>
            <a:endParaRPr lang="en-US" sz="1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hape 3">
            <a:extLst>
              <a:ext uri="{FF2B5EF4-FFF2-40B4-BE49-F238E27FC236}">
                <a16:creationId xmlns:a16="http://schemas.microsoft.com/office/drawing/2014/main" id="{A3E2521A-DE07-5A29-76B8-E99771C47998}"/>
              </a:ext>
            </a:extLst>
          </p:cNvPr>
          <p:cNvSpPr/>
          <p:nvPr/>
        </p:nvSpPr>
        <p:spPr>
          <a:xfrm>
            <a:off x="565685" y="2109246"/>
            <a:ext cx="9525" cy="364257"/>
          </a:xfrm>
          <a:prstGeom prst="roundRect">
            <a:avLst>
              <a:gd name="adj" fmla="val 50000"/>
            </a:avLst>
          </a:prstGeom>
          <a:solidFill>
            <a:srgbClr val="CCCCCC"/>
          </a:solidFill>
          <a:ln/>
        </p:spPr>
      </p:sp>
      <p:sp>
        <p:nvSpPr>
          <p:cNvPr id="12" name="Text 4">
            <a:extLst>
              <a:ext uri="{FF2B5EF4-FFF2-40B4-BE49-F238E27FC236}">
                <a16:creationId xmlns:a16="http://schemas.microsoft.com/office/drawing/2014/main" id="{3B44E233-BB30-63AE-5723-277D7D184325}"/>
              </a:ext>
            </a:extLst>
          </p:cNvPr>
          <p:cNvSpPr/>
          <p:nvPr/>
        </p:nvSpPr>
        <p:spPr>
          <a:xfrm>
            <a:off x="387457" y="2515971"/>
            <a:ext cx="3872801" cy="5043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42240" indent="-142240" algn="l">
              <a:lnSpc>
                <a:spcPct val="105000"/>
              </a:lnSpc>
              <a:buSzPct val="100000"/>
              <a:buChar char="•"/>
            </a:pPr>
            <a:r>
              <a:rPr lang="en-US" sz="10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CF</a:t>
            </a:r>
            <a:r>
              <a:rPr lang="en-US" sz="1000" baseline="-250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t</a:t>
            </a:r>
            <a:r>
              <a:rPr lang="en-US" sz="1000" baseline="-25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 чистый денежный поток в году t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2240" indent="-142240" algn="l">
              <a:lnSpc>
                <a:spcPct val="105000"/>
              </a:lnSpc>
              <a:buSzPct val="100000"/>
              <a:buChar char="•"/>
            </a:pPr>
            <a:r>
              <a:rPr lang="en-US" sz="1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r - ставка дисконтирования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2240" indent="-142240" algn="l">
              <a:lnSpc>
                <a:spcPct val="105000"/>
              </a:lnSpc>
              <a:buSzPct val="100000"/>
              <a:buChar char="•"/>
            </a:pPr>
            <a:r>
              <a:rPr lang="en-US" sz="1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n - срок реализации проекта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2240" indent="-142240" algn="l">
              <a:lnSpc>
                <a:spcPct val="105000"/>
              </a:lnSpc>
              <a:buSzPct val="100000"/>
              <a:buChar char="•"/>
            </a:pPr>
            <a:r>
              <a:rPr lang="en-US" sz="1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I</a:t>
            </a:r>
            <a:r>
              <a:rPr lang="en-US" sz="1000" baseline="-25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</a:t>
            </a:r>
            <a:r>
              <a:rPr lang="en-US" sz="1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- первоначальные инвестиции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5">
            <a:extLst>
              <a:ext uri="{FF2B5EF4-FFF2-40B4-BE49-F238E27FC236}">
                <a16:creationId xmlns:a16="http://schemas.microsoft.com/office/drawing/2014/main" id="{E0595B79-3C91-6DBF-D515-9B5FEAD41F62}"/>
              </a:ext>
            </a:extLst>
          </p:cNvPr>
          <p:cNvSpPr/>
          <p:nvPr/>
        </p:nvSpPr>
        <p:spPr>
          <a:xfrm>
            <a:off x="387457" y="3198442"/>
            <a:ext cx="4092092" cy="3377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Критерий принятия решения:</a:t>
            </a:r>
            <a:r>
              <a:rPr lang="en-US" sz="1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проект принимается, если NPV &gt; 0. Чем выше NPV, тем более эффективен проект. В ресурсосберегающих технологиях NPV позволяет сравнивать варианты с разными сроками окупаемости и объёмами инвестиций.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hape 6">
            <a:extLst>
              <a:ext uri="{FF2B5EF4-FFF2-40B4-BE49-F238E27FC236}">
                <a16:creationId xmlns:a16="http://schemas.microsoft.com/office/drawing/2014/main" id="{92D1603E-8069-6CD1-126C-758BFD8D06CE}"/>
              </a:ext>
            </a:extLst>
          </p:cNvPr>
          <p:cNvSpPr/>
          <p:nvPr/>
        </p:nvSpPr>
        <p:spPr>
          <a:xfrm>
            <a:off x="396982" y="3886789"/>
            <a:ext cx="4082028" cy="463451"/>
          </a:xfrm>
          <a:prstGeom prst="roundRect">
            <a:avLst>
              <a:gd name="adj" fmla="val 8084"/>
            </a:avLst>
          </a:prstGeom>
          <a:solidFill>
            <a:schemeClr val="accent5">
              <a:lumMod val="20000"/>
              <a:lumOff val="80000"/>
            </a:schemeClr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15" name="Text 7">
            <a:extLst>
              <a:ext uri="{FF2B5EF4-FFF2-40B4-BE49-F238E27FC236}">
                <a16:creationId xmlns:a16="http://schemas.microsoft.com/office/drawing/2014/main" id="{8BB26C6D-60C6-6DBD-B5A7-593346443A8B}"/>
              </a:ext>
            </a:extLst>
          </p:cNvPr>
          <p:cNvSpPr/>
          <p:nvPr/>
        </p:nvSpPr>
        <p:spPr>
          <a:xfrm>
            <a:off x="490891" y="3980700"/>
            <a:ext cx="3592621" cy="11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Пример 1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8">
            <a:extLst>
              <a:ext uri="{FF2B5EF4-FFF2-40B4-BE49-F238E27FC236}">
                <a16:creationId xmlns:a16="http://schemas.microsoft.com/office/drawing/2014/main" id="{64B470CC-C5E0-0877-DFFA-D38243DE749F}"/>
              </a:ext>
            </a:extLst>
          </p:cNvPr>
          <p:cNvSpPr/>
          <p:nvPr/>
        </p:nvSpPr>
        <p:spPr>
          <a:xfrm>
            <a:off x="490891" y="4143741"/>
            <a:ext cx="3592621" cy="112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«Зелёные» технологии в добыче: NPV = $2 014 001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hape 9">
            <a:extLst>
              <a:ext uri="{FF2B5EF4-FFF2-40B4-BE49-F238E27FC236}">
                <a16:creationId xmlns:a16="http://schemas.microsoft.com/office/drawing/2014/main" id="{8485ACBE-213D-1FD6-2BA4-11E1765B1CCD}"/>
              </a:ext>
            </a:extLst>
          </p:cNvPr>
          <p:cNvSpPr/>
          <p:nvPr/>
        </p:nvSpPr>
        <p:spPr>
          <a:xfrm>
            <a:off x="396982" y="4401809"/>
            <a:ext cx="4082028" cy="576039"/>
          </a:xfrm>
          <a:prstGeom prst="roundRect">
            <a:avLst>
              <a:gd name="adj" fmla="val 6504"/>
            </a:avLst>
          </a:prstGeom>
          <a:solidFill>
            <a:schemeClr val="accent5">
              <a:lumMod val="20000"/>
              <a:lumOff val="80000"/>
            </a:schemeClr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26" name="Text 10">
            <a:extLst>
              <a:ext uri="{FF2B5EF4-FFF2-40B4-BE49-F238E27FC236}">
                <a16:creationId xmlns:a16="http://schemas.microsoft.com/office/drawing/2014/main" id="{D4110F47-E9B5-F693-DB7F-A2E7F9B917E8}"/>
              </a:ext>
            </a:extLst>
          </p:cNvPr>
          <p:cNvSpPr/>
          <p:nvPr/>
        </p:nvSpPr>
        <p:spPr>
          <a:xfrm>
            <a:off x="490891" y="4495719"/>
            <a:ext cx="3592621" cy="11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Пример 2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11">
            <a:extLst>
              <a:ext uri="{FF2B5EF4-FFF2-40B4-BE49-F238E27FC236}">
                <a16:creationId xmlns:a16="http://schemas.microsoft.com/office/drawing/2014/main" id="{A2BC8B2D-9410-671D-00E7-A4CCCD5E2A3A}"/>
              </a:ext>
            </a:extLst>
          </p:cNvPr>
          <p:cNvSpPr/>
          <p:nvPr/>
        </p:nvSpPr>
        <p:spPr>
          <a:xfrm>
            <a:off x="490891" y="4658761"/>
            <a:ext cx="3592621" cy="2251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Переработка техногенных образований: NPV = 6,94 млрд руб. (базовый сценарий)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0">
            <a:extLst>
              <a:ext uri="{FF2B5EF4-FFF2-40B4-BE49-F238E27FC236}">
                <a16:creationId xmlns:a16="http://schemas.microsoft.com/office/drawing/2014/main" id="{6F42D3AB-1855-B3B9-64FE-C342C6A21EBC}"/>
              </a:ext>
            </a:extLst>
          </p:cNvPr>
          <p:cNvSpPr/>
          <p:nvPr/>
        </p:nvSpPr>
        <p:spPr>
          <a:xfrm>
            <a:off x="4814329" y="1325130"/>
            <a:ext cx="3942214" cy="3796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2. Внутренняя норма доходности (IRR)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1">
            <a:extLst>
              <a:ext uri="{FF2B5EF4-FFF2-40B4-BE49-F238E27FC236}">
                <a16:creationId xmlns:a16="http://schemas.microsoft.com/office/drawing/2014/main" id="{8003B9CF-D67B-14C8-CA4E-157DBC161DA1}"/>
              </a:ext>
            </a:extLst>
          </p:cNvPr>
          <p:cNvSpPr/>
          <p:nvPr/>
        </p:nvSpPr>
        <p:spPr>
          <a:xfrm>
            <a:off x="4814329" y="1569838"/>
            <a:ext cx="3942214" cy="723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buNone/>
            </a:pPr>
            <a:r>
              <a:rPr lang="en-US" sz="1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IRR (Internal Rate of Return) – </a:t>
            </a:r>
            <a:r>
              <a:rPr lang="en-US" sz="10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это</a:t>
            </a:r>
            <a:r>
              <a:rPr lang="en-US" sz="1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ставка дисконтирования, при которой NPV проекта становится равным нулю. IRR показывает максимальную стоимость капитала, который может быть привлечён для финансирования проекта.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Shape 2">
            <a:extLst>
              <a:ext uri="{FF2B5EF4-FFF2-40B4-BE49-F238E27FC236}">
                <a16:creationId xmlns:a16="http://schemas.microsoft.com/office/drawing/2014/main" id="{5B5976F6-864D-DE6A-C372-E98BC564B1E2}"/>
              </a:ext>
            </a:extLst>
          </p:cNvPr>
          <p:cNvSpPr/>
          <p:nvPr/>
        </p:nvSpPr>
        <p:spPr>
          <a:xfrm>
            <a:off x="4814329" y="2267591"/>
            <a:ext cx="3942214" cy="582187"/>
          </a:xfrm>
          <a:prstGeom prst="roundRect">
            <a:avLst>
              <a:gd name="adj" fmla="val 7575"/>
            </a:avLst>
          </a:prstGeom>
          <a:solidFill>
            <a:schemeClr val="accent1">
              <a:lumMod val="20000"/>
              <a:lumOff val="80000"/>
            </a:schemeClr>
          </a:solidFill>
          <a:ln/>
        </p:spPr>
      </p:sp>
      <p:sp>
        <p:nvSpPr>
          <p:cNvPr id="31" name="Text 3">
            <a:extLst>
              <a:ext uri="{FF2B5EF4-FFF2-40B4-BE49-F238E27FC236}">
                <a16:creationId xmlns:a16="http://schemas.microsoft.com/office/drawing/2014/main" id="{138BCD7D-D447-C637-AB92-54BE6C567371}"/>
              </a:ext>
            </a:extLst>
          </p:cNvPr>
          <p:cNvSpPr/>
          <p:nvPr/>
        </p:nvSpPr>
        <p:spPr>
          <a:xfrm>
            <a:off x="4965786" y="2331053"/>
            <a:ext cx="3626666" cy="4822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0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Критерий принятия решения:</a:t>
            </a:r>
            <a:r>
              <a:rPr lang="en-US" sz="1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проект принимается, если IRR &gt; r (ставка дисконтирования). Чем выше IRR, тем более устойчив проект к изменению внешних условий.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4">
            <a:extLst>
              <a:ext uri="{FF2B5EF4-FFF2-40B4-BE49-F238E27FC236}">
                <a16:creationId xmlns:a16="http://schemas.microsoft.com/office/drawing/2014/main" id="{71396982-8D49-E936-42C4-4742F7E0A124}"/>
              </a:ext>
            </a:extLst>
          </p:cNvPr>
          <p:cNvSpPr/>
          <p:nvPr/>
        </p:nvSpPr>
        <p:spPr>
          <a:xfrm>
            <a:off x="4795279" y="3043846"/>
            <a:ext cx="1969257" cy="501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19,2%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5">
            <a:extLst>
              <a:ext uri="{FF2B5EF4-FFF2-40B4-BE49-F238E27FC236}">
                <a16:creationId xmlns:a16="http://schemas.microsoft.com/office/drawing/2014/main" id="{C791C8CC-7293-2EBC-0FAA-DBC79DD6F04B}"/>
              </a:ext>
            </a:extLst>
          </p:cNvPr>
          <p:cNvSpPr/>
          <p:nvPr/>
        </p:nvSpPr>
        <p:spPr>
          <a:xfrm>
            <a:off x="4795279" y="3237124"/>
            <a:ext cx="1969257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Переработка хвостов обогащения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6">
            <a:extLst>
              <a:ext uri="{FF2B5EF4-FFF2-40B4-BE49-F238E27FC236}">
                <a16:creationId xmlns:a16="http://schemas.microsoft.com/office/drawing/2014/main" id="{DFCCC764-5C3A-D138-A221-7164CCB24FF6}"/>
              </a:ext>
            </a:extLst>
          </p:cNvPr>
          <p:cNvSpPr/>
          <p:nvPr/>
        </p:nvSpPr>
        <p:spPr>
          <a:xfrm>
            <a:off x="4913635" y="3570867"/>
            <a:ext cx="1925416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IRR для </a:t>
            </a:r>
            <a:r>
              <a:rPr lang="en-US" sz="10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проектов</a:t>
            </a:r>
            <a:r>
              <a:rPr lang="en-US" sz="1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lnSpc>
                <a:spcPts val="1200"/>
              </a:lnSpc>
              <a:buNone/>
            </a:pPr>
            <a:r>
              <a:rPr lang="en-US" sz="10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переработки</a:t>
            </a:r>
            <a:r>
              <a:rPr lang="en-US" sz="1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хвостов обогащения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7">
            <a:extLst>
              <a:ext uri="{FF2B5EF4-FFF2-40B4-BE49-F238E27FC236}">
                <a16:creationId xmlns:a16="http://schemas.microsoft.com/office/drawing/2014/main" id="{D18D66AA-B297-8139-EC9C-BF69AA422369}"/>
              </a:ext>
            </a:extLst>
          </p:cNvPr>
          <p:cNvSpPr/>
          <p:nvPr/>
        </p:nvSpPr>
        <p:spPr>
          <a:xfrm>
            <a:off x="6750919" y="3043846"/>
            <a:ext cx="1969294" cy="501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48%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8">
            <a:extLst>
              <a:ext uri="{FF2B5EF4-FFF2-40B4-BE49-F238E27FC236}">
                <a16:creationId xmlns:a16="http://schemas.microsoft.com/office/drawing/2014/main" id="{43A3331D-BDE7-0AE0-8D81-C91E9E48DD56}"/>
              </a:ext>
            </a:extLst>
          </p:cNvPr>
          <p:cNvSpPr/>
          <p:nvPr/>
        </p:nvSpPr>
        <p:spPr>
          <a:xfrm>
            <a:off x="6750919" y="3237124"/>
            <a:ext cx="1969294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Рециклинг отсевов горных пород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 9">
            <a:extLst>
              <a:ext uri="{FF2B5EF4-FFF2-40B4-BE49-F238E27FC236}">
                <a16:creationId xmlns:a16="http://schemas.microsoft.com/office/drawing/2014/main" id="{ECD2A180-210E-36B1-7400-6DA0140D025C}"/>
              </a:ext>
            </a:extLst>
          </p:cNvPr>
          <p:cNvSpPr/>
          <p:nvPr/>
        </p:nvSpPr>
        <p:spPr>
          <a:xfrm>
            <a:off x="6634684" y="3570867"/>
            <a:ext cx="1969294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IRR для проектов </a:t>
            </a:r>
            <a:r>
              <a:rPr lang="en-US" sz="10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рециклинга</a:t>
            </a:r>
            <a:r>
              <a:rPr lang="en-US" sz="1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lnSpc>
                <a:spcPts val="1200"/>
              </a:lnSpc>
              <a:buNone/>
            </a:pPr>
            <a:r>
              <a:rPr lang="en-US" sz="10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отсевов</a:t>
            </a:r>
            <a:r>
              <a:rPr lang="en-US" sz="1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горных пород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 10">
            <a:extLst>
              <a:ext uri="{FF2B5EF4-FFF2-40B4-BE49-F238E27FC236}">
                <a16:creationId xmlns:a16="http://schemas.microsoft.com/office/drawing/2014/main" id="{AA8EEB53-C3D3-B0BD-3E8A-5B66ACF74D66}"/>
              </a:ext>
            </a:extLst>
          </p:cNvPr>
          <p:cNvSpPr/>
          <p:nvPr/>
        </p:nvSpPr>
        <p:spPr>
          <a:xfrm>
            <a:off x="4800600" y="4290110"/>
            <a:ext cx="3955944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just">
              <a:lnSpc>
                <a:spcPts val="12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Для установок по обезвоживанию хвостов IRR </a:t>
            </a: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определяется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ts val="1200"/>
              </a:lnSpc>
              <a:buNone/>
            </a:pP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основе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cash flow-модели.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707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BA641E4-6BEE-3672-2518-33201F422CC4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7A8778E0-4276-7DAB-17BB-B1EC000834C4}"/>
              </a:ext>
            </a:extLst>
          </p:cNvPr>
          <p:cNvSpPr/>
          <p:nvPr/>
        </p:nvSpPr>
        <p:spPr>
          <a:xfrm>
            <a:off x="493529" y="418528"/>
            <a:ext cx="5169471" cy="2109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3. Срок окупаемости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DF0CC050-098B-9B04-5125-6906A6FCFCB8}"/>
              </a:ext>
            </a:extLst>
          </p:cNvPr>
          <p:cNvSpPr/>
          <p:nvPr/>
        </p:nvSpPr>
        <p:spPr>
          <a:xfrm>
            <a:off x="540024" y="768617"/>
            <a:ext cx="3075279" cy="2088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03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Срок окупаемости (Payback Period) – </a:t>
            </a: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период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времени, необходимый для возврата первоначальных инвестиций за счёт чистых денежных поступлений.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E4CA97EA-1CBD-AD5B-21D0-928F245D5CC8}"/>
              </a:ext>
            </a:extLst>
          </p:cNvPr>
          <p:cNvSpPr/>
          <p:nvPr/>
        </p:nvSpPr>
        <p:spPr>
          <a:xfrm>
            <a:off x="744091" y="1682993"/>
            <a:ext cx="5042892" cy="2503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3000"/>
              </a:lnSpc>
              <a:spcAft>
                <a:spcPts val="300"/>
              </a:spcAft>
              <a:buNone/>
            </a:pP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Формула для равномерных поступлений: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103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PP = I</a:t>
            </a:r>
            <a:r>
              <a:rPr lang="en-US" sz="1100" baseline="-25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/ CF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81F2C66B-91C3-B521-4563-F49E729B2126}"/>
              </a:ext>
            </a:extLst>
          </p:cNvPr>
          <p:cNvSpPr/>
          <p:nvPr/>
        </p:nvSpPr>
        <p:spPr>
          <a:xfrm>
            <a:off x="-4840039" y="1406781"/>
            <a:ext cx="9525" cy="333375"/>
          </a:xfrm>
          <a:prstGeom prst="roundRect">
            <a:avLst>
              <a:gd name="adj" fmla="val 50000"/>
            </a:avLst>
          </a:prstGeom>
          <a:solidFill>
            <a:srgbClr val="CCCCCC"/>
          </a:solidFill>
          <a:ln/>
        </p:spPr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9F467345-BB86-6D01-3797-6A3DB5B093FB}"/>
              </a:ext>
            </a:extLst>
          </p:cNvPr>
          <p:cNvSpPr/>
          <p:nvPr/>
        </p:nvSpPr>
        <p:spPr>
          <a:xfrm>
            <a:off x="540024" y="2259187"/>
            <a:ext cx="3075279" cy="3547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3000"/>
              </a:lnSpc>
              <a:spcAft>
                <a:spcPts val="300"/>
              </a:spcAft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Для неравномерных поступлений рассчитывается кумулятивным </a:t>
            </a: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методом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3000"/>
              </a:lnSpc>
              <a:buNone/>
            </a:pP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Критерий: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чем меньше срок окупаемости, тем менее рискован проект. Для горных проектов приемлемым считается срок </a:t>
            </a: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окупаемости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3-7 лет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 1" descr="preencoded.png">
            <a:extLst>
              <a:ext uri="{FF2B5EF4-FFF2-40B4-BE49-F238E27FC236}">
                <a16:creationId xmlns:a16="http://schemas.microsoft.com/office/drawing/2014/main" id="{A629C553-FA20-441F-1496-264F0674FD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022" y="3382855"/>
            <a:ext cx="3075279" cy="443805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CA8D6BFE-D104-CD00-61EA-0DF51F7BDC6D}"/>
              </a:ext>
            </a:extLst>
          </p:cNvPr>
          <p:cNvSpPr/>
          <p:nvPr/>
        </p:nvSpPr>
        <p:spPr>
          <a:xfrm>
            <a:off x="672034" y="3476766"/>
            <a:ext cx="2462659" cy="105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Дообогащение хвостов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02096F6E-CD21-7385-EC41-32CB4DBE8CD8}"/>
              </a:ext>
            </a:extLst>
          </p:cNvPr>
          <p:cNvSpPr/>
          <p:nvPr/>
        </p:nvSpPr>
        <p:spPr>
          <a:xfrm>
            <a:off x="672034" y="3628347"/>
            <a:ext cx="2462659" cy="104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Срок окупаемости: </a:t>
            </a: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2,16 года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 2" descr="preencoded.png">
            <a:extLst>
              <a:ext uri="{FF2B5EF4-FFF2-40B4-BE49-F238E27FC236}">
                <a16:creationId xmlns:a16="http://schemas.microsoft.com/office/drawing/2014/main" id="{4083A98C-73F6-A016-C533-151A3EB8B1B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022" y="3872797"/>
            <a:ext cx="3075279" cy="443805"/>
          </a:xfrm>
          <a:prstGeom prst="rect">
            <a:avLst/>
          </a:prstGeom>
        </p:spPr>
      </p:pic>
      <p:sp>
        <p:nvSpPr>
          <p:cNvPr id="20" name="Text 7">
            <a:extLst>
              <a:ext uri="{FF2B5EF4-FFF2-40B4-BE49-F238E27FC236}">
                <a16:creationId xmlns:a16="http://schemas.microsoft.com/office/drawing/2014/main" id="{9E792572-6276-DF35-EADA-8EC906C0A2FA}"/>
              </a:ext>
            </a:extLst>
          </p:cNvPr>
          <p:cNvSpPr/>
          <p:nvPr/>
        </p:nvSpPr>
        <p:spPr>
          <a:xfrm>
            <a:off x="672034" y="3966708"/>
            <a:ext cx="2462659" cy="105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Переработка хвостов 2-го поля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9C657751-FA5C-840E-6383-5A8B02EF8302}"/>
              </a:ext>
            </a:extLst>
          </p:cNvPr>
          <p:cNvSpPr/>
          <p:nvPr/>
        </p:nvSpPr>
        <p:spPr>
          <a:xfrm>
            <a:off x="672034" y="4118289"/>
            <a:ext cx="2462659" cy="104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Дисконтированный срок окупаемости: </a:t>
            </a: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4,4 года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Image 3" descr="preencoded.png">
            <a:extLst>
              <a:ext uri="{FF2B5EF4-FFF2-40B4-BE49-F238E27FC236}">
                <a16:creationId xmlns:a16="http://schemas.microsoft.com/office/drawing/2014/main" id="{3676EF1C-7E83-A76A-7279-B440090271D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022" y="4362740"/>
            <a:ext cx="3075279" cy="443805"/>
          </a:xfrm>
          <a:prstGeom prst="rect">
            <a:avLst/>
          </a:prstGeom>
        </p:spPr>
      </p:pic>
      <p:sp>
        <p:nvSpPr>
          <p:cNvPr id="24" name="Text 9">
            <a:extLst>
              <a:ext uri="{FF2B5EF4-FFF2-40B4-BE49-F238E27FC236}">
                <a16:creationId xmlns:a16="http://schemas.microsoft.com/office/drawing/2014/main" id="{F7EE0EFE-FBEE-0CF9-54E2-F2600456E9F7}"/>
              </a:ext>
            </a:extLst>
          </p:cNvPr>
          <p:cNvSpPr/>
          <p:nvPr/>
        </p:nvSpPr>
        <p:spPr>
          <a:xfrm>
            <a:off x="672034" y="4456650"/>
            <a:ext cx="2462659" cy="105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Рециклинг отсевов в минеральную вату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10">
            <a:extLst>
              <a:ext uri="{FF2B5EF4-FFF2-40B4-BE49-F238E27FC236}">
                <a16:creationId xmlns:a16="http://schemas.microsoft.com/office/drawing/2014/main" id="{9DFF11FB-8627-F4F1-DF3F-3EAA15280F47}"/>
              </a:ext>
            </a:extLst>
          </p:cNvPr>
          <p:cNvSpPr/>
          <p:nvPr/>
        </p:nvSpPr>
        <p:spPr>
          <a:xfrm>
            <a:off x="672034" y="4608232"/>
            <a:ext cx="2462659" cy="104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Срок окупаемости: </a:t>
            </a: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2,8 года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1">
            <a:extLst>
              <a:ext uri="{FF2B5EF4-FFF2-40B4-BE49-F238E27FC236}">
                <a16:creationId xmlns:a16="http://schemas.microsoft.com/office/drawing/2014/main" id="{5717158E-2BB6-0F6E-C837-CEBBDB2042DF}"/>
              </a:ext>
            </a:extLst>
          </p:cNvPr>
          <p:cNvSpPr/>
          <p:nvPr/>
        </p:nvSpPr>
        <p:spPr>
          <a:xfrm>
            <a:off x="3969023" y="427733"/>
            <a:ext cx="4634954" cy="2109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4. Сравнительная эффективность капитальных вложений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2">
            <a:extLst>
              <a:ext uri="{FF2B5EF4-FFF2-40B4-BE49-F238E27FC236}">
                <a16:creationId xmlns:a16="http://schemas.microsoft.com/office/drawing/2014/main" id="{2AC4BAB4-16E6-27C8-1A01-2676C249D923}"/>
              </a:ext>
            </a:extLst>
          </p:cNvPr>
          <p:cNvSpPr/>
          <p:nvPr/>
        </p:nvSpPr>
        <p:spPr>
          <a:xfrm>
            <a:off x="3969023" y="772168"/>
            <a:ext cx="4634954" cy="323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Для сравнения альтернативных вариантов ресурсосберегающих технологий используются следующие показатели: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3">
            <a:extLst>
              <a:ext uri="{FF2B5EF4-FFF2-40B4-BE49-F238E27FC236}">
                <a16:creationId xmlns:a16="http://schemas.microsoft.com/office/drawing/2014/main" id="{55C38C1C-4F02-943E-D8D6-0CA0ED98224D}"/>
              </a:ext>
            </a:extLst>
          </p:cNvPr>
          <p:cNvSpPr/>
          <p:nvPr/>
        </p:nvSpPr>
        <p:spPr>
          <a:xfrm>
            <a:off x="4634433" y="1402506"/>
            <a:ext cx="3969544" cy="144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Индекс доходности (PI)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4">
            <a:extLst>
              <a:ext uri="{FF2B5EF4-FFF2-40B4-BE49-F238E27FC236}">
                <a16:creationId xmlns:a16="http://schemas.microsoft.com/office/drawing/2014/main" id="{1218AB52-B25C-1624-2BD7-A2AA21384727}"/>
              </a:ext>
            </a:extLst>
          </p:cNvPr>
          <p:cNvSpPr/>
          <p:nvPr/>
        </p:nvSpPr>
        <p:spPr>
          <a:xfrm>
            <a:off x="4634433" y="1599108"/>
            <a:ext cx="3969544" cy="5380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7000"/>
              </a:lnSpc>
              <a:spcAft>
                <a:spcPts val="400"/>
              </a:spcAft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PI = (NPV + I</a:t>
            </a:r>
            <a:r>
              <a:rPr lang="en-US" sz="1100" baseline="-25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) / I</a:t>
            </a:r>
            <a:r>
              <a:rPr lang="en-US" sz="1100" baseline="-25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</a:t>
            </a:r>
            <a:endParaRPr lang="en-US" sz="11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117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Проект принимается при PI &gt; 1. Для переработки хвостов PI может достигать 6,0.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5">
            <a:extLst>
              <a:ext uri="{FF2B5EF4-FFF2-40B4-BE49-F238E27FC236}">
                <a16:creationId xmlns:a16="http://schemas.microsoft.com/office/drawing/2014/main" id="{05B4CFC1-F448-701A-3F26-FCC17DC2B65D}"/>
              </a:ext>
            </a:extLst>
          </p:cNvPr>
          <p:cNvSpPr/>
          <p:nvPr/>
        </p:nvSpPr>
        <p:spPr>
          <a:xfrm>
            <a:off x="4634433" y="2469286"/>
            <a:ext cx="3969544" cy="144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Сравнительная эффективность (Е)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6">
            <a:extLst>
              <a:ext uri="{FF2B5EF4-FFF2-40B4-BE49-F238E27FC236}">
                <a16:creationId xmlns:a16="http://schemas.microsoft.com/office/drawing/2014/main" id="{B91E440B-6E94-1B40-7851-A939A910CFCB}"/>
              </a:ext>
            </a:extLst>
          </p:cNvPr>
          <p:cNvSpPr/>
          <p:nvPr/>
        </p:nvSpPr>
        <p:spPr>
          <a:xfrm>
            <a:off x="4634433" y="2665888"/>
            <a:ext cx="3969544" cy="5380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7000"/>
              </a:lnSpc>
              <a:spcAft>
                <a:spcPts val="400"/>
              </a:spcAft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E = ΔП / ΔK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117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где ΔП - прирост прибыли, </a:t>
            </a:r>
          </a:p>
          <a:p>
            <a:pPr marL="0" indent="0" algn="l">
              <a:lnSpc>
                <a:spcPct val="117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      ΔK - дополнительные капитальные вложения.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7">
            <a:extLst>
              <a:ext uri="{FF2B5EF4-FFF2-40B4-BE49-F238E27FC236}">
                <a16:creationId xmlns:a16="http://schemas.microsoft.com/office/drawing/2014/main" id="{27165F23-71A2-A71F-D5A8-A5655720CBBB}"/>
              </a:ext>
            </a:extLst>
          </p:cNvPr>
          <p:cNvSpPr/>
          <p:nvPr/>
        </p:nvSpPr>
        <p:spPr>
          <a:xfrm>
            <a:off x="4634433" y="3543816"/>
            <a:ext cx="3969544" cy="144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Оптимальный вариант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 8">
            <a:extLst>
              <a:ext uri="{FF2B5EF4-FFF2-40B4-BE49-F238E27FC236}">
                <a16:creationId xmlns:a16="http://schemas.microsoft.com/office/drawing/2014/main" id="{9CF7DB61-0479-D5FC-2047-BCBFBA5B9CEE}"/>
              </a:ext>
            </a:extLst>
          </p:cNvPr>
          <p:cNvSpPr/>
          <p:nvPr/>
        </p:nvSpPr>
        <p:spPr>
          <a:xfrm>
            <a:off x="4634433" y="3740418"/>
            <a:ext cx="3969544" cy="5380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7000"/>
              </a:lnSpc>
              <a:spcAft>
                <a:spcPts val="400"/>
              </a:spcAft>
              <a:buNone/>
            </a:pP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</a:t>
            </a:r>
            <a:r>
              <a:rPr lang="en-US" sz="1100" baseline="-250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i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= </a:t>
            </a: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</a:t>
            </a:r>
            <a:r>
              <a:rPr lang="en-US" sz="1100" baseline="-250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i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+ E</a:t>
            </a:r>
            <a:r>
              <a:rPr lang="en-US" sz="1100" baseline="-25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n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· K</a:t>
            </a:r>
            <a:r>
              <a:rPr lang="en-US" sz="1100" baseline="-25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i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→ min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117000"/>
              </a:lnSpc>
              <a:buNone/>
            </a:pP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где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</a:t>
            </a:r>
            <a:r>
              <a:rPr lang="en-US" sz="1100" baseline="-250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i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- текущие затраты, K</a:t>
            </a:r>
            <a:r>
              <a:rPr lang="en-US" sz="1100" baseline="-25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i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- капвложения, E</a:t>
            </a:r>
            <a:r>
              <a:rPr lang="en-US" sz="1100" baseline="-25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n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- нормативный коэффициент эффективности.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 9">
            <a:extLst>
              <a:ext uri="{FF2B5EF4-FFF2-40B4-BE49-F238E27FC236}">
                <a16:creationId xmlns:a16="http://schemas.microsoft.com/office/drawing/2014/main" id="{12787C4D-1F12-AAF8-1B59-630D61EC219F}"/>
              </a:ext>
            </a:extLst>
          </p:cNvPr>
          <p:cNvSpPr/>
          <p:nvPr/>
        </p:nvSpPr>
        <p:spPr>
          <a:xfrm>
            <a:off x="3969023" y="4553769"/>
            <a:ext cx="5092154" cy="1619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Срок окупаемости дополнительных капвложений: </a:t>
            </a:r>
            <a:r>
              <a:rPr lang="en-US" sz="12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T</a:t>
            </a:r>
            <a:r>
              <a:rPr lang="en-US" sz="1200" b="1" baseline="-250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ок</a:t>
            </a: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= ΔK / ΔП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55B26E-8211-1CB2-8609-1059A83545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F43657B8-9E68-1B3A-B332-FDE63AB755FD}"/>
              </a:ext>
            </a:extLst>
          </p:cNvPr>
          <p:cNvSpPr/>
          <p:nvPr/>
        </p:nvSpPr>
        <p:spPr>
          <a:xfrm>
            <a:off x="386820" y="285750"/>
            <a:ext cx="7936409" cy="3773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2) 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Оценка потерь от недополученной продукции</a:t>
            </a:r>
          </a:p>
          <a:p>
            <a:pPr marL="0" indent="0" algn="ctr">
              <a:lnSpc>
                <a:spcPct val="104000"/>
              </a:lnSpc>
              <a:buNone/>
            </a:pPr>
            <a:endParaRPr lang="ru-RU" sz="2400" b="1" dirty="0" err="1">
              <a:solidFill>
                <a:srgbClr val="273490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Text 4">
            <a:extLst>
              <a:ext uri="{FF2B5EF4-FFF2-40B4-BE49-F238E27FC236}">
                <a16:creationId xmlns:a16="http://schemas.microsoft.com/office/drawing/2014/main" id="{62F709E4-970A-B25D-D711-B64ECB2CCBB5}"/>
              </a:ext>
            </a:extLst>
          </p:cNvPr>
          <p:cNvSpPr/>
          <p:nvPr/>
        </p:nvSpPr>
        <p:spPr>
          <a:xfrm>
            <a:off x="386819" y="711578"/>
            <a:ext cx="8346475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Методология расчёта упущенной выгоды при неполном извлечении полезных ископаемых из недр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E0C37F27-E86F-B40F-046B-EBDBD4440F59}"/>
              </a:ext>
            </a:extLst>
          </p:cNvPr>
          <p:cNvSpPr/>
          <p:nvPr/>
        </p:nvSpPr>
        <p:spPr>
          <a:xfrm>
            <a:off x="419593" y="1148557"/>
            <a:ext cx="5456917" cy="3074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 Понятие упущенной </a:t>
            </a:r>
            <a:r>
              <a:rPr lang="en-US" sz="14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выгоды</a:t>
            </a: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</a:t>
            </a: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горном деле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2D19ECC3-F98D-E886-9034-D6715A2777EC}"/>
              </a:ext>
            </a:extLst>
          </p:cNvPr>
          <p:cNvSpPr/>
          <p:nvPr/>
        </p:nvSpPr>
        <p:spPr>
          <a:xfrm>
            <a:off x="419594" y="1664848"/>
            <a:ext cx="3561136" cy="5299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buNone/>
            </a:pP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Упущенная </a:t>
            </a:r>
            <a:r>
              <a:rPr lang="en-US" sz="13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выгода</a:t>
            </a: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– </a:t>
            </a:r>
            <a:r>
              <a:rPr lang="en-US" sz="13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это</a:t>
            </a: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неполученный доход, который могло бы получить предприятие при полном извлечении полезных ископаемых из недр или при оптимальном варианте использования ресурсов.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A5AC3884-F288-8C94-CB2A-DF5832716253}"/>
              </a:ext>
            </a:extLst>
          </p:cNvPr>
          <p:cNvSpPr/>
          <p:nvPr/>
        </p:nvSpPr>
        <p:spPr>
          <a:xfrm>
            <a:off x="419594" y="2812339"/>
            <a:ext cx="3173361" cy="1536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Основные источники </a:t>
            </a:r>
            <a:r>
              <a:rPr lang="en-US" sz="13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упущенной</a:t>
            </a: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</a:p>
          <a:p>
            <a:pPr marL="0" indent="0" algn="l">
              <a:buNone/>
            </a:pPr>
            <a:r>
              <a:rPr lang="en-US" sz="13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выгоды</a:t>
            </a: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: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B9404EDA-8030-37A5-7AF7-7FEF716A2463}"/>
              </a:ext>
            </a:extLst>
          </p:cNvPr>
          <p:cNvSpPr/>
          <p:nvPr/>
        </p:nvSpPr>
        <p:spPr>
          <a:xfrm>
            <a:off x="430226" y="3326742"/>
            <a:ext cx="255508" cy="276597"/>
          </a:xfrm>
          <a:prstGeom prst="roundRect">
            <a:avLst>
              <a:gd name="adj" fmla="val 18671"/>
            </a:avLst>
          </a:prstGeom>
          <a:solidFill>
            <a:schemeClr val="accent6">
              <a:lumMod val="20000"/>
              <a:lumOff val="80000"/>
            </a:schemeClr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8C15BA86-F8E4-1FBA-EEEB-2FE6F10632BE}"/>
              </a:ext>
            </a:extLst>
          </p:cNvPr>
          <p:cNvSpPr/>
          <p:nvPr/>
        </p:nvSpPr>
        <p:spPr>
          <a:xfrm>
            <a:off x="804751" y="3312459"/>
            <a:ext cx="3173359" cy="3533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Потери полезных ископаемых при добыче (неполное извлечение)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5">
            <a:extLst>
              <a:ext uri="{FF2B5EF4-FFF2-40B4-BE49-F238E27FC236}">
                <a16:creationId xmlns:a16="http://schemas.microsoft.com/office/drawing/2014/main" id="{4225CC68-F4B3-6E8D-CE18-082CDAA16822}"/>
              </a:ext>
            </a:extLst>
          </p:cNvPr>
          <p:cNvSpPr/>
          <p:nvPr/>
        </p:nvSpPr>
        <p:spPr>
          <a:xfrm>
            <a:off x="419593" y="4176658"/>
            <a:ext cx="255508" cy="276597"/>
          </a:xfrm>
          <a:prstGeom prst="roundRect">
            <a:avLst>
              <a:gd name="adj" fmla="val 18671"/>
            </a:avLst>
          </a:prstGeom>
          <a:solidFill>
            <a:schemeClr val="accent6">
              <a:lumMod val="20000"/>
              <a:lumOff val="80000"/>
            </a:schemeClr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AA9007DD-8288-CCD6-0AD7-9D545195B25F}"/>
              </a:ext>
            </a:extLst>
          </p:cNvPr>
          <p:cNvSpPr/>
          <p:nvPr/>
        </p:nvSpPr>
        <p:spPr>
          <a:xfrm>
            <a:off x="835674" y="4190237"/>
            <a:ext cx="3173426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Разубоживание рудной массы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hape 7">
            <a:extLst>
              <a:ext uri="{FF2B5EF4-FFF2-40B4-BE49-F238E27FC236}">
                <a16:creationId xmlns:a16="http://schemas.microsoft.com/office/drawing/2014/main" id="{F4853034-4608-27F0-C33C-A25E3ABD247B}"/>
              </a:ext>
            </a:extLst>
          </p:cNvPr>
          <p:cNvSpPr/>
          <p:nvPr/>
        </p:nvSpPr>
        <p:spPr>
          <a:xfrm>
            <a:off x="419594" y="3751700"/>
            <a:ext cx="255508" cy="276597"/>
          </a:xfrm>
          <a:prstGeom prst="roundRect">
            <a:avLst>
              <a:gd name="adj" fmla="val 18671"/>
            </a:avLst>
          </a:prstGeom>
          <a:solidFill>
            <a:schemeClr val="accent6">
              <a:lumMod val="20000"/>
              <a:lumOff val="80000"/>
            </a:schemeClr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5178070E-0FA1-D81B-4B93-8039B0391846}"/>
              </a:ext>
            </a:extLst>
          </p:cNvPr>
          <p:cNvSpPr/>
          <p:nvPr/>
        </p:nvSpPr>
        <p:spPr>
          <a:xfrm>
            <a:off x="827998" y="3731188"/>
            <a:ext cx="3173359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Неполное извлечение </a:t>
            </a:r>
            <a:r>
              <a:rPr lang="en-US" sz="13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попутных</a:t>
            </a: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</a:p>
          <a:p>
            <a:pPr marL="0" indent="0" algn="l">
              <a:buNone/>
            </a:pPr>
            <a:r>
              <a:rPr lang="en-US" sz="13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компонентов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Shape 9">
            <a:extLst>
              <a:ext uri="{FF2B5EF4-FFF2-40B4-BE49-F238E27FC236}">
                <a16:creationId xmlns:a16="http://schemas.microsoft.com/office/drawing/2014/main" id="{66E84BA1-0EF2-C63F-39B6-291A18B2E99D}"/>
              </a:ext>
            </a:extLst>
          </p:cNvPr>
          <p:cNvSpPr/>
          <p:nvPr/>
        </p:nvSpPr>
        <p:spPr>
          <a:xfrm>
            <a:off x="419593" y="4596927"/>
            <a:ext cx="255508" cy="276597"/>
          </a:xfrm>
          <a:prstGeom prst="roundRect">
            <a:avLst>
              <a:gd name="adj" fmla="val 18671"/>
            </a:avLst>
          </a:prstGeom>
          <a:solidFill>
            <a:schemeClr val="accent6">
              <a:lumMod val="20000"/>
              <a:lumOff val="80000"/>
            </a:schemeClr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24" name="Text 10">
            <a:extLst>
              <a:ext uri="{FF2B5EF4-FFF2-40B4-BE49-F238E27FC236}">
                <a16:creationId xmlns:a16="http://schemas.microsoft.com/office/drawing/2014/main" id="{6CC0C7C5-B6A4-3197-ACCC-FB04E329C60F}"/>
              </a:ext>
            </a:extLst>
          </p:cNvPr>
          <p:cNvSpPr/>
          <p:nvPr/>
        </p:nvSpPr>
        <p:spPr>
          <a:xfrm>
            <a:off x="827924" y="4593468"/>
            <a:ext cx="3173426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Принятие </a:t>
            </a:r>
            <a:r>
              <a:rPr lang="en-US" sz="13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неоптимальных</a:t>
            </a: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</a:p>
          <a:p>
            <a:pPr marL="0" indent="0" algn="l">
              <a:buNone/>
            </a:pPr>
            <a:r>
              <a:rPr lang="en-US" sz="13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технологических</a:t>
            </a: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решений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 0">
            <a:extLst>
              <a:ext uri="{FF2B5EF4-FFF2-40B4-BE49-F238E27FC236}">
                <a16:creationId xmlns:a16="http://schemas.microsoft.com/office/drawing/2014/main" id="{244260CB-FF1A-73B8-C4E6-849045104F0D}"/>
              </a:ext>
            </a:extLst>
          </p:cNvPr>
          <p:cNvSpPr/>
          <p:nvPr/>
        </p:nvSpPr>
        <p:spPr>
          <a:xfrm>
            <a:off x="4239343" y="1145690"/>
            <a:ext cx="4670659" cy="3074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2. Интегральный показатель ущерба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Text 1">
            <a:extLst>
              <a:ext uri="{FF2B5EF4-FFF2-40B4-BE49-F238E27FC236}">
                <a16:creationId xmlns:a16="http://schemas.microsoft.com/office/drawing/2014/main" id="{39FE73FC-351B-01CE-A206-C37CCBEC010A}"/>
              </a:ext>
            </a:extLst>
          </p:cNvPr>
          <p:cNvSpPr/>
          <p:nvPr/>
        </p:nvSpPr>
        <p:spPr>
          <a:xfrm>
            <a:off x="4262203" y="1664848"/>
            <a:ext cx="4386379" cy="4484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buNone/>
            </a:pP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Современный подход учитывает ущерб от потерь и разубоживания на 1 тонну погашаемых балансовых запасов руды: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Text 2">
            <a:extLst>
              <a:ext uri="{FF2B5EF4-FFF2-40B4-BE49-F238E27FC236}">
                <a16:creationId xmlns:a16="http://schemas.microsoft.com/office/drawing/2014/main" id="{01BB0953-95D6-35A4-E3E4-A05FA989A888}"/>
              </a:ext>
            </a:extLst>
          </p:cNvPr>
          <p:cNvSpPr/>
          <p:nvPr/>
        </p:nvSpPr>
        <p:spPr>
          <a:xfrm>
            <a:off x="4421231" y="2490423"/>
            <a:ext cx="4472636" cy="5704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9000"/>
              </a:lnSpc>
              <a:spcAft>
                <a:spcPts val="950"/>
              </a:spcAft>
              <a:buNone/>
            </a:pPr>
            <a:r>
              <a:rPr lang="en-US" sz="13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Интегральный ущерб: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129000"/>
              </a:lnSpc>
              <a:buNone/>
            </a:pP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 = (Пот + </a:t>
            </a:r>
            <a:r>
              <a:rPr lang="en-US" sz="13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</a:t>
            </a:r>
            <a:r>
              <a:rPr lang="en-US" sz="1300" baseline="-250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разуб</a:t>
            </a: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) / </a:t>
            </a:r>
            <a:r>
              <a:rPr lang="en-US" sz="13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Q</a:t>
            </a:r>
            <a:r>
              <a:rPr lang="en-US" sz="1300" baseline="-250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бал</a:t>
            </a:r>
            <a:endParaRPr lang="en-US" sz="13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Shape 3">
            <a:extLst>
              <a:ext uri="{FF2B5EF4-FFF2-40B4-BE49-F238E27FC236}">
                <a16:creationId xmlns:a16="http://schemas.microsoft.com/office/drawing/2014/main" id="{EB0575AA-FD6F-F1AF-AE27-E087B49A8E08}"/>
              </a:ext>
            </a:extLst>
          </p:cNvPr>
          <p:cNvSpPr/>
          <p:nvPr/>
        </p:nvSpPr>
        <p:spPr>
          <a:xfrm>
            <a:off x="4239343" y="2406091"/>
            <a:ext cx="45719" cy="814536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/>
        </p:spPr>
      </p:sp>
      <p:sp>
        <p:nvSpPr>
          <p:cNvPr id="67" name="Text 4">
            <a:extLst>
              <a:ext uri="{FF2B5EF4-FFF2-40B4-BE49-F238E27FC236}">
                <a16:creationId xmlns:a16="http://schemas.microsoft.com/office/drawing/2014/main" id="{8C949BBA-5ED1-DB75-DC04-2007BC9F626A}"/>
              </a:ext>
            </a:extLst>
          </p:cNvPr>
          <p:cNvSpPr/>
          <p:nvPr/>
        </p:nvSpPr>
        <p:spPr>
          <a:xfrm>
            <a:off x="4421231" y="3429229"/>
            <a:ext cx="4472636" cy="5704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9000"/>
              </a:lnSpc>
              <a:spcAft>
                <a:spcPts val="950"/>
              </a:spcAft>
              <a:buNone/>
            </a:pPr>
            <a:r>
              <a:rPr lang="en-US" sz="13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Прибыль с учётом показателей ущерба: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129000"/>
              </a:lnSpc>
              <a:buNone/>
            </a:pP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 = </a:t>
            </a:r>
            <a:r>
              <a:rPr lang="en-US" sz="13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</a:t>
            </a:r>
            <a:r>
              <a:rPr lang="en-US" sz="1300" baseline="-250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проект</a:t>
            </a: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− (</a:t>
            </a:r>
            <a:r>
              <a:rPr lang="en-US" sz="13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</a:t>
            </a:r>
            <a:r>
              <a:rPr lang="en-US" sz="1300" baseline="-250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пот</a:t>
            </a: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+ </a:t>
            </a:r>
            <a:r>
              <a:rPr lang="en-US" sz="13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</a:t>
            </a:r>
            <a:r>
              <a:rPr lang="en-US" sz="1300" baseline="-250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разуб</a:t>
            </a: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)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Shape 5">
            <a:extLst>
              <a:ext uri="{FF2B5EF4-FFF2-40B4-BE49-F238E27FC236}">
                <a16:creationId xmlns:a16="http://schemas.microsoft.com/office/drawing/2014/main" id="{5DF89CB4-C1CD-8A19-D9FF-F933D2971395}"/>
              </a:ext>
            </a:extLst>
          </p:cNvPr>
          <p:cNvSpPr/>
          <p:nvPr/>
        </p:nvSpPr>
        <p:spPr>
          <a:xfrm>
            <a:off x="4239343" y="3307190"/>
            <a:ext cx="45719" cy="814536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/>
        </p:spPr>
      </p:sp>
      <p:sp>
        <p:nvSpPr>
          <p:cNvPr id="69" name="Text 6">
            <a:extLst>
              <a:ext uri="{FF2B5EF4-FFF2-40B4-BE49-F238E27FC236}">
                <a16:creationId xmlns:a16="http://schemas.microsoft.com/office/drawing/2014/main" id="{B5B5A764-50EF-4B0D-BB89-246D0935ECF7}"/>
              </a:ext>
            </a:extLst>
          </p:cNvPr>
          <p:cNvSpPr/>
          <p:nvPr/>
        </p:nvSpPr>
        <p:spPr>
          <a:xfrm>
            <a:off x="4223208" y="4293127"/>
            <a:ext cx="4425374" cy="4484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buNone/>
            </a:pP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Этот интегральный показатель позволяет комплексно оценить влияние потерь и разубоживания на экономическую эффективность добычи.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B4D3996-939C-09CE-AE2F-083A7E350381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003EFBDE-ED45-3177-2662-68335D0A800F}"/>
              </a:ext>
            </a:extLst>
          </p:cNvPr>
          <p:cNvSpPr/>
          <p:nvPr/>
        </p:nvSpPr>
        <p:spPr>
          <a:xfrm>
            <a:off x="400952" y="526477"/>
            <a:ext cx="8064316" cy="385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8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3. Методика расчёта </a:t>
            </a:r>
            <a:r>
              <a:rPr lang="en-US" sz="16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упущенной</a:t>
            </a: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выгоды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03AEBDBF-6830-DF29-1C36-2D07F03E2756}"/>
              </a:ext>
            </a:extLst>
          </p:cNvPr>
          <p:cNvSpPr/>
          <p:nvPr/>
        </p:nvSpPr>
        <p:spPr>
          <a:xfrm>
            <a:off x="407967" y="892098"/>
            <a:ext cx="271223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28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01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B37FE33A-3EA6-0135-9365-0B8A5E4471C7}"/>
              </a:ext>
            </a:extLst>
          </p:cNvPr>
          <p:cNvSpPr/>
          <p:nvPr/>
        </p:nvSpPr>
        <p:spPr>
          <a:xfrm>
            <a:off x="407967" y="1135282"/>
            <a:ext cx="3475876" cy="45719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E07F0E20-D15E-B0F4-EF9B-16D0144EB1AD}"/>
              </a:ext>
            </a:extLst>
          </p:cNvPr>
          <p:cNvSpPr/>
          <p:nvPr/>
        </p:nvSpPr>
        <p:spPr>
          <a:xfrm>
            <a:off x="407967" y="1335319"/>
            <a:ext cx="3475876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8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Объём недополученной продукции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83DC9E90-4AD2-721A-B025-F5FD7B59FDDE}"/>
              </a:ext>
            </a:extLst>
          </p:cNvPr>
          <p:cNvSpPr/>
          <p:nvPr/>
        </p:nvSpPr>
        <p:spPr>
          <a:xfrm>
            <a:off x="407967" y="1620772"/>
            <a:ext cx="3475876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ts val="148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Потери руды и полезных компонентов в натуральном выражении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A86C8E51-E736-34F8-4907-208C67CFBAF2}"/>
              </a:ext>
            </a:extLst>
          </p:cNvPr>
          <p:cNvSpPr/>
          <p:nvPr/>
        </p:nvSpPr>
        <p:spPr>
          <a:xfrm>
            <a:off x="4572001" y="892098"/>
            <a:ext cx="222848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28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02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Shape 6">
            <a:extLst>
              <a:ext uri="{FF2B5EF4-FFF2-40B4-BE49-F238E27FC236}">
                <a16:creationId xmlns:a16="http://schemas.microsoft.com/office/drawing/2014/main" id="{4BA4E36B-E980-3075-7A33-F21A82ACE603}"/>
              </a:ext>
            </a:extLst>
          </p:cNvPr>
          <p:cNvSpPr/>
          <p:nvPr/>
        </p:nvSpPr>
        <p:spPr>
          <a:xfrm>
            <a:off x="4572000" y="1135282"/>
            <a:ext cx="3817856" cy="45719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33" name="Text 7">
            <a:extLst>
              <a:ext uri="{FF2B5EF4-FFF2-40B4-BE49-F238E27FC236}">
                <a16:creationId xmlns:a16="http://schemas.microsoft.com/office/drawing/2014/main" id="{5BD9D91E-B24E-184B-785C-EFA46EA59F9D}"/>
              </a:ext>
            </a:extLst>
          </p:cNvPr>
          <p:cNvSpPr/>
          <p:nvPr/>
        </p:nvSpPr>
        <p:spPr>
          <a:xfrm>
            <a:off x="4571999" y="1335319"/>
            <a:ext cx="381785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8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Стоимость недополученной продукции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8">
            <a:extLst>
              <a:ext uri="{FF2B5EF4-FFF2-40B4-BE49-F238E27FC236}">
                <a16:creationId xmlns:a16="http://schemas.microsoft.com/office/drawing/2014/main" id="{37694636-8474-8992-95CC-3D4484C164EC}"/>
              </a:ext>
            </a:extLst>
          </p:cNvPr>
          <p:cNvSpPr/>
          <p:nvPr/>
        </p:nvSpPr>
        <p:spPr>
          <a:xfrm>
            <a:off x="4571999" y="1620772"/>
            <a:ext cx="3817855" cy="8332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80"/>
              </a:lnSpc>
              <a:buNone/>
            </a:pPr>
            <a:r>
              <a:rPr lang="en-US" sz="16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</a:t>
            </a:r>
            <a:r>
              <a:rPr lang="en-US" sz="1600" baseline="-250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прод</a:t>
            </a: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= </a:t>
            </a:r>
            <a:r>
              <a:rPr lang="en-US" sz="16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Q</a:t>
            </a:r>
            <a:r>
              <a:rPr lang="en-US" sz="1600" baseline="-250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пот</a:t>
            </a: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· Ц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ts val="1480"/>
              </a:lnSpc>
              <a:buNone/>
            </a:pPr>
            <a:endParaRPr lang="en-US" sz="16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ts val="1480"/>
              </a:lnSpc>
              <a:buNone/>
            </a:pPr>
            <a:r>
              <a:rPr lang="en-US" sz="16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где</a:t>
            </a: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Q</a:t>
            </a:r>
            <a:r>
              <a:rPr lang="en-US" sz="1600" baseline="-250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пот</a:t>
            </a:r>
            <a:r>
              <a:rPr lang="en-US" sz="1600" baseline="-25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-</a:t>
            </a: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объём потерянной продукции, </a:t>
            </a:r>
          </a:p>
          <a:p>
            <a:pPr marL="0" indent="0" algn="l">
              <a:lnSpc>
                <a:spcPts val="148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     </a:t>
            </a:r>
            <a:r>
              <a:rPr lang="en-US" sz="16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</a:t>
            </a: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- цена реализации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9">
            <a:extLst>
              <a:ext uri="{FF2B5EF4-FFF2-40B4-BE49-F238E27FC236}">
                <a16:creationId xmlns:a16="http://schemas.microsoft.com/office/drawing/2014/main" id="{031D6D3D-97ED-F159-F3AB-E6025665D970}"/>
              </a:ext>
            </a:extLst>
          </p:cNvPr>
          <p:cNvSpPr/>
          <p:nvPr/>
        </p:nvSpPr>
        <p:spPr>
          <a:xfrm>
            <a:off x="407967" y="2639192"/>
            <a:ext cx="271223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28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03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Shape 10">
            <a:extLst>
              <a:ext uri="{FF2B5EF4-FFF2-40B4-BE49-F238E27FC236}">
                <a16:creationId xmlns:a16="http://schemas.microsoft.com/office/drawing/2014/main" id="{452C704A-64C2-BD47-1677-606D79958A76}"/>
              </a:ext>
            </a:extLst>
          </p:cNvPr>
          <p:cNvSpPr/>
          <p:nvPr/>
        </p:nvSpPr>
        <p:spPr>
          <a:xfrm>
            <a:off x="407967" y="2882376"/>
            <a:ext cx="3475876" cy="45719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37" name="Text 11">
            <a:extLst>
              <a:ext uri="{FF2B5EF4-FFF2-40B4-BE49-F238E27FC236}">
                <a16:creationId xmlns:a16="http://schemas.microsoft.com/office/drawing/2014/main" id="{C7AC4E27-ACA6-A08B-E43E-09F15AFEAB62}"/>
              </a:ext>
            </a:extLst>
          </p:cNvPr>
          <p:cNvSpPr/>
          <p:nvPr/>
        </p:nvSpPr>
        <p:spPr>
          <a:xfrm>
            <a:off x="407967" y="3082413"/>
            <a:ext cx="3475876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8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Учёт изменения затрат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 12">
            <a:extLst>
              <a:ext uri="{FF2B5EF4-FFF2-40B4-BE49-F238E27FC236}">
                <a16:creationId xmlns:a16="http://schemas.microsoft.com/office/drawing/2014/main" id="{B8A58199-E4B4-3B03-AA4D-2464BC8F326D}"/>
              </a:ext>
            </a:extLst>
          </p:cNvPr>
          <p:cNvSpPr/>
          <p:nvPr/>
        </p:nvSpPr>
        <p:spPr>
          <a:xfrm>
            <a:off x="407967" y="3367865"/>
            <a:ext cx="3475876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ts val="148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 изменении потерь и разубоживания меняются затраты на усреднение руды, транспортировку и обогащение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 13">
            <a:extLst>
              <a:ext uri="{FF2B5EF4-FFF2-40B4-BE49-F238E27FC236}">
                <a16:creationId xmlns:a16="http://schemas.microsoft.com/office/drawing/2014/main" id="{485695F9-265D-A75E-E8C8-2B765F28812E}"/>
              </a:ext>
            </a:extLst>
          </p:cNvPr>
          <p:cNvSpPr/>
          <p:nvPr/>
        </p:nvSpPr>
        <p:spPr>
          <a:xfrm>
            <a:off x="4572001" y="2639192"/>
            <a:ext cx="222848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28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04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Shape 14">
            <a:extLst>
              <a:ext uri="{FF2B5EF4-FFF2-40B4-BE49-F238E27FC236}">
                <a16:creationId xmlns:a16="http://schemas.microsoft.com/office/drawing/2014/main" id="{11261F60-E964-DB94-189C-D609F9414687}"/>
              </a:ext>
            </a:extLst>
          </p:cNvPr>
          <p:cNvSpPr/>
          <p:nvPr/>
        </p:nvSpPr>
        <p:spPr>
          <a:xfrm>
            <a:off x="4572000" y="2882376"/>
            <a:ext cx="3817856" cy="45719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41" name="Text 15">
            <a:extLst>
              <a:ext uri="{FF2B5EF4-FFF2-40B4-BE49-F238E27FC236}">
                <a16:creationId xmlns:a16="http://schemas.microsoft.com/office/drawing/2014/main" id="{9C9D214C-B111-BFB3-C370-3AF1DA01FF02}"/>
              </a:ext>
            </a:extLst>
          </p:cNvPr>
          <p:cNvSpPr/>
          <p:nvPr/>
        </p:nvSpPr>
        <p:spPr>
          <a:xfrm>
            <a:off x="4571999" y="3082413"/>
            <a:ext cx="381785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8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Упущенная выгода от снижения качества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 16">
            <a:extLst>
              <a:ext uri="{FF2B5EF4-FFF2-40B4-BE49-F238E27FC236}">
                <a16:creationId xmlns:a16="http://schemas.microsoft.com/office/drawing/2014/main" id="{FE025A49-F1A0-C75B-2603-1F1AC0EC53D8}"/>
              </a:ext>
            </a:extLst>
          </p:cNvPr>
          <p:cNvSpPr/>
          <p:nvPr/>
        </p:nvSpPr>
        <p:spPr>
          <a:xfrm>
            <a:off x="4571999" y="3367865"/>
            <a:ext cx="3817855" cy="8332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80"/>
              </a:lnSpc>
              <a:buNone/>
            </a:pPr>
            <a:r>
              <a:rPr lang="en-US" sz="16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</a:t>
            </a:r>
            <a:r>
              <a:rPr lang="en-US" sz="1600" baseline="-250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кач</a:t>
            </a: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= (</a:t>
            </a:r>
            <a:r>
              <a:rPr lang="en-US" sz="16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C</a:t>
            </a:r>
            <a:r>
              <a:rPr lang="en-US" sz="1600" baseline="-250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бал</a:t>
            </a: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− </a:t>
            </a:r>
            <a:r>
              <a:rPr lang="en-US" sz="16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C</a:t>
            </a:r>
            <a:r>
              <a:rPr lang="en-US" sz="1600" baseline="-250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факт</a:t>
            </a: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) · </a:t>
            </a:r>
            <a:r>
              <a:rPr lang="en-US" sz="16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Q</a:t>
            </a:r>
            <a:r>
              <a:rPr lang="en-US" sz="1600" baseline="-250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доб</a:t>
            </a: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· </a:t>
            </a:r>
            <a:r>
              <a:rPr lang="en-US" sz="16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K</a:t>
            </a:r>
            <a:r>
              <a:rPr lang="en-US" sz="1600" baseline="-250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изв</a:t>
            </a: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· Ц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ts val="1480"/>
              </a:lnSpc>
              <a:buNone/>
            </a:pPr>
            <a:endParaRPr lang="en-US" sz="16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1480"/>
              </a:lnSpc>
              <a:buNone/>
            </a:pPr>
            <a:r>
              <a:rPr lang="en-US" sz="16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где</a:t>
            </a: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C</a:t>
            </a:r>
            <a:r>
              <a:rPr lang="en-US" sz="1600" baseline="-250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бал</a:t>
            </a: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- содержание в балансовых запасах, </a:t>
            </a:r>
          </a:p>
          <a:p>
            <a:pPr marL="0" indent="0">
              <a:lnSpc>
                <a:spcPts val="148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        </a:t>
            </a:r>
            <a:r>
              <a:rPr lang="en-US" sz="16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C</a:t>
            </a:r>
            <a:r>
              <a:rPr lang="en-US" sz="1600" baseline="-250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факт</a:t>
            </a: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- фактическое содержание в добытой руде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C59B5-E4C2-4E93-07BB-D5BA0175A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10E00BAC-4279-14B2-F1F4-276E7B0577B5}"/>
              </a:ext>
            </a:extLst>
          </p:cNvPr>
          <p:cNvSpPr/>
          <p:nvPr/>
        </p:nvSpPr>
        <p:spPr>
          <a:xfrm>
            <a:off x="496156" y="240286"/>
            <a:ext cx="8151688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3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3</a:t>
            </a:r>
            <a:r>
              <a:rPr lang="kk-KZ" sz="23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) </a:t>
            </a:r>
            <a:r>
              <a:rPr lang="kk-KZ" sz="23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Экономический</a:t>
            </a:r>
            <a:r>
              <a:rPr lang="kk-KZ" sz="23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эффект от </a:t>
            </a:r>
            <a:r>
              <a:rPr lang="kk-KZ" sz="23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переработки</a:t>
            </a:r>
            <a:r>
              <a:rPr lang="kk-KZ" sz="23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kk-KZ" sz="23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техногенных</a:t>
            </a:r>
            <a:r>
              <a:rPr lang="kk-KZ" sz="23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kk-KZ" sz="23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отходов</a:t>
            </a:r>
            <a:r>
              <a:rPr lang="kk-KZ" sz="23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lnSpc>
                <a:spcPct val="104000"/>
              </a:lnSpc>
              <a:buNone/>
            </a:pPr>
            <a:endParaRPr lang="kk-KZ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kk-KZ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kk-KZ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kk-KZ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kk-KZ" sz="2400" b="1" dirty="0" err="1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43481B6-65F6-544B-F0A4-2854317354D4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D23E9C-2E0A-3CF3-50F4-B365C9ABF87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3600" y="730408"/>
            <a:ext cx="7416800" cy="426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03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13AB587-97AB-FCFD-7499-78453CFE11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D67AB960-DF03-F000-B6F3-406DE0E8DF9B}"/>
              </a:ext>
            </a:extLst>
          </p:cNvPr>
          <p:cNvSpPr/>
          <p:nvPr/>
        </p:nvSpPr>
        <p:spPr>
          <a:xfrm>
            <a:off x="496156" y="131800"/>
            <a:ext cx="8151688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4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)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Учёт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экологического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фактора</a:t>
            </a:r>
            <a:endParaRPr lang="kk-KZ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kk-KZ" sz="23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kk-KZ" sz="23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kk-KZ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kk-KZ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kk-KZ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kk-KZ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kk-KZ" sz="2400" b="1" dirty="0" err="1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4329730-2C7D-95C1-004A-E2797153795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63600" y="457200"/>
            <a:ext cx="7416800" cy="452550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B7151FD-EF4E-FE50-F3DD-39DDB9C7A703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0"/>
          <p:cNvSpPr/>
          <p:nvPr/>
        </p:nvSpPr>
        <p:spPr>
          <a:xfrm>
            <a:off x="472901" y="377056"/>
            <a:ext cx="8202960" cy="42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Контрольные вопросы и литература</a:t>
            </a:r>
          </a:p>
        </p:txBody>
      </p:sp>
      <p:sp>
        <p:nvSpPr>
          <p:cNvPr id="17" name="Text 1">
            <a:extLst>
              <a:ext uri="{FF2B5EF4-FFF2-40B4-BE49-F238E27FC236}">
                <a16:creationId xmlns:a16="http://schemas.microsoft.com/office/drawing/2014/main" id="{07FDF736-C36E-3B63-A530-ECFFAE1943E6}"/>
              </a:ext>
            </a:extLst>
          </p:cNvPr>
          <p:cNvSpPr/>
          <p:nvPr/>
        </p:nvSpPr>
        <p:spPr>
          <a:xfrm>
            <a:off x="540023" y="879632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Вопросы для самопроверки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6C2BE282-90D5-B8B0-8DE2-7CDAB1E25739}"/>
              </a:ext>
            </a:extLst>
          </p:cNvPr>
          <p:cNvSpPr/>
          <p:nvPr/>
        </p:nvSpPr>
        <p:spPr>
          <a:xfrm>
            <a:off x="540023" y="1264813"/>
            <a:ext cx="3846686" cy="2620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 В чём сущность показателей 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NPV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 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IRR?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 каких условиях проект считается эффективным по каждому из этих критериев?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2. Как рассчитывается упущенная выгода от потерь полезных ископаемых? Какие факторы необходимо учитывать при её оценке?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3. Из каких компонентов складывается экономический эффект от переработки техногенных отходов? Приведите примеры количественной оценки.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4. Как учитывается экологический фактор при экономической оценке ресурсосберегающих технологий? Что такое предотвращённый ущерб?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5. Каковы сроки окупаемости и показатели эффективности при дообогащении хвостов и переработке вскрышных пород в щебень?</a:t>
            </a: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" name="Text 3">
            <a:extLst>
              <a:ext uri="{FF2B5EF4-FFF2-40B4-BE49-F238E27FC236}">
                <a16:creationId xmlns:a16="http://schemas.microsoft.com/office/drawing/2014/main" id="{A93319E7-045C-D7AD-2538-71C786378602}"/>
              </a:ext>
            </a:extLst>
          </p:cNvPr>
          <p:cNvSpPr/>
          <p:nvPr/>
        </p:nvSpPr>
        <p:spPr>
          <a:xfrm>
            <a:off x="4762054" y="886743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Рекомендуемая литература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4">
            <a:extLst>
              <a:ext uri="{FF2B5EF4-FFF2-40B4-BE49-F238E27FC236}">
                <a16:creationId xmlns:a16="http://schemas.microsoft.com/office/drawing/2014/main" id="{2B009AE5-EBE5-9B30-640A-3815C0247256}"/>
              </a:ext>
            </a:extLst>
          </p:cNvPr>
          <p:cNvSpPr/>
          <p:nvPr/>
        </p:nvSpPr>
        <p:spPr>
          <a:xfrm>
            <a:off x="4572000" y="1226070"/>
            <a:ext cx="4031977" cy="2138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Методика оценки экономической эффективности внедрения ресурсосберегающих технологий // 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CyberLeninka</a:t>
            </a:r>
            <a:endParaRPr lang="en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2.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О формировании эколого-экономической системы оценок ресурсосбережения // 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CyberLeninka</a:t>
            </a:r>
            <a:endParaRPr lang="en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3.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Экономическая эффективность утилизации отходов обогащения и подготовки резервной сырьевой базы предприятия // 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CyberLeninka</a:t>
            </a:r>
            <a:endParaRPr lang="en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4.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Моделирование эколого-экономической устойчивости комплексного освоения техногенных месторождений // 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CyberLeninka</a:t>
            </a:r>
            <a:endParaRPr lang="en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5.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Методика расчёта платежей, ущербов, предотвращенных ущербов // ЭБ ТюмГУ</a:t>
            </a: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1373</TotalTime>
  <Words>989</Words>
  <Application>Microsoft Macintosh PowerPoint</Application>
  <PresentationFormat>Экран (16:9)</PresentationFormat>
  <Paragraphs>148</Paragraphs>
  <Slides>9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Admin</dc:creator>
  <cp:lastModifiedBy>Aigerim</cp:lastModifiedBy>
  <cp:revision>41</cp:revision>
  <dcterms:created xsi:type="dcterms:W3CDTF">2026-05-17T11:18:59Z</dcterms:created>
  <dcterms:modified xsi:type="dcterms:W3CDTF">2026-08-10T13:43:56Z</dcterms:modified>
</cp:coreProperties>
</file>