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57" r:id="rId3"/>
    <p:sldId id="267" r:id="rId4"/>
    <p:sldId id="268" r:id="rId5"/>
    <p:sldId id="458" r:id="rId6"/>
    <p:sldId id="459" r:id="rId7"/>
    <p:sldId id="460" r:id="rId8"/>
    <p:sldId id="461" r:id="rId9"/>
    <p:sldId id="462" r:id="rId10"/>
    <p:sldId id="305" r:id="rId11"/>
    <p:sldId id="463" r:id="rId12"/>
    <p:sldId id="464" r:id="rId13"/>
    <p:sldId id="465" r:id="rId14"/>
    <p:sldId id="466" r:id="rId15"/>
    <p:sldId id="467" r:id="rId16"/>
    <p:sldId id="468" r:id="rId17"/>
    <p:sldId id="469" r:id="rId18"/>
    <p:sldId id="470" r:id="rId19"/>
    <p:sldId id="471" r:id="rId20"/>
    <p:sldId id="472" r:id="rId21"/>
    <p:sldId id="476" r:id="rId22"/>
    <p:sldId id="477" r:id="rId23"/>
    <p:sldId id="473" r:id="rId24"/>
    <p:sldId id="474" r:id="rId25"/>
    <p:sldId id="475" r:id="rId26"/>
    <p:sldId id="478" r:id="rId27"/>
    <p:sldId id="311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300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C5579-FAE3-4394-8581-4CB4C31F0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D272F0-1806-4DF4-B962-97EF8EA2D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3D5F0B-0FE0-4F92-AD86-80CEDBF1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5E8308-3279-49C6-A136-8B350CAF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E0C586-D722-4B62-B964-3CF223E6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3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A7352-786A-41F6-B722-7D6D838D9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7F607A-FFE9-4DC7-9149-F0F555428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E7A9F8-F753-4914-970B-7F5D3792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AD8EF-E274-48CC-8FED-0FCB7545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2CFE8-10FC-4B91-9946-ED9D758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4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DC4F9E9-3372-489B-829C-A54D97D2B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12A607-0998-44E5-AAF5-727C60D20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CF37A-3767-48D7-92DE-7C0CFF4E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9FD2D5-CF86-4D9B-82FB-3D2A0611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187B67-8F05-4D51-981D-16554A17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02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9416C-32B3-4141-AAE8-5BDC9173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9CD68-0536-46C2-B437-E59F9CC0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A7133C-B248-4567-89BB-0F8FFBCF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B50D5-D559-4E02-8410-0225F28D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BDD10C-75B4-40C2-A99B-67468225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2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55BD5-ED23-4B99-BC0B-33AAF8E4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98FC80-5C6A-4B72-B5C7-5432EC196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E4D3F-F837-4860-995E-411419F3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434DB-CA25-4E1D-9BF2-43B3DEE2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BEED5-5E08-4275-AFC2-242DE505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7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4FFCD-DCF9-4149-A4FC-502AD0551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0BF88-B8AB-48F5-8D6A-7C821F66E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1524A1-4ACD-479A-92E4-8BAB14170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3DF551-6180-48EF-B695-6A5DC7C6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A9248-66BD-4DF4-82A4-7DD8CF4E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C2C71D-B771-499B-A28D-0BC6F2D8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67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CF1C9-1FF8-49E5-AC86-F2D0E97F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61CCE8-5EE2-4323-A271-2E8B4243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56A682-D49C-4BAB-B1F7-3D531E817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5872B8-09BA-41E0-A321-C7BC4B623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63D057-5D4A-44D2-8EFB-950230E1E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A10345-13A2-4870-80F2-F458AA50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39850-6C21-4243-9601-F3C29BB0A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52876A-E731-4296-8FFF-AF1EF0EF3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E706D-D7FE-44BA-B1ED-890E58596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109E96-2118-4064-BF47-EA4B255D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3825D38-1D09-45D2-8DC4-6E54782E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90940-B237-4C4C-92EC-7AA6EBFF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7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DF288FB-BD3B-4EB8-82A6-8B50DA1B9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E8C690-2264-41DD-B732-998E3020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8CBBBB-97F3-4B4B-BCB6-281E6FE0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5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F24A4-0F15-4016-8F03-51DF43E6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9942B-2319-4D78-9C6A-148C9B22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7D8733-0BE8-4315-9096-6A41D7AD0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C44434-5B87-4E1C-B160-307179DB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7607C5-D9B7-42B5-9080-3F4FBFA7C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0A0BB0-4639-40D5-9607-D5BEED05B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96C93-0702-4ACB-A86F-37317482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C37526-38FC-4707-B344-36F6079C6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B5D54E-884C-4E18-A95E-2B6153DCB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E17B44-524A-4088-B345-35DD8D4F0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74224C-BCED-412A-8291-5F5B06E1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F88942-9942-4568-8BF4-1565A1AD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1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7CF12-2938-4E34-9FA3-AD126C132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5F90B-EEBD-48EF-ACD7-C0E6A0DA9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6A8AA2-9599-4C03-BAED-E84D4792C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874260-4E64-4995-BCC4-45508ED92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E0FAB3-CF5B-403E-B7F5-BE62BA762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53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30410-3DB2-4644-8D83-E94EF6F160C3}"/>
              </a:ext>
            </a:extLst>
          </p:cNvPr>
          <p:cNvSpPr txBox="1"/>
          <p:nvPr/>
        </p:nvSpPr>
        <p:spPr>
          <a:xfrm>
            <a:off x="578200" y="1571053"/>
            <a:ext cx="1067986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</a:t>
            </a:r>
            <a:r>
              <a:rPr lang="en-US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Операционные системы реального времени</a:t>
            </a:r>
          </a:p>
          <a:p>
            <a:pPr algn="ctr"/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образовательной программы </a:t>
            </a: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6В07101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«Автоматизация и управление»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9. "Классические" ОСРВ. 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курса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Булатбаева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6C6080-55A6-4F47-BD62-97B5D81AC8AF}"/>
              </a:ext>
            </a:extLst>
          </p:cNvPr>
          <p:cNvSpPr txBox="1"/>
          <p:nvPr/>
        </p:nvSpPr>
        <p:spPr>
          <a:xfrm>
            <a:off x="343487" y="431154"/>
            <a:ext cx="1082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 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Абылкаса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700BB2-2032-4BDF-A747-4B99F4EDD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762" y="4176622"/>
            <a:ext cx="2483689" cy="248368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6C9ED8-CB1B-4282-8A13-2BFECCC37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1600" y="37583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52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CB8F9CD-248A-4510-BDDA-6ACE7B1D3FC0}"/>
              </a:ext>
            </a:extLst>
          </p:cNvPr>
          <p:cNvSpPr txBox="1"/>
          <p:nvPr/>
        </p:nvSpPr>
        <p:spPr>
          <a:xfrm>
            <a:off x="471056" y="1743020"/>
            <a:ext cx="114327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2" algn="just">
              <a:defRPr/>
            </a:pPr>
            <a:r>
              <a:rPr lang="ru-RU" sz="2000" b="1" u="sng" dirty="0">
                <a:latin typeface="Verdana" panose="020B0604030504040204" pitchFamily="34" charset="0"/>
                <a:ea typeface="Verdana" panose="020B0604030504040204" pitchFamily="34" charset="0"/>
              </a:rPr>
              <a:t>2 Структура Windows NT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Структурно может быть представлена в виде двух частей: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часть операционной системы, работающая в режиме пользователя,</a:t>
            </a:r>
          </a:p>
          <a:p>
            <a:pPr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 часть операционной системы, работающая в режиме ядра.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37B74DF-C3C3-4862-B987-78EC98C0B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1358" y="341606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2" descr="ОС">
            <a:extLst>
              <a:ext uri="{FF2B5EF4-FFF2-40B4-BE49-F238E27FC236}">
                <a16:creationId xmlns:a16="http://schemas.microsoft.com/office/drawing/2014/main" id="{05AED6F1-E88F-4827-B161-3610D9D17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68" y="480622"/>
            <a:ext cx="9169869" cy="535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Прямоугольник 3">
            <a:extLst>
              <a:ext uri="{FF2B5EF4-FFF2-40B4-BE49-F238E27FC236}">
                <a16:creationId xmlns:a16="http://schemas.microsoft.com/office/drawing/2014/main" id="{7F973F7E-5747-43ED-BB08-AB69E0AD9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4881" y="5996796"/>
            <a:ext cx="43332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dirty="0"/>
              <a:t>Рисунок 1 - Структура Windows 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E26654-9461-43A6-A940-2366A75FB290}"/>
              </a:ext>
            </a:extLst>
          </p:cNvPr>
          <p:cNvSpPr txBox="1"/>
          <p:nvPr/>
        </p:nvSpPr>
        <p:spPr>
          <a:xfrm>
            <a:off x="3790604" y="631034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http://osys.ru/os/4/yadro_windows_nt.shtml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81599AD-1543-4383-9E00-DF84D87EF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915" y="40486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9A2E78C3-294B-404A-BA41-5CB13E68487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37804" y="1281114"/>
            <a:ext cx="11305309" cy="4968875"/>
          </a:xfrm>
        </p:spPr>
        <p:txBody>
          <a:bodyPr>
            <a:normAutofit/>
          </a:bodyPr>
          <a:lstStyle/>
          <a:p>
            <a:pPr algn="just"/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Менеджер объектов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Создает, удаляет и управляет объектами NT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executive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- абстрактными типами данных, используемых для представления ресурсов системы. </a:t>
            </a:r>
          </a:p>
          <a:p>
            <a:pPr algn="just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Монитор безопасности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Устанавливает правила защиты на локальном компьютере. Охраняет ресурсы операционной системы, выполняет защиту и регистрацию исполняемых объектов. </a:t>
            </a:r>
          </a:p>
          <a:p>
            <a:pPr algn="just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Менеджер процессов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Создает и завершает, приостанавливает и возобновляет процессы и нити, а также хранит о них информацию.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1B737C7-E9FE-4C0B-B67F-050884F1CA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294" y="18633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383BD131-FED7-4C5E-A228-FAF700BDAD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61003" y="1333795"/>
            <a:ext cx="11598242" cy="5584567"/>
          </a:xfrm>
        </p:spPr>
        <p:txBody>
          <a:bodyPr/>
          <a:lstStyle/>
          <a:p>
            <a:pPr algn="just"/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Подсистема ввода-вывода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Включает в себя следующие компоненты: </a:t>
            </a:r>
          </a:p>
          <a:p>
            <a:pPr algn="just"/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менеджер ввода-вывода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предоставляющий средства ввода-вывода, независимые от устройств; </a:t>
            </a:r>
          </a:p>
          <a:p>
            <a:pPr algn="just"/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файловые системы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- NT-драйверы, выполняющие файл-ориентированные запросы на ввод-вывод и транслирующие их в вызовы обычных устройств; </a:t>
            </a:r>
          </a:p>
          <a:p>
            <a:pPr algn="just"/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сетевой редиректор и сетевой сервер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- драйверы файловых систем, передающие удаленные запросы на ввод-вывод на машины сети и получающие запросы от них; </a:t>
            </a:r>
          </a:p>
          <a:p>
            <a:pPr algn="just"/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драйверы устройств NT </a:t>
            </a:r>
            <a:r>
              <a:rPr lang="ru-RU" altLang="ru-RU" sz="20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executive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- низкоуровневые драйверы, которые непосредственно управляют устройством; </a:t>
            </a:r>
          </a:p>
          <a:p>
            <a:pPr algn="just"/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менеджер кэша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реализующий кэширование диска.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E2C203B-B61E-4E37-B8B2-150726AC5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640" y="376111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30D5C5D9-4460-4459-90B7-99087DD668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54472" y="1548708"/>
            <a:ext cx="10939549" cy="4968875"/>
          </a:xfrm>
        </p:spPr>
        <p:txBody>
          <a:bodyPr/>
          <a:lstStyle/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Исполнительная часть, в свою очередь, основывается на службах нижнего уровня, предоставляемых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ядром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(его можно назвать и микроядром) NT.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функции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ядра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входит: 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планирование процессов, 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обработка прерываний и исключительных ситуаций, 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синхронизация процессоров для многопроцессорных систем, 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восстановление системы после сбоев. </a:t>
            </a:r>
          </a:p>
          <a:p>
            <a:pPr algn="just" eaLnBrk="1" hangingPunct="1">
              <a:defRPr/>
            </a:pPr>
            <a:endParaRPr 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DB6AE66-2C47-4C1E-9231-644076F6E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8648" y="14032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8CC5E045-A216-4863-B5FC-298173897CA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95992" y="1748214"/>
            <a:ext cx="11200015" cy="4968875"/>
          </a:xfrm>
        </p:spPr>
        <p:txBody>
          <a:bodyPr/>
          <a:lstStyle/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Ядро работает в привилегированном режиме и никогда не удаляется из памяти. Обратиться к ядру можно только посредством прерывания. Ядро расположено над уровнем аппаратных абстракций (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Hardware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Abstraction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Level HAL), который концентрирует в одном месте большую часть машинно-зависимых процедур. </a:t>
            </a:r>
          </a:p>
          <a:p>
            <a:pPr algn="just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Такое решение позволяет легко переносить Windows NT с одной платформы на другую путем замены только слоя HAL.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CF7B1FC-44F4-471A-8A92-42953E685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5614" y="27834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EDE20A-A615-49B4-800A-E8F76810D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Микроядро NT служит, главным образом, средством поддержки для переносимой основной части ОС - набора пользовательских сред.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Концентрация машинно-зависимых программ внутри микроядра делает перенос NT на разнообразные процессоры относительно легким. Из операционной системы Windows NT ядро вряд ли может быть вычленено для отдельного использования.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Это является одной из причин того, что некоторые специалисты не считают Windows NT истинно </a:t>
            </a:r>
            <a:r>
              <a:rPr lang="ru-RU" sz="20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микроядерной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ОС в том смысле, в котором таковыми являются </a:t>
            </a:r>
            <a:r>
              <a:rPr lang="ru-RU" sz="20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Mach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и </a:t>
            </a:r>
            <a:r>
              <a:rPr lang="ru-RU" sz="20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Chorus</a:t>
            </a:r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45B852-05BA-43C8-997E-B0C534E09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613" y="26624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244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CB8F9CD-248A-4510-BDDA-6ACE7B1D3FC0}"/>
              </a:ext>
            </a:extLst>
          </p:cNvPr>
          <p:cNvSpPr txBox="1"/>
          <p:nvPr/>
        </p:nvSpPr>
        <p:spPr>
          <a:xfrm>
            <a:off x="903318" y="562613"/>
            <a:ext cx="1143277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2" algn="just">
              <a:defRPr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3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Концепции Windows NT</a:t>
            </a:r>
          </a:p>
          <a:p>
            <a:pPr marL="0" lvl="2" algn="just">
              <a:defRPr/>
            </a:pPr>
            <a:endParaRPr lang="ru-RU" sz="2000" b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5AD3E3-9812-4D03-BB3E-B3F100F731A3}"/>
              </a:ext>
            </a:extLst>
          </p:cNvPr>
          <p:cNvSpPr txBox="1"/>
          <p:nvPr/>
        </p:nvSpPr>
        <p:spPr>
          <a:xfrm>
            <a:off x="515389" y="1476098"/>
            <a:ext cx="1143277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2" algn="just"/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1Множественные прикладные среды.</a:t>
            </a:r>
          </a:p>
          <a:p>
            <a:pPr marL="0" lvl="2" algn="just"/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Windows NT поддерживает 5 прикладных сред операционных систем: MS-DOS, 16-разрядный Windows, OS/2 1.x, POSIX и 32-разрядный Windows (Win32). </a:t>
            </a:r>
          </a:p>
          <a:p>
            <a:pPr algn="just" eaLnBrk="1" hangingPunct="1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2 Объектно-ориентированный подход.</a:t>
            </a:r>
          </a:p>
          <a:p>
            <a:pPr algn="just" eaLnBrk="1" hangingPunct="1"/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Менеджер объектов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- это компонента NT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executive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которая ответственна за создание, удаление, защиту и слежение за NT-объектами. Менеджер объектов централизует операции управления ресурсами, которые в противном случае будут разбросаны по всей ОС. 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37B74DF-C3C3-4862-B987-78EC98C0B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680" y="33869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095AF6DB-0525-4255-9DDF-19C93C26647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7185" y="1282701"/>
            <a:ext cx="11266517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Менеджер объектов NT выполняет следующие функции: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indent="-342900" algn="just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Выделяет память для объекта. </a:t>
            </a:r>
          </a:p>
          <a:p>
            <a:pPr indent="-342900" algn="just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Присоединяет к объекту так называемый дескриптор безопасности, который определяет, кому разрешено использовать объект, и что они могут с ним делать. </a:t>
            </a:r>
          </a:p>
          <a:p>
            <a:pPr indent="-342900" algn="just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Создает и манипулирует структурой каталога объектов, в котором хранятся имена объектов. </a:t>
            </a:r>
          </a:p>
          <a:p>
            <a:pPr indent="-342900" algn="just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Создает описатель объекта и возвращает его вызывающему процессу. </a:t>
            </a:r>
          </a:p>
          <a:p>
            <a:pPr algn="just" eaLnBrk="1" hangingPunct="1">
              <a:defRPr/>
            </a:pPr>
            <a:endParaRPr lang="ru-RU" sz="20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CA3688-210B-495D-B5C5-45FA13B5BA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789" y="153289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3D2E8C5F-94DD-47E9-A79B-84DA1A30F9A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2633" y="1282701"/>
            <a:ext cx="11371811" cy="4968875"/>
          </a:xfrm>
        </p:spPr>
        <p:txBody>
          <a:bodyPr/>
          <a:lstStyle/>
          <a:p>
            <a:pPr marL="6350" lvl="3" algn="just"/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3 Процессы и нити.</a:t>
            </a:r>
          </a:p>
          <a:p>
            <a:pPr marL="6350" lvl="3" algn="just"/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Windows NT </a:t>
            </a:r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процесс 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- это просто объект, создаваемый и уничтожаемый менеджером объектов. Объект-процесс, как и другие объекты, содержит заголовок, который создает и инициализирует менеджер объектов. Менеджер процессов определяет атрибуты, хранимые в теле объекта-процесса, а также обеспечивает системный сервис, который восстанавливает и изменяет эти атрибуты. </a:t>
            </a:r>
          </a:p>
          <a:p>
            <a:pPr algn="just" eaLnBrk="1" hangingPunct="1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Нить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является выполняемой единицей, которая располагается в адресном пространстве процесса и использует ресурсы, выделенные процессу. Подобно процессу нить в Windows NT реализована в форме объекта и управляется менеджером объектов. </a:t>
            </a:r>
          </a:p>
          <a:p>
            <a:pPr algn="just" eaLnBrk="1" hangingPunct="1"/>
            <a:endParaRPr lang="ru-RU" altLang="ru-RU" sz="20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F418FAC-67AC-4FCC-8C2A-DC91EF8052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414" y="32006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795892" y="794605"/>
            <a:ext cx="11054645" cy="249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План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Windows NT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.  Основные характеристики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Структура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Windows NT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Концепции Windows NT</a:t>
            </a:r>
          </a:p>
          <a:p>
            <a:pPr fontAlgn="base">
              <a:lnSpc>
                <a:spcPct val="150000"/>
              </a:lnSpc>
              <a:tabLst>
                <a:tab pos="609600" algn="l"/>
                <a:tab pos="6473825" algn="r"/>
              </a:tabLst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624" y="238073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2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A6824F0B-8499-46BA-B076-1D83E3504E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5884" y="1125539"/>
            <a:ext cx="11565774" cy="4968875"/>
          </a:xfrm>
        </p:spPr>
        <p:txBody>
          <a:bodyPr/>
          <a:lstStyle/>
          <a:p>
            <a:pPr marL="6350" lvl="3" algn="l"/>
            <a:r>
              <a:rPr lang="ru-RU" alt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4 Алгоритм планирования процессов и нитей.</a:t>
            </a:r>
          </a:p>
          <a:p>
            <a:pPr marL="6350" lvl="3"/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50" lvl="3"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Windows NT реализована вытесняющая многозадачность, при которой операционная система не ждет, когда нить сама захочет освободить процессор, а принудительно снимает ее с выполнения после того, как та израсходовала отведенное ей время (квант), или если в очереди готовых появилась нить с более высоким приоритетом. При такой организации разделения процессора ни одна нить не займет процессор на очень долгое время.</a:t>
            </a:r>
          </a:p>
          <a:p>
            <a:pPr marL="6350" lvl="3" algn="just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50" lvl="3"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ОС Windows NT нить в ходе своего существования может иметь одно из шести состояний. Жизненный цикл нити начинается в тот момент, когда программа создает новую нить. </a:t>
            </a:r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endParaRPr lang="ru-RU" altLang="ru-RU" sz="20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E66656C-AE1A-4512-8A7A-5832A34F6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203" y="32076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9" name="Picture 2" descr="Graphic1">
            <a:extLst>
              <a:ext uri="{FF2B5EF4-FFF2-40B4-BE49-F238E27FC236}">
                <a16:creationId xmlns:a16="http://schemas.microsoft.com/office/drawing/2014/main" id="{FEC4EF15-08D2-401C-BD3E-0893EC1A8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263" y="409601"/>
            <a:ext cx="628332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Прямоугольник 3">
            <a:extLst>
              <a:ext uri="{FF2B5EF4-FFF2-40B4-BE49-F238E27FC236}">
                <a16:creationId xmlns:a16="http://schemas.microsoft.com/office/drawing/2014/main" id="{7B084A5B-0C85-4282-919A-629CBA8DC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9402" y="6048289"/>
            <a:ext cx="41921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dirty="0"/>
              <a:t>Рисунок 1  - Граф состояний нити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53D549-B8A7-478F-8F39-FEE3919DA4FE}"/>
              </a:ext>
            </a:extLst>
          </p:cNvPr>
          <p:cNvSpPr txBox="1"/>
          <p:nvPr/>
        </p:nvSpPr>
        <p:spPr>
          <a:xfrm>
            <a:off x="1701338" y="6381348"/>
            <a:ext cx="8207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https://javarush.com/quests/lectures/questmultithreading.level05.lecture03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0C462B5-87D9-4A5B-9030-77CEB57DF0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165" y="24530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A85C3764-926E-4126-B18D-47B858ADEC5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1548" y="1617606"/>
            <a:ext cx="11615651" cy="4968875"/>
          </a:xfrm>
        </p:spPr>
        <p:txBody>
          <a:bodyPr/>
          <a:lstStyle/>
          <a:p>
            <a:pPr marL="0" lvl="3"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После инициализации нить проходит через следующие состояния: </a:t>
            </a:r>
          </a:p>
          <a:p>
            <a:pPr marL="0" lvl="3"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Готовность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При поиске нити на выполнение диспетчер просматривает только нити, находящиеся в состоянии готовности, у которых есть все для выполнения, но не хватает только процессора.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Первоочередная готовность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standby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Для каждого процессора системы выбирается одна нить, которая будет выполняться следующей (самая первая нить в очереди). Когда условия позволяют, происходит переключение на контекст этой нити. </a:t>
            </a:r>
          </a:p>
          <a:p>
            <a:pPr marL="0" lvl="3">
              <a:lnSpc>
                <a:spcPct val="100000"/>
              </a:lnSpc>
              <a:spcBef>
                <a:spcPts val="0"/>
              </a:spcBef>
            </a:pPr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endParaRPr lang="ru-RU" altLang="ru-RU" sz="20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9BFAAB-4F40-4A85-AB3E-588B10498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0286" y="21699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5FA9810F-50BB-4471-A4FE-2C0566BDCF5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0342" y="1722900"/>
            <a:ext cx="11526982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Выполнение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Как только происходит переключение контекстов, нить переходит в состояние выполнения и находится в нем до тех пор, пока либо ядро не вытеснит ее из-за того, что появилась более приоритетная нить или закончился квант времени, выделенный этой нити, либо нить завершится вообще, либо она по собственной инициативе перейдет в состояние ожидания. </a:t>
            </a:r>
          </a:p>
          <a:p>
            <a:pPr marL="0" lvl="3">
              <a:lnSpc>
                <a:spcPct val="100000"/>
              </a:lnSpc>
              <a:spcBef>
                <a:spcPts val="0"/>
              </a:spcBef>
            </a:pPr>
            <a:endParaRPr lang="ru-RU" altLang="ru-RU" b="1" dirty="0"/>
          </a:p>
          <a:p>
            <a:pPr algn="just" eaLnBrk="1" hangingPunct="1"/>
            <a:endParaRPr lang="ru-RU" altLang="ru-RU" sz="20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3D4E72C-4EF7-4482-87BF-BAB15EB53E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647" y="30856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DF1D8149-D90E-43C5-8216-FCD625AD35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5513" y="1330587"/>
            <a:ext cx="11260974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Ожидание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Нить может входить в состояние ожидания несколькими способами: нить по своей инициативе ожидает некоторый объект для того, чтобы синхронизировать свое выполнение; операционная система (например, подсистема ввода-вывода) может ожидать в интересах нити; подсистема окружения может непосредственно заставить нить приостановить себя. Когда ожидание нити подойдет к концу, она возвращается в состояние готовности.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Переходное состояние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Нить входит в переходное состояние, если она готова к выполнению, но ресурсы, которые ей нужны, заняты. Например, страница, содержащая стек нити, может быть выгружена из оперативной памяти на диск. При освобождении ресурсов нить переходит в состояние готовности. </a:t>
            </a:r>
          </a:p>
          <a:p>
            <a:pPr marL="6350" lvl="3"/>
            <a:endParaRPr lang="ru-RU" altLang="ru-RU" b="1" dirty="0"/>
          </a:p>
          <a:p>
            <a:pPr algn="just" eaLnBrk="1" hangingPunct="1"/>
            <a:endParaRPr lang="ru-RU" altLang="ru-RU" sz="20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03D5BF6-813F-4F2C-BB2A-421E21607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879" y="35438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B2324207-FBA1-44BD-AEB9-38CBB7E361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87432" y="1125539"/>
            <a:ext cx="11427229" cy="496887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Завершение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Когда выполнение нити закончилось, она входит в состояние завершения. Находясь в этом состоянии, нить может быть либо удалена, либо не удалена. Это зависит от алгоритма работы менеджера объектов, в соответствии с которым он и решает, когда удалять объект. Если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executive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имеет указатель на объект-нить, то она может быть инициализирована и использована снова. </a:t>
            </a:r>
          </a:p>
          <a:p>
            <a:pPr marL="0" lvl="3">
              <a:lnSpc>
                <a:spcPct val="100000"/>
              </a:lnSpc>
              <a:spcBef>
                <a:spcPts val="0"/>
              </a:spcBef>
            </a:pPr>
            <a:endParaRPr lang="ru-RU" alt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hangingPunct="1"/>
            <a:endParaRPr lang="ru-RU" altLang="ru-RU" sz="2000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88B984B-DD96-468C-B4E1-7B8D2B236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6671" y="21959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795892" y="794605"/>
            <a:ext cx="11054645" cy="249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Заключение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Windows NT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.  Основные характеристики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Структура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Windows NT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Концепции Windows NT</a:t>
            </a:r>
          </a:p>
          <a:p>
            <a:pPr fontAlgn="base">
              <a:lnSpc>
                <a:spcPct val="150000"/>
              </a:lnSpc>
              <a:tabLst>
                <a:tab pos="609600" algn="l"/>
                <a:tab pos="6473825" algn="r"/>
              </a:tabLst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110" y="35309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32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F8FE9D-E158-4443-92BD-0667E95ACE71}"/>
              </a:ext>
            </a:extLst>
          </p:cNvPr>
          <p:cNvSpPr txBox="1"/>
          <p:nvPr/>
        </p:nvSpPr>
        <p:spPr>
          <a:xfrm>
            <a:off x="972165" y="1836038"/>
            <a:ext cx="8587471" cy="50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indent="317500" algn="ctr">
              <a:lnSpc>
                <a:spcPct val="125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Спасибо за внимание!!!</a:t>
            </a:r>
            <a:endParaRPr lang="ru-RU" sz="2400" b="1" i="1" dirty="0">
              <a:latin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CF88F1-AF64-4D77-8977-3859CE489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984" y="252913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3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4"/>
    </mc:Choice>
    <mc:Fallback xmlns="">
      <p:transition spd="slow" advTm="804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DFC104-8DAD-45B6-894E-2D75F4FFF0DA}"/>
              </a:ext>
            </a:extLst>
          </p:cNvPr>
          <p:cNvSpPr txBox="1">
            <a:spLocks noChangeArrowheads="1"/>
          </p:cNvSpPr>
          <p:nvPr/>
        </p:nvSpPr>
        <p:spPr>
          <a:xfrm>
            <a:off x="500640" y="725083"/>
            <a:ext cx="11281265" cy="4248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ru-RU" sz="9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Рекомендуемая литература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Тенанбаум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Э. Современные операционные системы. пер. с англ. 2-е изд. –СПБ.: Питер, 2015. – 1037с. 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В.Г.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Н.А. Сетевые операционные системы. СПБ.: Питер, 2016. – 538с.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Дейтел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Х.М.,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Чофнес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Р.Д. Операционные системы. пер. с англ. – М.: БИНОМ, 2016. – 704с.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316755B-1D51-4148-BC24-63FFD990D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321" y="320106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8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69E608-9683-4745-90D0-FA62E430C377}"/>
              </a:ext>
            </a:extLst>
          </p:cNvPr>
          <p:cNvSpPr txBox="1"/>
          <p:nvPr/>
        </p:nvSpPr>
        <p:spPr>
          <a:xfrm>
            <a:off x="437803" y="469268"/>
            <a:ext cx="11493731" cy="5978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2">
              <a:tabLst>
                <a:tab pos="457200" algn="l"/>
              </a:tabLst>
            </a:pPr>
            <a:r>
              <a:rPr lang="ru-RU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 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Windows NT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.  Основные характеристики. Структура</a:t>
            </a: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 середины 1993 года Microsoft начала выпуск новых операционных систем "новой технологии" (New Technology - NT) Windows NT. 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Операционная система Windows NT с самого начала проектировалась с учетом всех требований, предъявляемых к современным ОС: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расширяемости,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переносимости,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надежности,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совместимости,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производительности.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Эти свойства были достигнуты за счет применения передовых технологий структурного проектирования, таких как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клиент-сервер, микроядра, объекты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lvl="2">
              <a:spcBef>
                <a:spcPts val="1200"/>
              </a:spcBef>
              <a:spcAft>
                <a:spcPts val="300"/>
              </a:spcAft>
              <a:tabLst>
                <a:tab pos="457200" algn="l"/>
              </a:tabLst>
            </a:pP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2">
              <a:spcBef>
                <a:spcPts val="1200"/>
              </a:spcBef>
              <a:spcAft>
                <a:spcPts val="300"/>
              </a:spcAft>
              <a:tabLst>
                <a:tab pos="457200" algn="l"/>
              </a:tabLst>
            </a:pPr>
            <a:endParaRPr lang="ru-RU" sz="2000" b="1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5411E8-BBF3-45C4-B5A6-98AEC5DA4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284" y="9619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09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46698379-A0B9-405E-9D93-5ECFB3616B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9258" y="1735543"/>
            <a:ext cx="11776364" cy="4968875"/>
          </a:xfrm>
        </p:spPr>
        <p:txBody>
          <a:bodyPr/>
          <a:lstStyle/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Windows NT используется </a:t>
            </a:r>
            <a:r>
              <a:rPr lang="ru-RU" alt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механизм многозадачности с вытеснением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preemptive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multitasking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). </a:t>
            </a:r>
          </a:p>
          <a:p>
            <a:pPr algn="just"/>
            <a:endParaRPr lang="ru-RU" altLang="ru-RU" sz="20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Для управления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нитями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Windows NT Server использует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механизм приоритетов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В определенные моменты производятся оценка приоритетов и перераспределение нитей по процессорам, в результате чего последовательные стадии одного потока программы могут выполняться разными процессорами или откладываться до высвобождения очередного процессора.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DC862C6-D007-4990-842D-C0A22DF4F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619" y="26427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D76587D4-DD1A-42A1-AEF8-3E13631BB9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839" y="1624707"/>
            <a:ext cx="11815157" cy="496887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Windows NT поддерживает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симметричную многопроцессорную организацию вычислительного процесса (СМП)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в соответствии с которой ОС может выполняться на любом свободном процессоре или на всех процессорах одновременно, разделяя память между ними.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Windows NT Server поддерживает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до 16 параллельных процессоров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что актуально для таких серверов, как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Symmetry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750 фирмы </a:t>
            </a:r>
            <a:r>
              <a:rPr lang="ru-RU" alt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Sequent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с 16 процессорами Intel. Следует, однако, иметь в виду, что реализация СМП в Windows NT Server нацелена на оптимизацию производительности и не обеспечивает резервирования в целях повышения отказоустойчивости. В случае выхода из строя одного из процессоров система останавливается. </a:t>
            </a: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F46D28-D60B-47D8-AE03-0794394C4A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019" y="22409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DE3CD59F-A25B-42DE-83AB-B19FBCE7397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8640" y="1624302"/>
            <a:ext cx="11222182" cy="4968875"/>
          </a:xfrm>
        </p:spPr>
        <p:txBody>
          <a:bodyPr/>
          <a:lstStyle/>
          <a:p>
            <a:pPr algn="just"/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При управлении устройствами ввода/вывода Windows NT Server использует асинхронный подход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Для завершения процесса и начала выполнения новой задачи не нужно ждать поступления сигнала об окончании таких операций, как чтение или запись.</a:t>
            </a:r>
          </a:p>
          <a:p>
            <a:pPr algn="just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При выполнении на процессорах фирмы Intel защищенные подсистемы Windows NT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обеспечивают</a:t>
            </a:r>
            <a:r>
              <a:rPr lang="ru-RU" altLang="ru-RU" sz="2000" i="1" u="sng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двоичную совместимость существующих приложений фирмы Microsoft, включая MS-DOS, Win16, OS/2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На MIPS RISC процессорах двоичная совместимость достигается для приложений MS-DOS и 16-битных Windows-приложений (с использованием эмуляции). Windows NT обеспечивает также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совместимость на уровне исходных текстов для POSIX-приложений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которые твердо придерживаются интерфейса, определенного в стандарте IEEE 1003.1.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A636921-6B84-4D4D-88F7-F93FEA7C69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23" y="26482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34EB8EF4-5707-421F-9880-17F617B699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8777" y="1824212"/>
            <a:ext cx="11754197" cy="4968875"/>
          </a:xfrm>
        </p:spPr>
        <p:txBody>
          <a:bodyPr/>
          <a:lstStyle/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Помимо совместимости программных интерфейсов, Windows NT поддерживает существующие файловые системы, включая файловую систему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MS-DOS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(FAT), файловую систему CD-ROM, файловую систему OS/2 (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HPFS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 и собственную файловую систему (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NTFS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). </a:t>
            </a:r>
          </a:p>
          <a:p>
            <a:pPr algn="just"/>
            <a:endParaRPr lang="ru-RU" alt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отличие от большинства других операционных систем, </a:t>
            </a:r>
            <a:r>
              <a:rPr lang="ru-RU" alt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Windows NT изначально разрабатывался с учетом возможности работы в сети</a:t>
            </a:r>
            <a:r>
              <a:rPr lang="ru-RU" alt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 </a:t>
            </a:r>
          </a:p>
          <a:p>
            <a:pPr algn="just" eaLnBrk="1" hangingPunct="1"/>
            <a:endParaRPr lang="ru-RU" altLang="ru-RU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63C0A45-8AE8-43AC-AB3D-1880E94924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340" y="17953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87719F5-AFC6-45BD-85C8-3F2A8B90CD9B}"/>
              </a:ext>
            </a:extLst>
          </p:cNvPr>
          <p:cNvSpPr txBox="1"/>
          <p:nvPr/>
        </p:nvSpPr>
        <p:spPr>
          <a:xfrm>
            <a:off x="338050" y="2151727"/>
            <a:ext cx="115158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В результате этого функции совместного использования файлов, устройств и объектов встроены в интерфейс с пользователем. </a:t>
            </a: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Администраторы могут централизованно управлять и контролировать работу сетей в масштабах крупных предприятий. </a:t>
            </a: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Особенно </a:t>
            </a:r>
            <a:r>
              <a:rPr lang="ru-RU" sz="2000" u="sng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важно отметить возможность распространения работы приложений типа клиент-сервер на </a:t>
            </a:r>
            <a:r>
              <a:rPr lang="ru-RU" sz="2000" u="sng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многокомпьютерные</a:t>
            </a:r>
            <a:r>
              <a:rPr lang="ru-RU" sz="2000" u="sng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системы.</a:t>
            </a:r>
            <a:endParaRPr lang="ru-RU" sz="2000" u="sng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621927D-7017-4A95-AACF-5A326086B5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863" y="30629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753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1650</Words>
  <Application>Microsoft Office PowerPoint</Application>
  <PresentationFormat>Широкоэкранный</PresentationFormat>
  <Paragraphs>145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 Bulatbayeva</dc:creator>
  <cp:lastModifiedBy>Julia Bulatbayeva</cp:lastModifiedBy>
  <cp:revision>103</cp:revision>
  <dcterms:created xsi:type="dcterms:W3CDTF">2024-01-25T16:25:26Z</dcterms:created>
  <dcterms:modified xsi:type="dcterms:W3CDTF">2025-11-10T09:41:33Z</dcterms:modified>
</cp:coreProperties>
</file>