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sldIdLst>
    <p:sldId id="545" r:id="rId2"/>
    <p:sldId id="544" r:id="rId3"/>
    <p:sldId id="542" r:id="rId4"/>
    <p:sldId id="543" r:id="rId5"/>
    <p:sldId id="367" r:id="rId6"/>
    <p:sldId id="321" r:id="rId7"/>
    <p:sldId id="323" r:id="rId8"/>
    <p:sldId id="315" r:id="rId9"/>
    <p:sldId id="317" r:id="rId10"/>
    <p:sldId id="313" r:id="rId11"/>
    <p:sldId id="336" r:id="rId12"/>
    <p:sldId id="338" r:id="rId13"/>
    <p:sldId id="339" r:id="rId14"/>
    <p:sldId id="332" r:id="rId15"/>
    <p:sldId id="334" r:id="rId16"/>
    <p:sldId id="355" r:id="rId17"/>
    <p:sldId id="356" r:id="rId18"/>
    <p:sldId id="357" r:id="rId19"/>
    <p:sldId id="359" r:id="rId20"/>
    <p:sldId id="36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CC93F-8132-4E80-8B1F-68A494342E74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04440-0DC2-4BE5-9091-06075538B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009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>
            <a:extLst>
              <a:ext uri="{FF2B5EF4-FFF2-40B4-BE49-F238E27FC236}">
                <a16:creationId xmlns:a16="http://schemas.microsoft.com/office/drawing/2014/main" id="{31A86B9A-A049-99DC-0E46-F691DCE2D7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>
            <a:extLst>
              <a:ext uri="{FF2B5EF4-FFF2-40B4-BE49-F238E27FC236}">
                <a16:creationId xmlns:a16="http://schemas.microsoft.com/office/drawing/2014/main" id="{85C7CAA4-D41C-F131-29EF-1E954B2D21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6628" name="Номер слайда 3">
            <a:extLst>
              <a:ext uri="{FF2B5EF4-FFF2-40B4-BE49-F238E27FC236}">
                <a16:creationId xmlns:a16="http://schemas.microsoft.com/office/drawing/2014/main" id="{DC8253E4-BAA6-0BD5-8A60-098C39D764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8B20F1-98B4-4587-A8CF-7283D7DC7DD2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87153D-043F-4D02-8D7E-FBDE32164D02}" type="slidenum">
              <a:rPr lang="ru-RU" altLang="ru-RU" smtClean="0"/>
              <a:pPr>
                <a:defRPr/>
              </a:pPr>
              <a:t>19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831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85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60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035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181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0930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791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617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6376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2A3326-7CD2-833F-B00B-319D53BE69F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185031-8768-7F3D-AA9D-316AB7EEF8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4BD96-7041-4B6C-8614-B0D2E08C18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7965872"/>
      </p:ext>
    </p:extLst>
  </p:cSld>
  <p:clrMapOvr>
    <a:masterClrMapping/>
  </p:clrMapOvr>
  <p:transition spd="med" advClick="0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09600" y="1600200"/>
            <a:ext cx="10972800" cy="4495800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24">
            <a:extLst>
              <a:ext uri="{FF2B5EF4-FFF2-40B4-BE49-F238E27FC236}">
                <a16:creationId xmlns:a16="http://schemas.microsoft.com/office/drawing/2014/main" id="{5175E738-F8B0-8168-90A3-8FA4E48A3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9A2BD-6BA3-4E17-8456-003E2A936A69}" type="datetime1">
              <a:rPr lang="ru-RU"/>
              <a:pPr>
                <a:defRPr/>
              </a:pPr>
              <a:t>15.02.2025</a:t>
            </a:fld>
            <a:endParaRPr lang="ru-RU"/>
          </a:p>
        </p:txBody>
      </p:sp>
      <p:sp>
        <p:nvSpPr>
          <p:cNvPr id="5" name="Нижний колонтитул 17">
            <a:extLst>
              <a:ext uri="{FF2B5EF4-FFF2-40B4-BE49-F238E27FC236}">
                <a16:creationId xmlns:a16="http://schemas.microsoft.com/office/drawing/2014/main" id="{DBD34B08-94A4-E5B9-716B-946A7674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59FED42F-E838-BCDA-102D-408FB5EC4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6EF7A-8080-4A9B-94BD-B83B41320E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7821270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07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59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97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46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80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32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53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1D465-5540-4C4A-9862-757FA608CEDD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E187E4-C0C9-4A1F-BF1B-D6A105E73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54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atriz.org/" TargetMode="Externa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nanierussia.ru/articles/%D0%9C%D1%8B%D1%88%D0%BB%D0%B5%D0%BD%D0%B8%D0%B5" TargetMode="External"/><Relationship Id="rId2" Type="http://schemas.openxmlformats.org/officeDocument/2006/relationships/hyperlink" Target="https://znanierussia.ru/articles/%D0%9D%D0%B0%D1%83%D0%BA%D0%B0" TargetMode="External"/><Relationship Id="rId1" Type="http://schemas.openxmlformats.org/officeDocument/2006/relationships/slideLayout" Target="../slideLayouts/slideLayout17.xml"/><Relationship Id="rId5" Type="http://schemas.openxmlformats.org/officeDocument/2006/relationships/hyperlink" Target="https://znanierussia.ru/articles/%D0%97%D0%B0%D0%BA%D0%BE%D0%BD" TargetMode="External"/><Relationship Id="rId4" Type="http://schemas.openxmlformats.org/officeDocument/2006/relationships/hyperlink" Target="https://znanierussia.ru/articles/%D0%90%D0%BB%D0%B3%D0%BE%D1%80%D0%B8%D1%82%D0%BC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2911D5A-B4F7-C145-2ED4-48E55E1E41C2}"/>
              </a:ext>
            </a:extLst>
          </p:cNvPr>
          <p:cNvSpPr txBox="1"/>
          <p:nvPr/>
        </p:nvSpPr>
        <p:spPr>
          <a:xfrm>
            <a:off x="1317524" y="612844"/>
            <a:ext cx="1009772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kk-KZ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 8. Теория </a:t>
            </a:r>
            <a:r>
              <a:rPr lang="kk-KZ" alt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решения</a:t>
            </a:r>
            <a:r>
              <a:rPr lang="kk-KZ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изобретательских</a:t>
            </a:r>
            <a:r>
              <a:rPr lang="kk-KZ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</a:t>
            </a:r>
            <a:r>
              <a:rPr lang="kk-KZ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История изобретательского творчества</a:t>
            </a:r>
          </a:p>
          <a:p>
            <a:pPr indent="360000"/>
            <a:endParaRPr lang="kk-KZ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курса 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Планирование и управление научно-инновационной деятельностью»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весьма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полезно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ознакомиться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называемой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Теори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ей р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ешения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зобретательских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адач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(ТРИЗ) – методологи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ей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возникш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ей в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СССР в 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50-х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гг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прошлого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века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ТРИЗ -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совокупность приёмов и методов. облегчающих и упрощающих решение познавательных, конструктивных, практических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думается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также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научно-инновационных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состоящих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методов, алгоритмов и процедур, способствующих продуктивному творческому мышлению и созданию ранее неизвестного.</a:t>
            </a:r>
          </a:p>
          <a:p>
            <a:pPr indent="360000"/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лекции:</a:t>
            </a: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История возникновения ТРИЗ</a:t>
            </a: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Основоположники теории</a:t>
            </a: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Концепция ТРИЗ</a:t>
            </a:r>
          </a:p>
          <a:p>
            <a:pPr marL="265113" indent="93663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Методы решения задач (мозговой шторм, </a:t>
            </a:r>
            <a:r>
              <a:rPr lang="ru-RU" altLang="ru-RU" sz="2000" kern="0" dirty="0" err="1">
                <a:solidFill>
                  <a:srgbClr val="000066"/>
                </a:solidFill>
                <a:latin typeface="Arial" panose="020B0604020202020204" pitchFamily="34" charset="0"/>
              </a:rPr>
              <a:t>синектика</a:t>
            </a:r>
            <a:r>
              <a:rPr lang="ru-RU" altLang="ru-RU" sz="2000" kern="0" dirty="0">
                <a:solidFill>
                  <a:srgbClr val="000066"/>
                </a:solidFill>
                <a:latin typeface="Arial" panose="020B0604020202020204" pitchFamily="34" charset="0"/>
              </a:rPr>
              <a:t>, метод фокальных объектов, морфологический анализ и, наконец, Теория решения изобретательских задач (ТРИЗ). </a:t>
            </a:r>
          </a:p>
          <a:p>
            <a:pPr indent="360000"/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Методика использования </a:t>
            </a:r>
            <a:r>
              <a:rPr lang="ru-RU" altLang="ru-RU" sz="2000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синектических</a:t>
            </a:r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процессов</a:t>
            </a:r>
            <a:endParaRPr lang="kk-KZ" altLang="ru-RU" sz="20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/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744714"/>
      </p:ext>
    </p:extLst>
  </p:cSld>
  <p:clrMapOvr>
    <a:masterClrMapping/>
  </p:clrMapOvr>
  <p:transition spd="med" advClick="0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Содержимое 2">
            <a:extLst>
              <a:ext uri="{FF2B5EF4-FFF2-40B4-BE49-F238E27FC236}">
                <a16:creationId xmlns:a16="http://schemas.microsoft.com/office/drawing/2014/main" id="{39F933B1-8F46-2AE7-381A-8B7ADE63A8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34819" name="Прямоугольник 2">
            <a:extLst>
              <a:ext uri="{FF2B5EF4-FFF2-40B4-BE49-F238E27FC236}">
                <a16:creationId xmlns:a16="http://schemas.microsoft.com/office/drawing/2014/main" id="{B47BC90F-6006-4B07-1C03-D7295A122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5339" y="237134"/>
            <a:ext cx="85693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chemeClr val="tx1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Для хорошего же применения своего ума Декартом сформулированы четыре принципа, следовать которым он рекомендовал, и которые остаются актуальными и в наше время. 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800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34820" name="Прямоугольник 3">
            <a:extLst>
              <a:ext uri="{FF2B5EF4-FFF2-40B4-BE49-F238E27FC236}">
                <a16:creationId xmlns:a16="http://schemas.microsoft.com/office/drawing/2014/main" id="{F3C9D05B-4B1A-5949-6EBD-CCE10F87F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268761"/>
            <a:ext cx="8569325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chemeClr val="tx1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Первое — «никогда не принимать за истинное ничего, что я не познал бы таковым с очевидностью; иначе говоря, тщательно избегать опрометчивости и предвзятости и включать в свои суждения только то, что представляется моему уму столь ясно и столь отчетливо, что не дает мне никакого повода подвергать их сомнению».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Второе — «делить каждое из исследуемых затруднений на столько частей, сколько это возможно и нужно для лучшего их преодоления».</a:t>
            </a:r>
            <a:r>
              <a:rPr lang="ru-RU" altLang="ru-RU" sz="2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72EAA42-2158-C16F-C478-95AB6DD8F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914488"/>
            <a:ext cx="864235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chemeClr val="tx1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Третье — «придерживаться определенного порядка мышления, начиная с предметов наиболее простых и наиболее легко познаваемых и восходя постепенно к познанию наиболее сложного, предполагая порядок даже и там, где объекты мышления вовсе не даны в их естественной связи».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И последнее — «составлять всегда обзоры столь общие, чтобы была уверенность в отсутствии упущений».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Содержимое 2">
            <a:extLst>
              <a:ext uri="{FF2B5EF4-FFF2-40B4-BE49-F238E27FC236}">
                <a16:creationId xmlns:a16="http://schemas.microsoft.com/office/drawing/2014/main" id="{71CAE2B7-F36A-7E60-9CD9-BD587474E6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36867" name="Прямоугольник 2">
            <a:extLst>
              <a:ext uri="{FF2B5EF4-FFF2-40B4-BE49-F238E27FC236}">
                <a16:creationId xmlns:a16="http://schemas.microsoft.com/office/drawing/2014/main" id="{DCDD77AA-D12C-5766-E66E-81E05E973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76" y="404664"/>
            <a:ext cx="8569325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Открытие учеными в XVIII–XIX веках электричества, магнетизма и радиоактивности привело к бурному развитию техники, появлению принципиально новых средств транспорта, связи, оружия, обрабатывающей техники и бытовых приборов. Потребность в большом числе новых технических разработок заставила инженеров и ученых всех областей знаний приступить к поиску прикладных методик изобретательства.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A712A5F-3163-CA5C-D3DF-0CFAFF206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2708920"/>
            <a:ext cx="8785225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Возникло множество теорий, по-своему объясняющих творческие процессы и дающих рекомендации по их интенсификации. Появились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и методы интенсификации поисковой деятельности. К наиболее интересным (с точки зрения исторического развития) и естественным методам, до сих пор активно используемым на практике, следует отнести рассмотренные ниже подходы.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Организационный подход, включающий: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-увеличение субсидий и соответственно коллективов исследователей;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Содержимое 2">
            <a:extLst>
              <a:ext uri="{FF2B5EF4-FFF2-40B4-BE49-F238E27FC236}">
                <a16:creationId xmlns:a16="http://schemas.microsoft.com/office/drawing/2014/main" id="{2B7696C0-5144-DDC3-E6B3-AB50AA45EE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38915" name="Rectangle 1">
            <a:extLst>
              <a:ext uri="{FF2B5EF4-FFF2-40B4-BE49-F238E27FC236}">
                <a16:creationId xmlns:a16="http://schemas.microsoft.com/office/drawing/2014/main" id="{68BA399C-BEC9-4E6E-13D6-2B30D4919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560" y="585440"/>
            <a:ext cx="871378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-осознание необходимости создания объединений, коопераций разработчиков новой техники с целью дальнейшего повышения производительности их труда.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-конкурсное проектирование, которое также требует увеличенного субсидирования;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-переманивание «мозгов» (утечка мозгов), прежде всего характерная для науки и промышленности США;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- японский подход, заключающийся в мощной поддержке и стимулирования рационализаторской и изобретательской деятельности на базе предельного «метода» проб и ошибок («думай непрерывно»).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38916" name="Прямоугольник 3">
            <a:extLst>
              <a:ext uri="{FF2B5EF4-FFF2-40B4-BE49-F238E27FC236}">
                <a16:creationId xmlns:a16="http://schemas.microsoft.com/office/drawing/2014/main" id="{D31D308D-0D46-ABF3-B530-06CBFBF2A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5071" y="4054534"/>
            <a:ext cx="8640762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Большой популярностью в Японии пользуются книги известного специалиста по проблемам стимулирования научно-технического прогресса Ясухиро </a:t>
            </a:r>
            <a:r>
              <a:rPr lang="ru-RU" altLang="ru-RU" sz="2000" dirty="0" err="1">
                <a:solidFill>
                  <a:srgbClr val="000066"/>
                </a:solidFill>
                <a:latin typeface="Arial" panose="020B0604020202020204" pitchFamily="34" charset="0"/>
              </a:rPr>
              <a:t>Хиросиги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. </a:t>
            </a:r>
            <a:endParaRPr lang="ru-RU" altLang="ru-RU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Содержимое 2">
            <a:extLst>
              <a:ext uri="{FF2B5EF4-FFF2-40B4-BE49-F238E27FC236}">
                <a16:creationId xmlns:a16="http://schemas.microsoft.com/office/drawing/2014/main" id="{F5BBA9F3-3B0E-879F-BE4D-4707C4B5C4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39939" name="Прямоугольник 2">
            <a:extLst>
              <a:ext uri="{FF2B5EF4-FFF2-40B4-BE49-F238E27FC236}">
                <a16:creationId xmlns:a16="http://schemas.microsoft.com/office/drawing/2014/main" id="{9565862D-51BC-E36E-1635-420E45639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2162" y="404664"/>
            <a:ext cx="8713788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Вот его девять советов по тренировке творческого мышления: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-ежедневно выделяйте время для мышления; 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-успокойтесь и подумайте;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-публикуйте свои достижения;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-ставьте себе конкретную цель, — это позволит наметить контуры будущего успеха;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-научитесь сосредотачиваться;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-избегайте шаблона;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-записывайте свои мысли;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-расширяйте общение с людьми других профессий;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    -всегда ощущайте духовный голод, жажду деятельности.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686D23-4E1F-D81C-7182-8C97E0F85184}"/>
              </a:ext>
            </a:extLst>
          </p:cNvPr>
          <p:cNvSpPr txBox="1"/>
          <p:nvPr/>
        </p:nvSpPr>
        <p:spPr>
          <a:xfrm>
            <a:off x="2170114" y="4149081"/>
            <a:ext cx="849788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/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Современная мировая НТР, характерной чертой которой является бурное развитие науки, техники и технологии, не могла не войти в противоречие со старым, малопроизводительным способом поиска новых решений.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Содержимое 2">
            <a:extLst>
              <a:ext uri="{FF2B5EF4-FFF2-40B4-BE49-F238E27FC236}">
                <a16:creationId xmlns:a16="http://schemas.microsoft.com/office/drawing/2014/main" id="{197778CC-A471-24F9-1FCF-28CC860218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40963" name="Rectangle 1">
            <a:extLst>
              <a:ext uri="{FF2B5EF4-FFF2-40B4-BE49-F238E27FC236}">
                <a16:creationId xmlns:a16="http://schemas.microsoft.com/office/drawing/2014/main" id="{6409297F-303F-B0EC-F10A-7E378FDE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568" y="620689"/>
            <a:ext cx="871378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indent="360000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Определяющими факторами этого момента были: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indent="360000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•увеличение спроса на новые идеи, особенно в преддверии и во время второй мировой войны;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indent="360000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•острый недостаток квалифицированной рабочей силы;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indent="360000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•высокая стоимость обучения и оплаты труда подобных специалистов;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indent="360000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•необходимость концентрации большого числа специалистов для решения комплексных, масштабных задач в ограниченные сроки.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1A3E35F-EFE4-E13A-13BD-D51972449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568" y="3284984"/>
            <a:ext cx="860425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Человечество ответило на это противоречие созданием методов и специальных приемов, активизирующих творческий процесс. Характерным оказался тот факт, что эти методы были созданы главным образом учеными и инженерами, непосредственно занимавшимися разработкой новой техники. Ими разработаны несколько различных методов поиска новых технических решений, различающихся своей сложностью и эффективностью. 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Содержимое 2">
            <a:extLst>
              <a:ext uri="{FF2B5EF4-FFF2-40B4-BE49-F238E27FC236}">
                <a16:creationId xmlns:a16="http://schemas.microsoft.com/office/drawing/2014/main" id="{14BEDEF3-B7C9-53FB-0A7A-A96F2ED365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43011" name="Прямоугольник 2">
            <a:extLst>
              <a:ext uri="{FF2B5EF4-FFF2-40B4-BE49-F238E27FC236}">
                <a16:creationId xmlns:a16="http://schemas.microsoft.com/office/drawing/2014/main" id="{0FF6AFFE-C02F-9062-33EE-736059040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576" y="548680"/>
            <a:ext cx="84963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kern="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kern="0" dirty="0">
                <a:solidFill>
                  <a:srgbClr val="000066"/>
                </a:solidFill>
                <a:latin typeface="Arial" panose="020B0604020202020204" pitchFamily="34" charset="0"/>
              </a:rPr>
              <a:t>Среди наиболее эффективных и разработанных, позволяющих решать задачи разной степени сложности отметим следующие - мозговой штурм, </a:t>
            </a:r>
            <a:r>
              <a:rPr lang="ru-RU" altLang="ru-RU" sz="2000" kern="0" dirty="0" err="1">
                <a:solidFill>
                  <a:srgbClr val="000066"/>
                </a:solidFill>
                <a:latin typeface="Arial" panose="020B0604020202020204" pitchFamily="34" charset="0"/>
              </a:rPr>
              <a:t>синектику</a:t>
            </a:r>
            <a:r>
              <a:rPr lang="ru-RU" altLang="ru-RU" sz="2000" kern="0" dirty="0">
                <a:solidFill>
                  <a:srgbClr val="000066"/>
                </a:solidFill>
                <a:latin typeface="Arial" panose="020B0604020202020204" pitchFamily="34" charset="0"/>
              </a:rPr>
              <a:t>, метод фокальных объектов, морфологи-</a:t>
            </a:r>
            <a:r>
              <a:rPr lang="ru-RU" altLang="ru-RU" sz="2000" kern="0" dirty="0" err="1">
                <a:solidFill>
                  <a:srgbClr val="000066"/>
                </a:solidFill>
                <a:latin typeface="Arial" panose="020B0604020202020204" pitchFamily="34" charset="0"/>
              </a:rPr>
              <a:t>ческий</a:t>
            </a:r>
            <a:r>
              <a:rPr lang="ru-RU" altLang="ru-RU" sz="2000" kern="0" dirty="0">
                <a:solidFill>
                  <a:srgbClr val="000066"/>
                </a:solidFill>
                <a:latin typeface="Arial" panose="020B0604020202020204" pitchFamily="34" charset="0"/>
              </a:rPr>
              <a:t> анализ и, наконец, Теорию решения изобретательских задач (ТРИЗ).</a:t>
            </a:r>
          </a:p>
        </p:txBody>
      </p:sp>
      <p:sp>
        <p:nvSpPr>
          <p:cNvPr id="2" name="Прямоугольник 3">
            <a:extLst>
              <a:ext uri="{FF2B5EF4-FFF2-40B4-BE49-F238E27FC236}">
                <a16:creationId xmlns:a16="http://schemas.microsoft.com/office/drawing/2014/main" id="{C2E0CFC9-9A0F-F35D-5FB2-47939E9CB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560" y="2239780"/>
            <a:ext cx="8424862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b="1" dirty="0">
                <a:solidFill>
                  <a:srgbClr val="990000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Мозговой штурм </a:t>
            </a:r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эффективный метод коллективного обсуждения.     Его преимущества в свободном выражении мнений всех участников.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Использование коллективных возможностей группы для быстрого и эффективного решения поставленной задачи.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Принцип: группа людей высказывает мысли по поводу решения задачи.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Никто не имеет право давать оценку идеям других участников.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Всего за несколько минут можно получить десяток идей.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Количество не служит самоцелью, это основа для принятого решения.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«Штурм» можно считать удавшимся, если 5-6 высказанных идей послужат базой для решения проблемы.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Содержимое 2">
            <a:extLst>
              <a:ext uri="{FF2B5EF4-FFF2-40B4-BE49-F238E27FC236}">
                <a16:creationId xmlns:a16="http://schemas.microsoft.com/office/drawing/2014/main" id="{CF2695D2-FAA7-0E76-AEE2-0F7A116AA2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46083" name="Прямоугольник 2">
            <a:extLst>
              <a:ext uri="{FF2B5EF4-FFF2-40B4-BE49-F238E27FC236}">
                <a16:creationId xmlns:a16="http://schemas.microsoft.com/office/drawing/2014/main" id="{25475749-B86D-DB9D-7C30-A71E24C9A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260350"/>
            <a:ext cx="8713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indent="542925">
              <a:spcBef>
                <a:spcPct val="0"/>
              </a:spcBef>
              <a:buClrTx/>
              <a:buNone/>
            </a:pPr>
            <a:r>
              <a:rPr lang="ru-RU" altLang="ru-RU" sz="2000" b="1" dirty="0">
                <a:solidFill>
                  <a:srgbClr val="990000"/>
                </a:solidFill>
                <a:latin typeface="Arial" panose="020B0604020202020204" pitchFamily="34" charset="0"/>
              </a:rPr>
              <a:t>Методика проведения «мозгового штурма»</a:t>
            </a:r>
            <a:endParaRPr lang="ru-RU" altLang="ru-RU" sz="20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DF4ECB4-5F19-77F3-AEB5-9BF2B7E3B085}"/>
              </a:ext>
            </a:extLst>
          </p:cNvPr>
          <p:cNvSpPr/>
          <p:nvPr/>
        </p:nvSpPr>
        <p:spPr>
          <a:xfrm>
            <a:off x="1954214" y="660460"/>
            <a:ext cx="8713787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2900">
              <a:defRPr/>
            </a:pPr>
            <a:r>
              <a:rPr lang="ru-RU" sz="2800" kern="0" dirty="0">
                <a:solidFill>
                  <a:srgbClr val="000066"/>
                </a:solidFill>
                <a:latin typeface="Arial" charset="0"/>
              </a:rPr>
              <a:t>    </a:t>
            </a:r>
            <a:r>
              <a:rPr lang="ru-RU" sz="2000" kern="0" dirty="0">
                <a:solidFill>
                  <a:srgbClr val="000066"/>
                </a:solidFill>
                <a:latin typeface="Arial" charset="0"/>
              </a:rPr>
              <a:t>1. Выбор темы и приглашение участников.</a:t>
            </a:r>
          </a:p>
          <a:p>
            <a:pPr indent="-342900">
              <a:defRPr/>
            </a:pPr>
            <a:r>
              <a:rPr lang="ru-RU" sz="2000" kern="0" dirty="0">
                <a:solidFill>
                  <a:srgbClr val="000066"/>
                </a:solidFill>
                <a:latin typeface="Arial" charset="0"/>
              </a:rPr>
              <a:t>    2. Постановка задачи и ознакомление с правилами.</a:t>
            </a:r>
          </a:p>
          <a:p>
            <a:pPr indent="-342900">
              <a:defRPr/>
            </a:pPr>
            <a:r>
              <a:rPr lang="ru-RU" sz="2000" kern="0" dirty="0">
                <a:solidFill>
                  <a:srgbClr val="000066"/>
                </a:solidFill>
                <a:latin typeface="Arial" charset="0"/>
              </a:rPr>
              <a:t>    Цель – предложить наибольшее количество вариантов решения.</a:t>
            </a:r>
          </a:p>
          <a:p>
            <a:pPr indent="-342900">
              <a:defRPr/>
            </a:pPr>
            <a:r>
              <a:rPr lang="ru-RU" sz="2000" kern="0" dirty="0">
                <a:solidFill>
                  <a:srgbClr val="000066"/>
                </a:solidFill>
                <a:latin typeface="Arial" charset="0"/>
              </a:rPr>
              <a:t>    Важно заставить работать воображение.</a:t>
            </a:r>
          </a:p>
          <a:p>
            <a:pPr indent="-342900">
              <a:defRPr/>
            </a:pPr>
            <a:r>
              <a:rPr lang="ru-RU" sz="2000" kern="0" dirty="0">
                <a:solidFill>
                  <a:srgbClr val="000066"/>
                </a:solidFill>
                <a:latin typeface="Arial" charset="0"/>
              </a:rPr>
              <a:t>    Любая идея подходит. Важно реализовать идеи  других участников. Нельзя давать оценку предложенным идеям.</a:t>
            </a:r>
          </a:p>
          <a:p>
            <a:pPr indent="-342900">
              <a:defRPr/>
            </a:pPr>
            <a:r>
              <a:rPr lang="ru-RU" sz="2000" kern="0" dirty="0">
                <a:solidFill>
                  <a:srgbClr val="000066"/>
                </a:solidFill>
                <a:latin typeface="Arial" charset="0"/>
              </a:rPr>
              <a:t>    3. Секретарь записывает все предложенные идеи.</a:t>
            </a:r>
          </a:p>
          <a:p>
            <a:pPr indent="-342900">
              <a:defRPr/>
            </a:pPr>
            <a:r>
              <a:rPr lang="ru-RU" sz="2000" kern="0" dirty="0">
                <a:solidFill>
                  <a:srgbClr val="000066"/>
                </a:solidFill>
                <a:latin typeface="Arial" charset="0"/>
              </a:rPr>
              <a:t>    При нарушении правил вмешивается ведущий.</a:t>
            </a:r>
            <a:endParaRPr lang="ru-RU" sz="2800" kern="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4" name="Содержимое 3">
            <a:extLst>
              <a:ext uri="{FF2B5EF4-FFF2-40B4-BE49-F238E27FC236}">
                <a16:creationId xmlns:a16="http://schemas.microsoft.com/office/drawing/2014/main" id="{4ADC625A-8172-CA0B-89CE-5EEFE3A6BBAF}"/>
              </a:ext>
            </a:extLst>
          </p:cNvPr>
          <p:cNvSpPr txBox="1">
            <a:spLocks/>
          </p:cNvSpPr>
          <p:nvPr/>
        </p:nvSpPr>
        <p:spPr bwMode="auto">
          <a:xfrm>
            <a:off x="1919288" y="3514369"/>
            <a:ext cx="8229600" cy="350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ru-RU" altLang="ru-RU" sz="2000" dirty="0">
                <a:solidFill>
                  <a:srgbClr val="000066"/>
                </a:solidFill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Первый этап продолжается до тех пор, пока есть идеи.</a:t>
            </a:r>
          </a:p>
          <a:p>
            <a:pPr marL="0" algn="just"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4. Объявляется перерыв, чтобы участники настроились на критический лад. Теперь важно сгруппировать и развить идеи.</a:t>
            </a:r>
          </a:p>
          <a:p>
            <a:pPr marL="0" algn="just"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Из общего количества выбирают лишь те, которые могут решить задачу.</a:t>
            </a:r>
          </a:p>
          <a:p>
            <a:pPr marL="0" algn="just"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5. Подводятся итоги дискуссии.</a:t>
            </a:r>
          </a:p>
          <a:p>
            <a:pPr marL="0" algn="just"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Важно обсудить, действовали ли участники в командном ключе. Если дискуссия не принесла желаемого результата, следует обсудить причины неудачи.</a:t>
            </a:r>
            <a:endParaRPr lang="ru-RU" alt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Содержимое 2">
            <a:extLst>
              <a:ext uri="{FF2B5EF4-FFF2-40B4-BE49-F238E27FC236}">
                <a16:creationId xmlns:a16="http://schemas.microsoft.com/office/drawing/2014/main" id="{E32CAE22-0294-CF2C-B0B0-E2B56FDCF8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48131" name="Прямоугольник 4">
            <a:extLst>
              <a:ext uri="{FF2B5EF4-FFF2-40B4-BE49-F238E27FC236}">
                <a16:creationId xmlns:a16="http://schemas.microsoft.com/office/drawing/2014/main" id="{ACF868ED-04EA-BEB9-82B3-1454B6DB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584" y="764705"/>
            <a:ext cx="80645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indent="360000">
              <a:spcBef>
                <a:spcPct val="0"/>
              </a:spcBef>
              <a:buClrTx/>
              <a:buNone/>
            </a:pP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</a:rPr>
              <a:t>Мозговой штурм</a:t>
            </a:r>
            <a:r>
              <a:rPr lang="ru-RU" altLang="ru-RU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chemeClr val="tx1"/>
                </a:solidFill>
                <a:latin typeface="Arial" panose="020B0604020202020204" pitchFamily="34" charset="0"/>
              </a:rPr>
              <a:t>- м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етод интенсивной атаки, его можно отнести к методам стимулирования и мотивации, метод интенсификации творческой деятельности</a:t>
            </a:r>
          </a:p>
        </p:txBody>
      </p:sp>
      <p:sp>
        <p:nvSpPr>
          <p:cNvPr id="2" name="Прямоугольник 3">
            <a:extLst>
              <a:ext uri="{FF2B5EF4-FFF2-40B4-BE49-F238E27FC236}">
                <a16:creationId xmlns:a16="http://schemas.microsoft.com/office/drawing/2014/main" id="{8FC6E9E3-9CA5-D2C5-E9F7-16ECA1D29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561" y="1780368"/>
            <a:ext cx="813593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indent="360000" algn="just">
              <a:spcBef>
                <a:spcPct val="0"/>
              </a:spcBef>
              <a:buClr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Форма сотрудничества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- малая группа.</a:t>
            </a:r>
          </a:p>
          <a:p>
            <a:pPr indent="360000" algn="just">
              <a:spcBef>
                <a:spcPct val="0"/>
              </a:spcBef>
              <a:buClr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Сущность метода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заключается в коллективной творческой деятельности участников по разрешению сложной проблемы.</a:t>
            </a:r>
          </a:p>
          <a:p>
            <a:pPr indent="360000" algn="just">
              <a:spcBef>
                <a:spcPct val="0"/>
              </a:spcBef>
              <a:buClr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Достоинства:</a:t>
            </a:r>
            <a:r>
              <a:rPr lang="ru-RU" altLang="ru-RU" sz="2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Выявление и развитие творческих способностей участников.</a:t>
            </a:r>
          </a:p>
          <a:p>
            <a:pPr indent="360000" algn="just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Положительный эмоциональный настрой.</a:t>
            </a:r>
          </a:p>
          <a:p>
            <a:pPr indent="360000" algn="just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Сотрудничество, навыки общения в условиях дефицита времени, члены группы учатся слушать и слышать друг друга.</a:t>
            </a:r>
          </a:p>
          <a:p>
            <a:pPr indent="360000" algn="just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Наработанные решения часто дают новые подходы к изучению темы.</a:t>
            </a:r>
          </a:p>
          <a:p>
            <a:pPr indent="360000" algn="just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Тренинг навыка – кратко и четко формировать свою мысль.</a:t>
            </a:r>
            <a:endParaRPr lang="ru-RU" altLang="ru-RU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F29906-5DA7-645E-5638-803466C217F2}"/>
              </a:ext>
            </a:extLst>
          </p:cNvPr>
          <p:cNvSpPr txBox="1"/>
          <p:nvPr/>
        </p:nvSpPr>
        <p:spPr>
          <a:xfrm>
            <a:off x="2129582" y="5216134"/>
            <a:ext cx="842493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Bef>
                <a:spcPct val="0"/>
              </a:spcBef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Форма сотрудничества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- малая группа.</a:t>
            </a:r>
          </a:p>
          <a:p>
            <a:pPr indent="360000" algn="just">
              <a:spcBef>
                <a:spcPct val="0"/>
              </a:spcBef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Сущность метода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заключается в коллективной творческой деятельности участников по разрешению сложной проблемы.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Содержимое 2">
            <a:extLst>
              <a:ext uri="{FF2B5EF4-FFF2-40B4-BE49-F238E27FC236}">
                <a16:creationId xmlns:a16="http://schemas.microsoft.com/office/drawing/2014/main" id="{A1C33201-16C2-4469-FE0A-19FDEFE2FA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49155" name="Прямоугольник 2">
            <a:extLst>
              <a:ext uri="{FF2B5EF4-FFF2-40B4-BE49-F238E27FC236}">
                <a16:creationId xmlns:a16="http://schemas.microsoft.com/office/drawing/2014/main" id="{9599EE53-BA9F-70FC-A2B6-849195C15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692151"/>
            <a:ext cx="8135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>
                <a:solidFill>
                  <a:srgbClr val="000066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9156" name="Прямоугольник 3">
            <a:extLst>
              <a:ext uri="{FF2B5EF4-FFF2-40B4-BE49-F238E27FC236}">
                <a16:creationId xmlns:a16="http://schemas.microsoft.com/office/drawing/2014/main" id="{D0BB9244-9C21-95D2-C2A0-430C6BE61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1115" y="667416"/>
            <a:ext cx="813593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indent="360000">
              <a:spcBef>
                <a:spcPct val="0"/>
              </a:spcBef>
              <a:buClrTx/>
              <a:buNone/>
            </a:pP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</a:rPr>
              <a:t>Достоинства:</a:t>
            </a:r>
            <a:r>
              <a:rPr lang="ru-RU" altLang="ru-RU" sz="2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Выявление и развитие творческих способностей участников. Положительный эмоциональный настрой. Сотрудничество, навыки общения в условиях дефицита времени, члены группы учатся слушать и слышать друг друга. Наработанные решения часто дают новые подходы к изучению темы.</a:t>
            </a:r>
          </a:p>
          <a:p>
            <a:pPr indent="360000" algn="just"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Тренинг навыка – кратко и четко формировать свою мысль.</a:t>
            </a:r>
            <a:endParaRPr lang="ru-RU" altLang="ru-RU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E6EAB6F-F364-8D11-7057-41FA6AA5F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9616" y="2958901"/>
            <a:ext cx="33160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</a:rPr>
              <a:t>Технология: до штурма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3A7E98-F150-155B-AB9A-B52BAC6FBA39}"/>
              </a:ext>
            </a:extLst>
          </p:cNvPr>
          <p:cNvSpPr txBox="1"/>
          <p:nvPr/>
        </p:nvSpPr>
        <p:spPr>
          <a:xfrm>
            <a:off x="1992313" y="3467875"/>
            <a:ext cx="842473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lnSpc>
                <a:spcPct val="90000"/>
              </a:lnSpc>
              <a:spcBef>
                <a:spcPct val="0"/>
              </a:spcBef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Численность группы – 7-9 человек.</a:t>
            </a:r>
          </a:p>
          <a:p>
            <a:pPr indent="360000" algn="just">
              <a:spcBef>
                <a:spcPct val="0"/>
              </a:spcBef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До штурма группу инструктируют. Основное правило – никакой критики!</a:t>
            </a:r>
          </a:p>
          <a:p>
            <a:pPr indent="360000" algn="just">
              <a:spcBef>
                <a:spcPct val="0"/>
              </a:spcBef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В каждой группе выбирается или назначается ведущий, который следит за выполнением правил, может подсказать направления поиска идей.</a:t>
            </a:r>
          </a:p>
          <a:p>
            <a:pPr indent="360000" algn="just">
              <a:spcBef>
                <a:spcPct val="0"/>
              </a:spcBef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Группа выбирает секретаря, который будет фиксировать идеи.</a:t>
            </a:r>
          </a:p>
          <a:p>
            <a:pPr indent="360000" algn="just">
              <a:spcBef>
                <a:spcPct val="0"/>
              </a:spcBef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Первичное обсуждение и уточнение условия задачи.</a:t>
            </a:r>
          </a:p>
          <a:p>
            <a:pPr indent="360000" algn="just">
              <a:spcBef>
                <a:spcPct val="0"/>
              </a:spcBef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Определяется и фиксируется (можно на доске) время – до 20 минут.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Содержимое 2">
            <a:extLst>
              <a:ext uri="{FF2B5EF4-FFF2-40B4-BE49-F238E27FC236}">
                <a16:creationId xmlns:a16="http://schemas.microsoft.com/office/drawing/2014/main" id="{B3AB912E-4513-634C-5319-B96B9494BD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51203" name="Прямоугольник 2">
            <a:extLst>
              <a:ext uri="{FF2B5EF4-FFF2-40B4-BE49-F238E27FC236}">
                <a16:creationId xmlns:a16="http://schemas.microsoft.com/office/drawing/2014/main" id="{931585DB-7400-A3E0-ECD3-58C48BA99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2219" y="169034"/>
            <a:ext cx="22022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</a:rPr>
              <a:t>Этапы штурма: </a:t>
            </a:r>
          </a:p>
        </p:txBody>
      </p:sp>
      <p:sp>
        <p:nvSpPr>
          <p:cNvPr id="51204" name="Прямоугольник 3">
            <a:extLst>
              <a:ext uri="{FF2B5EF4-FFF2-40B4-BE49-F238E27FC236}">
                <a16:creationId xmlns:a16="http://schemas.microsoft.com/office/drawing/2014/main" id="{A4967416-C65C-6B4C-3FA6-0D56C0A6D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6" y="475138"/>
            <a:ext cx="8785225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FF3300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Цель – наработать как можно больше идей.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    1 этап. Создание банка идей.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    2 этап. Анализ идей. Все высказанные идеи группа рассматривает критически. В каждой идее желательно найти что-то полезное, возможность ее усовершенствовать, применить в других условиях.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    3 этап. Обработка результатов. Группа отбирает 2-5 наиболее интересных решения (может быть, наиболее практичное и наиболее «дикое»). Представление результатов, обобщение, выводы.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    4 этап Рефлексия штурма: какие были сбои, нарушались ли правила и т.д.</a:t>
            </a:r>
          </a:p>
        </p:txBody>
      </p:sp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D5C26973-0C96-644D-453F-87B087712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2220" y="3835219"/>
            <a:ext cx="3781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Правила мозгового штурма:</a:t>
            </a:r>
          </a:p>
        </p:txBody>
      </p:sp>
      <p:sp>
        <p:nvSpPr>
          <p:cNvPr id="3" name="Прямоугольник 3">
            <a:extLst>
              <a:ext uri="{FF2B5EF4-FFF2-40B4-BE49-F238E27FC236}">
                <a16:creationId xmlns:a16="http://schemas.microsoft.com/office/drawing/2014/main" id="{57B05AF9-EFBF-A412-35B7-FA3E6EB57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338" y="4406511"/>
            <a:ext cx="8569325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1. Критика исключается! Можно высказывать любую мысль, даже фантастическую.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    2. Чем больше высказывается идей, тем лучше.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    3. Высказывание идеи можно как угодно комбинировать, видоизменять, улучшать.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    </a:t>
            </a:r>
            <a:endParaRPr lang="ru-RU" altLang="ru-RU" sz="28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22EBBB6-A671-DE3B-4DDC-FE755FD71726}"/>
              </a:ext>
            </a:extLst>
          </p:cNvPr>
          <p:cNvSpPr txBox="1"/>
          <p:nvPr/>
        </p:nvSpPr>
        <p:spPr>
          <a:xfrm>
            <a:off x="2024386" y="575841"/>
            <a:ext cx="864096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Статистически теория ТРИЗ базировалась на анализе ~40000 патентов, по результатам которого были сформулированы общие закономерности и по ним выявлены отдельные факторы и параметры, которые не всегда осознанно учитывались талантливыми изобретателями в процессе поиска решений нерешаемых до них  задач.</a:t>
            </a: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Творчество, как создание нового, доступно каждому.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38DC87-2864-5619-2AF3-461BE6DBF884}"/>
              </a:ext>
            </a:extLst>
          </p:cNvPr>
          <p:cNvSpPr txBox="1"/>
          <p:nvPr/>
        </p:nvSpPr>
        <p:spPr>
          <a:xfrm>
            <a:off x="2024386" y="2804284"/>
            <a:ext cx="892899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8775">
              <a:tabLst>
                <a:tab pos="8701088" algn="l"/>
              </a:tabLst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Поиск креативных решений с применением ТРИЗ, как правило, включает: анализ ситуации «как есть»; моделирование ситуации «как должно быть» (как хочет заказчик); конструирование решения, удовлетворяющего Заказчика.</a:t>
            </a:r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Инструменты ТРИЗ позволяют найти нестандартные решения длительное время не разрешенных проблем.</a:t>
            </a: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Инструменты ТРИЗ используются в отраслях экономики и служат:</a:t>
            </a:r>
          </a:p>
          <a:p>
            <a:pPr marL="0" lvl="1" indent="360000">
              <a:buSzPts val="1000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комплексному анализу бизнес-процессов и продуктов (товаров, услуг);</a:t>
            </a:r>
          </a:p>
          <a:p>
            <a:pPr marL="0" lvl="1" indent="360000">
              <a:buSzPts val="1000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выявлению проблем, постановке локальных задач и формулировке приоритетных направлений изменения бизнес-систем;</a:t>
            </a:r>
          </a:p>
        </p:txBody>
      </p:sp>
    </p:spTree>
    <p:extLst>
      <p:ext uri="{BB962C8B-B14F-4D97-AF65-F5344CB8AC3E}">
        <p14:creationId xmlns:p14="http://schemas.microsoft.com/office/powerpoint/2010/main" val="3219261298"/>
      </p:ext>
    </p:extLst>
  </p:cSld>
  <p:clrMapOvr>
    <a:masterClrMapping/>
  </p:clrMapOvr>
  <p:transition spd="med" advClick="0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>
            <a:extLst>
              <a:ext uri="{FF2B5EF4-FFF2-40B4-BE49-F238E27FC236}">
                <a16:creationId xmlns:a16="http://schemas.microsoft.com/office/drawing/2014/main" id="{1A93DD9C-52CF-1ED1-C336-0D93510DA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 rtlCol="0">
            <a:normAutofit/>
          </a:bodyPr>
          <a:lstStyle/>
          <a:p>
            <a:pPr>
              <a:buFont typeface="Wingdings 3" charset="2"/>
              <a:buChar char=""/>
              <a:defRPr/>
            </a:pP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53251" name="Прямоугольник 2">
            <a:extLst>
              <a:ext uri="{FF2B5EF4-FFF2-40B4-BE49-F238E27FC236}">
                <a16:creationId xmlns:a16="http://schemas.microsoft.com/office/drawing/2014/main" id="{40640527-817F-E2C8-DC0B-994F11F48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585" y="2204864"/>
            <a:ext cx="19072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Достоинства:</a:t>
            </a:r>
          </a:p>
        </p:txBody>
      </p:sp>
      <p:sp>
        <p:nvSpPr>
          <p:cNvPr id="53252" name="Прямоугольник 3">
            <a:extLst>
              <a:ext uri="{FF2B5EF4-FFF2-40B4-BE49-F238E27FC236}">
                <a16:creationId xmlns:a16="http://schemas.microsoft.com/office/drawing/2014/main" id="{8ACD7A15-D8F7-03B5-C025-FE089C828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707" y="2686219"/>
            <a:ext cx="8497887" cy="2419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indent="358775" algn="just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Стимулирование и мотивация.</a:t>
            </a:r>
            <a:endParaRPr lang="ru-RU" altLang="ru-RU" sz="2000" i="1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indent="358775" algn="just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ru-RU" altLang="ru-RU" sz="2000" i="1" dirty="0">
                <a:solidFill>
                  <a:srgbClr val="000066"/>
                </a:solidFill>
                <a:latin typeface="Arial" panose="020B0604020202020204" pitchFamily="34" charset="0"/>
              </a:rPr>
              <a:t>  Приемы, которые используются при  использовании данного метода: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indent="358775" algn="just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Образное представление объекта.</a:t>
            </a:r>
          </a:p>
          <a:p>
            <a:pPr indent="358775" algn="just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Использование ассоциации.</a:t>
            </a:r>
          </a:p>
          <a:p>
            <a:pPr indent="358775" algn="just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 Прием экстраполяции (перенесение объекта в будущее, в другую ситуацию, прием «лестничных пролетов» - прогноз с точки зрения будущего, изменение параметров и др.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0E0CC7-C1DC-1E4D-3D0F-B910A712DD04}"/>
              </a:ext>
            </a:extLst>
          </p:cNvPr>
          <p:cNvSpPr txBox="1"/>
          <p:nvPr/>
        </p:nvSpPr>
        <p:spPr>
          <a:xfrm>
            <a:off x="1944838" y="883772"/>
            <a:ext cx="83276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>
              <a:lnSpc>
                <a:spcPct val="90000"/>
              </a:lnSpc>
              <a:spcBef>
                <a:spcPct val="0"/>
              </a:spcBef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4. Свободная, доброжелательная обстановка при обсуждении проблемы.</a:t>
            </a:r>
          </a:p>
          <a:p>
            <a:pPr indent="361950">
              <a:lnSpc>
                <a:spcPct val="90000"/>
              </a:lnSpc>
              <a:spcBef>
                <a:spcPct val="0"/>
              </a:spcBef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 5. Творческая готовность участников обсуждения к работе данным методом.    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D75553-69BC-42B5-4ACB-8AD42698DB58}"/>
              </a:ext>
            </a:extLst>
          </p:cNvPr>
          <p:cNvSpPr txBox="1"/>
          <p:nvPr/>
        </p:nvSpPr>
        <p:spPr>
          <a:xfrm>
            <a:off x="1882776" y="149225"/>
            <a:ext cx="8785225" cy="594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447675"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indent="447675"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361950" algn="l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lvl="1">
              <a:buSzPts val="1000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моделированию решений проблем через оптимизацию, реинжиниринг или создание новых технологических процессов и продуктов;</a:t>
            </a:r>
          </a:p>
          <a:p>
            <a:pPr marL="0" lvl="1">
              <a:buSzPts val="1000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подготовке технических заданий для дальнейшей конструкторской или инженерной проработки найденных решений.</a:t>
            </a:r>
          </a:p>
          <a:p>
            <a:pPr marL="0" lvl="1">
              <a:buSzPts val="1000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моделированию решений проблем через оптимизацию, реинжиниринг или создание новых технологических процессов и продуктов;</a:t>
            </a:r>
          </a:p>
          <a:p>
            <a:pPr marL="0" lvl="1">
              <a:buSzPts val="1000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подготовке технических заданий для дальнейшей конструкторской или инженерной проработки найденных решений.</a:t>
            </a:r>
          </a:p>
          <a:p>
            <a:pPr eaLnBrk="1" hangingPunct="1"/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Методология активно применяется в десятках стран мира в формах консалтинга, имплантации специалистов в R&amp;D-подразделения компаний, обучения на всех ступенях школьного и ВУЗ-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овского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образования. В отдельных странах рекомендована к применению малому и среднему бизнесу на государственном уровне.</a:t>
            </a:r>
          </a:p>
          <a:p>
            <a:pPr eaLnBrk="1" hangingPunct="1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Самое многочисленное и старейшее профессиональное сообщество разработчиков, методологов и практиков ТРИЗ собрано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Международной Ассоциацией ТРИЗ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(МА ТРИЗ, 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Knoxville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TN USA).</a:t>
            </a:r>
          </a:p>
        </p:txBody>
      </p:sp>
    </p:spTree>
  </p:cSld>
  <p:clrMapOvr>
    <a:masterClrMapping/>
  </p:clrMapOvr>
  <p:transition spd="med" advClick="0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15667F-4F1B-7794-EE15-6C5E8E5AD7F1}"/>
              </a:ext>
            </a:extLst>
          </p:cNvPr>
          <p:cNvSpPr txBox="1"/>
          <p:nvPr/>
        </p:nvSpPr>
        <p:spPr>
          <a:xfrm>
            <a:off x="1703389" y="476250"/>
            <a:ext cx="8785225" cy="501675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/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википедии</a:t>
            </a:r>
            <a:r>
              <a:rPr lang="kk-KZ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узнаем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</a:t>
            </a:r>
            <a:r>
              <a:rPr lang="kk-KZ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еория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решения изобретательских задач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или ТРИЗ,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набор методов решения и усовершенствования 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-ких задач и систем с помощью нахождения и решения противоречий.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той же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википедии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точное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ТРИЗ – </a:t>
            </a:r>
            <a:r>
              <a:rPr lang="kk-KZ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Наука"/>
              </a:rPr>
              <a:t>наука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 развитии систем и об эффективном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Мышление"/>
              </a:rPr>
              <a:t>мышлении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вообще, в любой области творчества. Главное отличие ТРИЗ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Мышление"/>
              </a:rPr>
              <a:t>мышления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других типов мышления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сознательное управление процессом мышления (это мышление по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tooltip="Алгоритм"/>
              </a:rPr>
              <a:t>алгоритмам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это мышление по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 tooltip="Закон"/>
              </a:rPr>
              <a:t>законам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правилам).</a:t>
            </a:r>
          </a:p>
          <a:p>
            <a:pPr eaLnBrk="1" hangingPunct="1"/>
            <a:endParaRPr lang="kk-KZ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ТРИЗ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включает:</a:t>
            </a:r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>
              <a:buSzPts val="1000"/>
            </a:pP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м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еханизмы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планомерного преобразования размытой, проблемной ситуации в четкий образ будущего решения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SzPts val="1000"/>
            </a:pP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еханизмы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подавления психологической инерции, препятствующей поиску решений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buSzPts val="1000"/>
            </a:pP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бширный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информационный фонд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концентрированный опыт решения проблем</a:t>
            </a:r>
            <a:r>
              <a:rPr lang="kk-KZ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D61CF8F6-D2AA-3CDE-535D-DAA59D6E3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507" y="5003465"/>
            <a:ext cx="8424936" cy="1584176"/>
          </a:xfrm>
        </p:spPr>
        <p:txBody>
          <a:bodyPr rtlCol="0">
            <a:normAutofit/>
          </a:bodyPr>
          <a:lstStyle/>
          <a:p>
            <a:pPr>
              <a:spcBef>
                <a:spcPts val="2400"/>
              </a:spcBef>
              <a:spcAft>
                <a:spcPts val="1200"/>
              </a:spcAft>
              <a:defRPr/>
            </a:pPr>
            <a:r>
              <a:rPr lang="ru-RU" sz="2800" dirty="0">
                <a:solidFill>
                  <a:srgbClr val="C00000"/>
                </a:solidFill>
                <a:latin typeface="+mn-lt"/>
              </a:rPr>
              <a:t>    </a:t>
            </a:r>
            <a:r>
              <a:rPr lang="ru-RU" sz="2200" b="1" dirty="0">
                <a:solidFill>
                  <a:srgbClr val="C00000"/>
                </a:solidFill>
                <a:latin typeface="+mn-lt"/>
              </a:rPr>
              <a:t>Все с детства знают, что то-то и то-то невозможно</a:t>
            </a:r>
            <a:r>
              <a:rPr lang="en-US" sz="2200" b="1" dirty="0">
                <a:solidFill>
                  <a:srgbClr val="C00000"/>
                </a:solidFill>
                <a:latin typeface="+mn-lt"/>
              </a:rPr>
              <a:t>,</a:t>
            </a:r>
            <a:r>
              <a:rPr lang="ru-RU" sz="2200" b="1" dirty="0">
                <a:solidFill>
                  <a:srgbClr val="C00000"/>
                </a:solidFill>
                <a:latin typeface="+mn-lt"/>
              </a:rPr>
              <a:t> </a:t>
            </a:r>
            <a:br>
              <a:rPr lang="ru-RU" sz="2200" b="1" dirty="0">
                <a:solidFill>
                  <a:srgbClr val="C00000"/>
                </a:solidFill>
                <a:latin typeface="+mn-lt"/>
              </a:rPr>
            </a:br>
            <a:r>
              <a:rPr lang="ru-RU" sz="2200" b="1" dirty="0">
                <a:solidFill>
                  <a:srgbClr val="C00000"/>
                </a:solidFill>
                <a:latin typeface="+mn-lt"/>
              </a:rPr>
              <a:t>но всегда находится невежда, который этого не знает - он-то и делает открытие</a:t>
            </a:r>
            <a:br>
              <a:rPr lang="ru-RU" sz="2200" dirty="0">
                <a:solidFill>
                  <a:srgbClr val="C00000"/>
                </a:solidFill>
                <a:latin typeface="+mn-lt"/>
              </a:rPr>
            </a:br>
            <a:r>
              <a:rPr lang="ru-RU" sz="2200" dirty="0">
                <a:solidFill>
                  <a:srgbClr val="C00000"/>
                </a:solidFill>
                <a:latin typeface="+mn-lt"/>
              </a:rPr>
              <a:t>											</a:t>
            </a:r>
            <a:r>
              <a:rPr lang="ru-RU" sz="2200" b="1" i="1" dirty="0">
                <a:solidFill>
                  <a:srgbClr val="000066"/>
                </a:solidFill>
                <a:latin typeface="+mn-lt"/>
              </a:rPr>
              <a:t>Альберт Эйнштейн</a:t>
            </a:r>
            <a:endParaRPr lang="ru-RU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5605" name="Номер слайда 5">
            <a:extLst>
              <a:ext uri="{FF2B5EF4-FFF2-40B4-BE49-F238E27FC236}">
                <a16:creationId xmlns:a16="http://schemas.microsoft.com/office/drawing/2014/main" id="{1BFA06F6-013D-E52E-64F8-7A76A78C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3F1527CC-D982-46F5-A5AF-CEBB0B8830CC}" type="slidenum">
              <a:rPr lang="ru-RU" altLang="ru-RU" sz="900">
                <a:solidFill>
                  <a:schemeClr val="tx1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5</a:t>
            </a:fld>
            <a:endParaRPr lang="ru-RU" altLang="ru-RU" sz="9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176460-C569-FA95-9D8E-FE5932F7305F}"/>
              </a:ext>
            </a:extLst>
          </p:cNvPr>
          <p:cNvSpPr txBox="1"/>
          <p:nvPr/>
        </p:nvSpPr>
        <p:spPr>
          <a:xfrm>
            <a:off x="2099048" y="282818"/>
            <a:ext cx="856895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Идея ТРИЗ заключается в том, что разные технические задачи являются техническими противоречиями, которые могут быть решены одними и теми же методами. Для решения конкретной задачи пользователи 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ТРИЗа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сначала приводят задачу к обобщённому виду, затем обобщённую задачу пытаются решить подходящим общим методом, и только потом возвращаются к конкретной задаче и пытаются применить к ней найденное решение.</a:t>
            </a:r>
          </a:p>
          <a:p>
            <a:pPr indent="360000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Идея ТРИЗ заключается в том, что разные технические задачи являются техническими противоречиями, которые могут быть решены одними и теми же методами. Для решения конкретной задачи пользователи </a:t>
            </a:r>
            <a:r>
              <a:rPr lang="ru-RU" alt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ТРИЗа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сначала приводят задачу к обобщённому виду, затем обобщённую задачу пытаются решить подходящим общим методом, и только потом возвращаются к конкретной задаче и пытаются применить к ней найденное решение.</a:t>
            </a:r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529BF6-2C11-994B-A2D4-DCE0A7FFD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2205" y="3089291"/>
            <a:ext cx="6204008" cy="1828696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ru-RU" sz="22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ОТСМ - общая теория сильного мышления.</a:t>
            </a:r>
            <a:r>
              <a:rPr lang="ru-RU" sz="2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Эта область знаний "выросла" из ТРИЗ, когда стало понятно, что инструменты, с помощью которых решают проблемы, могут быть применимы не только в технике, но и в самых различных областях знаний, если их определенным образом  преобразовать</a:t>
            </a:r>
          </a:p>
        </p:txBody>
      </p:sp>
      <p:pic>
        <p:nvPicPr>
          <p:cNvPr id="2050" name="Рисунок 3" descr="Николай Николаевич Хоменко. автор ОТСМ">
            <a:extLst>
              <a:ext uri="{FF2B5EF4-FFF2-40B4-BE49-F238E27FC236}">
                <a16:creationId xmlns:a16="http://schemas.microsoft.com/office/drawing/2014/main" id="{7C8CD228-74DD-C110-81EA-4ACAAAE12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tretch>
            <a:fillRect/>
          </a:stretch>
        </p:blipFill>
        <p:spPr bwMode="auto">
          <a:xfrm>
            <a:off x="1963596" y="3414568"/>
            <a:ext cx="2160240" cy="28675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652" name="Прямоугольник 3">
            <a:extLst>
              <a:ext uri="{FF2B5EF4-FFF2-40B4-BE49-F238E27FC236}">
                <a16:creationId xmlns:a16="http://schemas.microsoft.com/office/drawing/2014/main" id="{4F7AD21B-B0FE-8509-FA72-0513CFAA5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2021" y="5574258"/>
            <a:ext cx="62040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Николай Николаевич Хоменко -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 ОТСМ (1954-2011)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3CE7C263-16AD-3241-1F8C-CE9F02254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552" y="341391"/>
            <a:ext cx="6408712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 ТРИЗ - </a:t>
            </a: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Генрих </a:t>
            </a:r>
            <a:r>
              <a:rPr lang="ru-RU" alt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Саулович</a:t>
            </a: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Альтшуллер</a:t>
            </a: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(1926-1998)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советский писатель-фантаст, инженер-изобретатель.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</a:rPr>
              <a:t>Основной постулат ТРИЗ: технические системы развиваются по определённым законам, эти законы можно выявить и использовать для создания алгоритма решения изобретательских задач. 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1" descr="Генрих Саулович Альтшуллер, автор ТРИЗ">
            <a:extLst>
              <a:ext uri="{FF2B5EF4-FFF2-40B4-BE49-F238E27FC236}">
                <a16:creationId xmlns:a16="http://schemas.microsoft.com/office/drawing/2014/main" id="{AEBB1957-3226-06AB-2822-9858937EA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/>
          <a:stretch>
            <a:fillRect/>
          </a:stretch>
        </p:blipFill>
        <p:spPr bwMode="auto">
          <a:xfrm>
            <a:off x="8400256" y="120107"/>
            <a:ext cx="2098224" cy="2969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C6B777A9-3AF5-7AEF-D200-E62FCA1E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100" y="2938194"/>
            <a:ext cx="8208962" cy="805288"/>
          </a:xfrm>
        </p:spPr>
        <p:txBody>
          <a:bodyPr rtlCol="0">
            <a:normAutofit/>
          </a:bodyPr>
          <a:lstStyle/>
          <a:p>
            <a:pPr indent="357188">
              <a:defRPr/>
            </a:pPr>
            <a:r>
              <a:rPr lang="ru-RU" sz="24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>
                <a:solidFill>
                  <a:srgbClr val="000066"/>
                </a:solidFill>
                <a:latin typeface="+mn-lt"/>
                <a:cs typeface="Times New Roman" pitchFamily="18" charset="0"/>
              </a:rPr>
              <a:t>Исходным положением </a:t>
            </a:r>
            <a:r>
              <a:rPr lang="ru-RU" sz="2000" dirty="0" err="1">
                <a:solidFill>
                  <a:srgbClr val="000066"/>
                </a:solidFill>
                <a:latin typeface="+mn-lt"/>
                <a:cs typeface="Times New Roman" pitchFamily="18" charset="0"/>
              </a:rPr>
              <a:t>тризовской</a:t>
            </a:r>
            <a:r>
              <a:rPr lang="ru-RU" sz="2000" dirty="0">
                <a:solidFill>
                  <a:srgbClr val="000066"/>
                </a:solidFill>
                <a:latin typeface="+mn-lt"/>
                <a:cs typeface="Times New Roman" pitchFamily="18" charset="0"/>
              </a:rPr>
              <a:t> концепции является </a:t>
            </a:r>
            <a:r>
              <a:rPr lang="ru-RU" sz="2000" b="1" i="1" dirty="0">
                <a:solidFill>
                  <a:srgbClr val="000066"/>
                </a:solidFill>
                <a:latin typeface="+mn-lt"/>
                <a:cs typeface="Times New Roman" pitchFamily="18" charset="0"/>
              </a:rPr>
              <a:t>принцип </a:t>
            </a:r>
            <a:r>
              <a:rPr lang="ru-RU" sz="2000" b="1" i="1" dirty="0" err="1">
                <a:solidFill>
                  <a:srgbClr val="000066"/>
                </a:solidFill>
                <a:latin typeface="+mn-lt"/>
                <a:cs typeface="Times New Roman" pitchFamily="18" charset="0"/>
              </a:rPr>
              <a:t>природосообразности</a:t>
            </a:r>
            <a:r>
              <a:rPr lang="ru-RU" sz="2000" b="1" i="1" dirty="0">
                <a:solidFill>
                  <a:srgbClr val="000066"/>
                </a:solidFill>
                <a:latin typeface="+mn-lt"/>
                <a:cs typeface="Times New Roman" pitchFamily="18" charset="0"/>
              </a:rPr>
              <a:t> обучения.</a:t>
            </a:r>
            <a:r>
              <a:rPr lang="ru-RU" sz="2000" dirty="0">
                <a:solidFill>
                  <a:srgbClr val="000066"/>
                </a:solidFill>
                <a:latin typeface="+mn-lt"/>
                <a:cs typeface="Times New Roman" pitchFamily="18" charset="0"/>
              </a:rPr>
              <a:t> 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3">
            <a:extLst>
              <a:ext uri="{FF2B5EF4-FFF2-40B4-BE49-F238E27FC236}">
                <a16:creationId xmlns:a16="http://schemas.microsoft.com/office/drawing/2014/main" id="{5C5D9175-1F6C-6610-BB9B-358303C8D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1614755"/>
            <a:ext cx="83185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57188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ТРИЗ –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научить обучающихся мыслить системно, дать в руки  инструмент по конкретному практическому воспитанию у них качеств творческой личности, способной понимать единство и противоречие окружающего мира, решать свои маленькие проблемы</a:t>
            </a:r>
            <a:r>
              <a:rPr lang="ru-RU" altLang="ru-RU" sz="2000" dirty="0">
                <a:solidFill>
                  <a:srgbClr val="000066"/>
                </a:solidFill>
                <a:latin typeface="Tw Cen MT" panose="020B0602020104020603" pitchFamily="34" charset="0"/>
                <a:cs typeface="Times New Roman" panose="02020603050405020304" pitchFamily="18" charset="0"/>
              </a:rPr>
              <a:t>.</a:t>
            </a:r>
            <a:endParaRPr lang="ru-RU" altLang="ru-RU" sz="2000" dirty="0">
              <a:solidFill>
                <a:srgbClr val="000066"/>
              </a:solidFill>
              <a:latin typeface="Tw Cen MT" panose="020B0602020104020603" pitchFamily="34" charset="0"/>
            </a:endParaRPr>
          </a:p>
        </p:txBody>
      </p:sp>
      <p:sp>
        <p:nvSpPr>
          <p:cNvPr id="28676" name="Прямоугольник 3">
            <a:extLst>
              <a:ext uri="{FF2B5EF4-FFF2-40B4-BE49-F238E27FC236}">
                <a16:creationId xmlns:a16="http://schemas.microsoft.com/office/drawing/2014/main" id="{491C6C9E-B4FF-191B-04EF-3ACBB5312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33376"/>
            <a:ext cx="8424862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b="1" i="1" dirty="0">
                <a:solidFill>
                  <a:srgbClr val="000066"/>
                </a:solidFill>
                <a:latin typeface="Tw Cen MT" panose="020B0602020104020603" pitchFamily="34" charset="0"/>
                <a:cs typeface="Times New Roman" panose="02020603050405020304" pitchFamily="18" charset="0"/>
              </a:rPr>
              <a:t>    </a:t>
            </a:r>
            <a:r>
              <a:rPr lang="ru-RU" altLang="ru-RU" sz="2000" b="1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Разделы ТРИЗ: </a:t>
            </a:r>
            <a:br>
              <a:rPr lang="ru-RU" altLang="ru-RU" sz="2000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РТВ (развитие творческого воображения);</a:t>
            </a:r>
            <a:b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РТС (развитие творческих способностей). </a:t>
            </a:r>
            <a:endParaRPr lang="ru-RU" altLang="ru-RU" sz="28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3">
            <a:extLst>
              <a:ext uri="{FF2B5EF4-FFF2-40B4-BE49-F238E27FC236}">
                <a16:creationId xmlns:a16="http://schemas.microsoft.com/office/drawing/2014/main" id="{7BB706C8-DFA3-DFD3-E8C4-FB5D98136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6626" y="3743482"/>
            <a:ext cx="8461375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chemeClr val="tx1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Одной из самых древних профессий, без которой, по-видимому, человек не смог бы стать человеком, является именно изобретательство. Привязанный к палке камень способствовал продлению средней продолжительности жизни человека на несколько лет и увеличивал тем самым и его численность на Земле. Это, безусловно, не самое первое его изобретение и тем более не последнее.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Содержимое 2">
            <a:extLst>
              <a:ext uri="{FF2B5EF4-FFF2-40B4-BE49-F238E27FC236}">
                <a16:creationId xmlns:a16="http://schemas.microsoft.com/office/drawing/2014/main" id="{91F1C211-6AD5-DA07-A442-AF7C8A98A2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30723" name="Прямоугольник 3">
            <a:extLst>
              <a:ext uri="{FF2B5EF4-FFF2-40B4-BE49-F238E27FC236}">
                <a16:creationId xmlns:a16="http://schemas.microsoft.com/office/drawing/2014/main" id="{E2CC1E9A-90B5-7855-8A0D-2D5209230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576" y="188640"/>
            <a:ext cx="849630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По мере развития перед человеком постоянно ставятся новые и новые задачи, и они, так или иначе, решались в большинстве своем безвестными изобретателями. До нас дошли имена только самых выдающихся из них:   Пифагора, Архимеда, Леонардо да Винчи.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Рассматривая их изобретательское творчество, историки науки и техники отмечают, что при поиске новых идей они пользовались ничем иным как методом «проб и ошибок».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Вопросы понимания механизмов человеческого мышления, выработки приемов повышения его эффективности положили начало э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вристике — отрасли знания, изучающей творческое, неосознанное мышление человека. 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3">
            <a:extLst>
              <a:ext uri="{FF2B5EF4-FFF2-40B4-BE49-F238E27FC236}">
                <a16:creationId xmlns:a16="http://schemas.microsoft.com/office/drawing/2014/main" id="{DD93EF12-6C07-94C2-0CBB-CED7FA707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114" y="3705017"/>
            <a:ext cx="8497887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Первые упоминания об эвристике, учении о продуктивных методах творческого мышления, относятся к временам античности. Наиболее ранние попытки выявить особенности творческого подхода при решении задач нашли отражение в трудах Архимеда, Евклида, </a:t>
            </a:r>
            <a:r>
              <a:rPr lang="ru-RU" altLang="ru-RU" sz="2000" dirty="0" err="1">
                <a:solidFill>
                  <a:srgbClr val="000066"/>
                </a:solidFill>
                <a:latin typeface="Arial" panose="020B0604020202020204" pitchFamily="34" charset="0"/>
              </a:rPr>
              <a:t>Апполония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dirty="0" err="1">
                <a:solidFill>
                  <a:srgbClr val="000066"/>
                </a:solidFill>
                <a:latin typeface="Arial" panose="020B0604020202020204" pitchFamily="34" charset="0"/>
              </a:rPr>
              <a:t>Бергамского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, </a:t>
            </a:r>
            <a:r>
              <a:rPr lang="ru-RU" altLang="ru-RU" sz="2000" dirty="0" err="1">
                <a:solidFill>
                  <a:srgbClr val="000066"/>
                </a:solidFill>
                <a:latin typeface="Arial" panose="020B0604020202020204" pitchFamily="34" charset="0"/>
              </a:rPr>
              <a:t>Аристея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-старшего. Сам же термин «эвристика» впервые появился в трудах греческого математика Паппа Александрийского, жившего во второй половине III века нашей эры.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2">
            <a:extLst>
              <a:ext uri="{FF2B5EF4-FFF2-40B4-BE49-F238E27FC236}">
                <a16:creationId xmlns:a16="http://schemas.microsoft.com/office/drawing/2014/main" id="{BE387C1E-EA85-1FD6-0613-68C8AC0452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7605713"/>
            <a:ext cx="8229600" cy="3024187"/>
          </a:xfrm>
        </p:spPr>
        <p:txBody>
          <a:bodyPr/>
          <a:lstStyle/>
          <a:p>
            <a:r>
              <a:rPr lang="ru-RU" altLang="ru-RU"/>
              <a:t>.</a:t>
            </a:r>
          </a:p>
        </p:txBody>
      </p:sp>
      <p:sp>
        <p:nvSpPr>
          <p:cNvPr id="32771" name="Прямоугольник 3">
            <a:extLst>
              <a:ext uri="{FF2B5EF4-FFF2-40B4-BE49-F238E27FC236}">
                <a16:creationId xmlns:a16="http://schemas.microsoft.com/office/drawing/2014/main" id="{94A8CFB9-6520-2D8B-4BD9-31F4A5788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560" y="790834"/>
            <a:ext cx="82804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chemeClr val="tx1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В дальнейшем к проблемам создания эвристики обращались ряд философов и математиков, например, Р. Декарт, Г. Лейбниц, Б. Больцано, А. Пуанкаре. Например, в труде «Правила для руководства ума» Р. Декарт предложил ряд принципов поиска истины. Они настолько интересны и актуальны еще и сегодня, что стоит кратко познакомиться с некоторыми его мыслями.</a:t>
            </a:r>
          </a:p>
        </p:txBody>
      </p:sp>
      <p:sp>
        <p:nvSpPr>
          <p:cNvPr id="2" name="Прямоугольник 3">
            <a:extLst>
              <a:ext uri="{FF2B5EF4-FFF2-40B4-BE49-F238E27FC236}">
                <a16:creationId xmlns:a16="http://schemas.microsoft.com/office/drawing/2014/main" id="{9FA646C7-5EEB-24F9-8D99-7DFC3463B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5650" y="2852937"/>
            <a:ext cx="864235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dirty="0">
                <a:solidFill>
                  <a:srgbClr val="000066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Декарт, во-первых, утверждал, что способность правильно судить и отличать истинное от ложного, что, собственно, и именуется здравым смыслом или разумом, от природы у всех людей одинакова. «Таким образом, различие наших мнений происходит не оттого, что одни люди разумнее других, но только оттого, что мы направляем наши мысли разными путями и рассматриваем не те же самые вещи. Ибо мало иметь хороший ум, главное — хорошо его применять». (Можно добавить, что мало иметь хорошие знания, главное уметь их применять.)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529</TotalTime>
  <Words>2607</Words>
  <Application>Microsoft Office PowerPoint</Application>
  <PresentationFormat>Широкоэкранный</PresentationFormat>
  <Paragraphs>157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Tw Cen MT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    Все с детства знают, что то-то и то-то невозможно,  но всегда находится невежда, который этого не знает - он-то и делает открытие            Альберт Эйнштейн</vt:lpstr>
      <vt:lpstr> ОТСМ - общая теория сильного мышления. Эта область знаний "выросла" из ТРИЗ, когда стало понятно, что инструменты, с помощью которых решают проблемы, могут быть применимы не только в технике, но и в самых различных областях знаний, если их определенным образом  преобразовать</vt:lpstr>
      <vt:lpstr>     Исходным положением тризовской концепции является принцип природосообразности обучения.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2024-11-09T09:36:42Z</dcterms:created>
  <dcterms:modified xsi:type="dcterms:W3CDTF">2025-02-15T15:38:15Z</dcterms:modified>
</cp:coreProperties>
</file>