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67" r:id="rId4"/>
    <p:sldId id="305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1" r:id="rId15"/>
    <p:sldId id="458" r:id="rId16"/>
    <p:sldId id="459" r:id="rId17"/>
    <p:sldId id="492" r:id="rId18"/>
    <p:sldId id="461" r:id="rId19"/>
    <p:sldId id="462" r:id="rId20"/>
    <p:sldId id="493" r:id="rId21"/>
    <p:sldId id="494" r:id="rId22"/>
    <p:sldId id="495" r:id="rId23"/>
    <p:sldId id="306" r:id="rId24"/>
    <p:sldId id="307" r:id="rId25"/>
    <p:sldId id="308" r:id="rId26"/>
    <p:sldId id="496" r:id="rId27"/>
    <p:sldId id="31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C5579-FAE3-4394-8581-4CB4C31F0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D272F0-1806-4DF4-B962-97EF8EA2D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D5F0B-0FE0-4F92-AD86-80CEDBF1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E8308-3279-49C6-A136-8B350CAF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0C586-D722-4B62-B964-3CF223E6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A7352-786A-41F6-B722-7D6D838D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F607A-FFE9-4DC7-9149-F0F555428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7A9F8-F753-4914-970B-7F5D3792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AD8EF-E274-48CC-8FED-0FCB7545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2CFE8-10FC-4B91-9946-ED9D758F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4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C4F9E9-3372-489B-829C-A54D97D2B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12A607-0998-44E5-AAF5-727C60D2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CF37A-3767-48D7-92DE-7C0CFF4E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FD2D5-CF86-4D9B-82FB-3D2A0611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87B67-8F05-4D51-981D-16554A17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2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9416C-32B3-4141-AAE8-5BDC9173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9CD68-0536-46C2-B437-E59F9CC0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7133C-B248-4567-89BB-0F8FFBCF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B50D5-D559-4E02-8410-0225F28D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DD10C-75B4-40C2-A99B-67468225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55BD5-ED23-4B99-BC0B-33AAF8E4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8FC80-5C6A-4B72-B5C7-5432EC19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0E4D3F-F837-4860-995E-411419F3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434DB-CA25-4E1D-9BF2-43B3DEE2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BEED5-5E08-4275-AFC2-242DE505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4FFCD-DCF9-4149-A4FC-502AD055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0BF88-B8AB-48F5-8D6A-7C821F66E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524A1-4ACD-479A-92E4-8BAB14170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3DF551-6180-48EF-B695-6A5DC7C6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0A9248-66BD-4DF4-82A4-7DD8CF4E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2C71D-B771-499B-A28D-0BC6F2D8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CF1C9-1FF8-49E5-AC86-F2D0E97F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1CCE8-5EE2-4323-A271-2E8B4243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56A682-D49C-4BAB-B1F7-3D531E817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5872B8-09BA-41E0-A321-C7BC4B62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63D057-5D4A-44D2-8EFB-950230E1E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A10345-13A2-4870-80F2-F458AA5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F39850-6C21-4243-9601-F3C29BB0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52876A-E731-4296-8FFF-AF1EF0EF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E706D-D7FE-44BA-B1ED-890E5859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09E96-2118-4064-BF47-EA4B255D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25D38-1D09-45D2-8DC4-6E54782E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90940-B237-4C4C-92EC-7AA6EBFF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7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F288FB-BD3B-4EB8-82A6-8B50DA1B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E8C690-2264-41DD-B732-998E3020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CBBBB-97F3-4B4B-BCB6-281E6FE0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F24A4-0F15-4016-8F03-51DF43E6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9942B-2319-4D78-9C6A-148C9B22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7D8733-0BE8-4315-9096-6A41D7AD0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44434-5B87-4E1C-B160-307179DB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607C5-D9B7-42B5-9080-3F4FBFA7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A0BB0-4639-40D5-9607-D5BEED05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96C93-0702-4ACB-A86F-37317482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37526-38FC-4707-B344-36F6079C6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B5D54E-884C-4E18-A95E-2B6153DCB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17B44-524A-4088-B345-35DD8D4F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4224C-BCED-412A-8291-5F5B06E1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F88942-9942-4568-8BF4-1565A1AD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7CF12-2938-4E34-9FA3-AD126C13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5F90B-EEBD-48EF-ACD7-C0E6A0DA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A8AA2-9599-4C03-BAED-E84D4792C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AE60-9F2A-4BCC-99C9-9427F517642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74260-4E64-4995-BCC4-45508ED92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0FAB3-CF5B-403E-B7F5-BE62BA76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4874-CB61-4BD6-A0E0-27D153917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130410-3DB2-4644-8D83-E94EF6F160C3}"/>
              </a:ext>
            </a:extLst>
          </p:cNvPr>
          <p:cNvSpPr txBox="1"/>
          <p:nvPr/>
        </p:nvSpPr>
        <p:spPr>
          <a:xfrm>
            <a:off x="578200" y="1571053"/>
            <a:ext cx="10679868" cy="354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системы реального времени</a:t>
            </a:r>
          </a:p>
          <a:p>
            <a:pPr algn="ctr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образовательной программы </a:t>
            </a:r>
          </a:p>
          <a:p>
            <a:pPr algn="ctr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6В07101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«Автоматизация и управление»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10. Объектно-ориентированные системы.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курса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Булатбаева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C6080-55A6-4F47-BD62-97B5D81AC8AF}"/>
              </a:ext>
            </a:extLst>
          </p:cNvPr>
          <p:cNvSpPr txBox="1"/>
          <p:nvPr/>
        </p:nvSpPr>
        <p:spPr>
          <a:xfrm>
            <a:off x="343487" y="431154"/>
            <a:ext cx="1082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Карагандинский технический университет имени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Абылкаса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Сагинова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00BB2-2032-4BDF-A747-4B99F4ED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62" y="4176622"/>
            <a:ext cx="2483689" cy="2483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C9ED8-CB1B-4282-8A13-2BFECCC37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527" y="157432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352792EA-F319-4E50-838D-E6DBDB47C8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19" y="1452506"/>
            <a:ext cx="11188931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Высокоприоритетные задачи могут блокироваться низкоприоритетными.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Все страницы неактивного процесса (например, ожидающего данных), могут быть перенесены на диск, несмотря на закрепление их вызовом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VirtualLock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(). Это приводит к случайным задержкам при активизации процесса (например, при поступлении ожидавшихся данных).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 Windows NT официально не приводятся времена системных вызовов и времена блокирования прерываний.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Систему невозможно использовать без дисплея и клавиатуры.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предъявляет слишком большие для ОСРВ запросы на память.</a:t>
            </a:r>
          </a:p>
          <a:p>
            <a:pPr algn="just">
              <a:defRPr/>
            </a:pPr>
            <a:endParaRPr lang="ru-RU" sz="2000" dirty="0"/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219DC9-4642-4B8D-BE31-7535AAB7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72" y="161722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39FCCF76-CC09-4FE9-B2D9-6CB7F7AE4A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1425" y="1435880"/>
            <a:ext cx="11427229" cy="496887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2) Расширения реального времени для ОС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NT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ОС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NT при создании были заложены элементы реального времени, а именно - 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двухуровневая система обработки прерываний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(ISR и DPC), </a:t>
            </a:r>
            <a:r>
              <a:rPr 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классы реального времени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(процессы с приоритетами 15-31 планируются в соответствии с правилами реального времени).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3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Разработчики расширений пошли двумя путями:</a:t>
            </a:r>
          </a:p>
          <a:p>
            <a:pPr marL="0" lvl="3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3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 Использовали ядра классических операционных систем реального времени в качестве дополнения к ядру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NT ("два в одном флаконе"). В первом случае параллельно с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NT (на одном компьютере!) работает операционная система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VxWorks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во-втором случае -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InTime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Кроме того, предоставляется набор функций для связи приложений реального времени и приложений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NT.</a:t>
            </a:r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21584D-1BCB-449C-8F5A-6B670588F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20" y="288311"/>
            <a:ext cx="1625044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5EB2CCF4-EDBC-4B64-A9E6-A66FE51196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1535" y="1692829"/>
            <a:ext cx="11369040" cy="4968875"/>
          </a:xfrm>
        </p:spPr>
        <p:txBody>
          <a:bodyPr/>
          <a:lstStyle/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 Вариант расширений реального времени фирмы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VenturCom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выглядит иначе: здесь сделана попытка "интегрировать" реальное время в Windows NT путем исследования причин задержек и зависаний и устранения этих причин с помощью подсистемы реального времени. Решения фирмы "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VenturCom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" (RTX 4.2) базируются на модификациях уровня аппаратных абстракций 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Windows NT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HAL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Hardware Abstraction Layer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 - программного слоя, через который драйверы взаимодействуют с аппаратурой. Модифицированный HAL и дополнительные функции (RTAPI) отвечают также за стабильность и надежность системы, обеспечивая отслеживание краха Windows NT, зависания приложений или блокировку прерываний. </a:t>
            </a: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hangingPunct="1"/>
            <a:endParaRPr lang="ru-RU" alt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6CAC4-C6F1-4A69-A9F1-83EFFDAC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1" y="121534"/>
            <a:ext cx="1625044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B8F9CD-248A-4510-BDDA-6ACE7B1D3FC0}"/>
              </a:ext>
            </a:extLst>
          </p:cNvPr>
          <p:cNvSpPr txBox="1"/>
          <p:nvPr/>
        </p:nvSpPr>
        <p:spPr>
          <a:xfrm>
            <a:off x="903318" y="562613"/>
            <a:ext cx="114327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317500">
              <a:lnSpc>
                <a:spcPct val="125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ОС QNX</a:t>
            </a:r>
          </a:p>
          <a:p>
            <a:pPr marL="270510" indent="317500">
              <a:lnSpc>
                <a:spcPct val="125000"/>
              </a:lnSpc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0" lvl="2" algn="just">
              <a:defRPr/>
            </a:pPr>
            <a:endParaRPr lang="ru-RU" sz="20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0BC04-0E28-424B-8246-CE8B3FDB5492}"/>
              </a:ext>
            </a:extLst>
          </p:cNvPr>
          <p:cNvSpPr txBox="1"/>
          <p:nvPr/>
        </p:nvSpPr>
        <p:spPr>
          <a:xfrm>
            <a:off x="836815" y="1583726"/>
            <a:ext cx="109894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Система QNX выпускается фирмой QNX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SoftWare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Systems (USA).</a:t>
            </a:r>
          </a:p>
          <a:p>
            <a:pPr algn="just"/>
            <a:r>
              <a:rPr lang="ru-RU" altLang="ru-RU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Основные характеристики: 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Классическая система тип: 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self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hosted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Архитектура: на основе микроядра 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Стандарт: POSIX 1003 </a:t>
            </a:r>
          </a:p>
          <a:p>
            <a:pPr algn="just"/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altLang="ru-RU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Свойства как ОСРВ: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многозадачность: POSIX 1003;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многопроцессорность;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32 уровня приоритетов;</a:t>
            </a: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планирование: FIFO,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round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robin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адаптивное;</a:t>
            </a:r>
          </a:p>
          <a:p>
            <a:pPr algn="just"/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preemptive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ядро.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7B74DF-C3C3-4862-B987-78EC98C0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43" y="301922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5EC3C0C2-9788-430F-9586-3EBF0FB8C9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8515" y="1536038"/>
            <a:ext cx="11266517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ОС разработки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(host): UNIX/Windows. </a:t>
            </a: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Процессоры (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target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): Intel 80x86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Линии связи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host-target: Ethernet, </a:t>
            </a:r>
            <a:r>
              <a:rPr lang="en-US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Arcnet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Serial, Token Ring. </a:t>
            </a: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Минимальный размер: 60Kb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Средства синхронизации и взаимодействия: POSIX 1003 (семафоры,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mutex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…)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u="sng" dirty="0">
                <a:latin typeface="Verdana" panose="020B0604030504040204" pitchFamily="34" charset="0"/>
                <a:ea typeface="Verdana" panose="020B0604030504040204" pitchFamily="34" charset="0"/>
              </a:rPr>
              <a:t>Средства разработки: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комплекты разработчика, включающие компилятор C/C++, отладчик, анализатор от QNX и независимых поставщиков (например,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Watcom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SyBase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X Windows/Motif 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</a:t>
            </a:r>
            <a:r>
              <a:rPr lang="en-US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QNX. </a:t>
            </a: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hangingPunct="1"/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B3A732-6E72-4B35-AC9D-0234DA2F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01" y="296454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316456E-93A3-4D63-8B0F-3116874976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6596" y="1513869"/>
            <a:ext cx="10961717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Операционная система QNX идеальна для приложений работающих в масштабе жесткого реальном времени.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Она обеспечивает все неотъемлемые компоненты системы в реальном масштабе времени.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Это: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многозадачный режим,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приоритетное планирование с приоритетным управлением,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быстрое контекстное переключение. </a:t>
            </a:r>
          </a:p>
          <a:p>
            <a:pPr algn="just" eaLnBrk="1" hangingPunct="1"/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0E997-74E0-4339-9AAE-CCC1EDF10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56" y="274285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0452729-D636-429A-8120-6150AC9EAC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" y="1589117"/>
            <a:ext cx="11521439" cy="4968875"/>
          </a:xfrm>
        </p:spPr>
        <p:txBody>
          <a:bodyPr/>
          <a:lstStyle/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Прежде всего, QNX является реально </a:t>
            </a:r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мультизадачной ОС, с гибкой системой приоритетов и дисциплин диспетчери­зации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благодаря которой имеется пол­ная гарантия того, что процесс с наи­высшим приоритетом начнет выпол­няться практически немедленно.</a:t>
            </a:r>
          </a:p>
          <a:p>
            <a:pPr algn="just"/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Все </a:t>
            </a:r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программы в системе защищены друг от друга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то есть любой сбой одной из программ не приводит к сбою всей сис­темы. </a:t>
            </a:r>
          </a:p>
          <a:p>
            <a:pPr algn="just"/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Процессы свободно обменива­ются между собой, непосредственно или через распределенные ресурсы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но в любом случае независимо от того, за­пущены они на одном и том же или на разных компьютерах.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4B5B0-DC7C-4306-89D4-F9F18142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11" y="193935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688459B9-736D-4035-BAB3-1DC86477B5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8174" y="1889125"/>
            <a:ext cx="11615651" cy="4968875"/>
          </a:xfrm>
        </p:spPr>
        <p:txBody>
          <a:bodyPr/>
          <a:lstStyle/>
          <a:p>
            <a:pPr algn="just"/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Файловая систе­ма QNX приспособлена к сложным ус­ловиям реального производства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Вне­запное отключение компьютера не приводит к ее порче, после включения будет обеспечена нормальная работа системы.</a:t>
            </a:r>
          </a:p>
          <a:p>
            <a:pPr algn="just"/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Сетевая технология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OS QNX под названием FLEET </a:t>
            </a:r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дает возможность работать через несколько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(до трех) </a:t>
            </a:r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сетевых кана­лов одновременно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причем разных — Ethernet,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Arcnet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Serial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alt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Token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Ring. Бо­лее того, </a:t>
            </a:r>
            <a:r>
              <a:rPr lang="ru-RU" altLang="ru-RU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сетевой менеджер позволяет сети QNX работать с любыми устройствами, используя их драйверы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Таким образом, в QNX реализована технология удаленных коммуникаций. Через модем можно легко подсоединиться в качестве терминала или узла сети.</a:t>
            </a:r>
          </a:p>
          <a:p>
            <a:pPr algn="just" eaLnBrk="1" hangingPunct="1"/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E3F3B9-3395-4A5F-A7D7-AC19FD65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58" y="465958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603DF75-D67F-4E85-9790-AFC049F0D7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0465" y="678266"/>
            <a:ext cx="11333018" cy="4968875"/>
          </a:xfrm>
        </p:spPr>
        <p:txBody>
          <a:bodyPr>
            <a:normAutofit/>
          </a:bodyPr>
          <a:lstStyle/>
          <a:p>
            <a:pPr marL="0" lvl="3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Архитектура Микроядра QNX</a:t>
            </a:r>
          </a:p>
          <a:p>
            <a:pPr marL="0" lvl="3" algn="just">
              <a:lnSpc>
                <a:spcPct val="100000"/>
              </a:lnSpc>
              <a:spcBef>
                <a:spcPts val="0"/>
              </a:spcBef>
            </a:pP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QNX состоит из маленького ядра, ответственного за группу взаимодействующих процессов. Структура больше похожа на группу, чем на иерархию — как несколько игроков равного ранга взаимодействуют друг с другом и со своей "четвертью" ядра. </a:t>
            </a:r>
          </a:p>
        </p:txBody>
      </p:sp>
      <p:pic>
        <p:nvPicPr>
          <p:cNvPr id="12293" name="Picture 5" descr="Graphic1">
            <a:extLst>
              <a:ext uri="{FF2B5EF4-FFF2-40B4-BE49-F238E27FC236}">
                <a16:creationId xmlns:a16="http://schemas.microsoft.com/office/drawing/2014/main" id="{7F193ED7-E856-4EB7-882F-2F269A35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2" y="2320087"/>
            <a:ext cx="3039941" cy="30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526C82-4D78-489D-8228-8FA87ED906C9}"/>
              </a:ext>
            </a:extLst>
          </p:cNvPr>
          <p:cNvSpPr txBox="1"/>
          <p:nvPr/>
        </p:nvSpPr>
        <p:spPr>
          <a:xfrm>
            <a:off x="1523999" y="5699789"/>
            <a:ext cx="867294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ru-RU" sz="18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Рисунок 1 - Микроядро QNX, координирующееся системными менеджерами</a:t>
            </a:r>
            <a:endParaRPr lang="ru-RU" sz="20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BC59D-330D-408A-A7E5-B56CCD93D164}"/>
              </a:ext>
            </a:extLst>
          </p:cNvPr>
          <p:cNvSpPr txBox="1"/>
          <p:nvPr/>
        </p:nvSpPr>
        <p:spPr>
          <a:xfrm>
            <a:off x="3535680" y="6330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https://habr.com/ru/articles/125243/</a:t>
            </a:r>
          </a:p>
        </p:txBody>
      </p:sp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7C36A19-C17F-447F-8E9C-19AE2D934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8683" y="260163"/>
            <a:ext cx="304800" cy="304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A3E126-B368-4372-A8B6-9CB5D6A09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59" y="105295"/>
            <a:ext cx="1636913" cy="1239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8D7EF81E-02B6-4501-B292-B4719FBF8D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9847" y="1556616"/>
            <a:ext cx="11612880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Ядро — основа любой операционной системы. В большинстве систем "ядро" включает в себя так много функций, что на самом деле оно и является полной операционной системой.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Но Микроядро QNX — это действительно ядро. Прежде всего, подобно ядру операционной системы реального времени, Микроядро QNX очень мало. Во-вторых, ему посвящено только две существенные функции: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Передача сообщений 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— Микроядро управляет маршрутизацией всех сообщений между всеми процессами всей системы;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i="1" u="sng" dirty="0">
                <a:latin typeface="Verdana" panose="020B0604030504040204" pitchFamily="34" charset="0"/>
                <a:ea typeface="Verdana" panose="020B0604030504040204" pitchFamily="34" charset="0"/>
              </a:rPr>
              <a:t>Планирование</a:t>
            </a: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— это часть Микроядра, которая вызывается всякий раз, когда процесс изменяет состояние как результат сообщения или прерывания. </a:t>
            </a:r>
          </a:p>
          <a:p>
            <a:pPr algn="just" eaLnBrk="1" hangingPunct="1"/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8F2BD8-6027-4823-88FD-0BB9C443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67" y="317032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5E2A3-912E-4C1E-B985-2FCC1AB606A5}"/>
              </a:ext>
            </a:extLst>
          </p:cNvPr>
          <p:cNvSpPr txBox="1"/>
          <p:nvPr/>
        </p:nvSpPr>
        <p:spPr>
          <a:xfrm>
            <a:off x="850473" y="586518"/>
            <a:ext cx="11054645" cy="294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План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 ОС Windows NT как ОСРВ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 ОС QNX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 Тенденции развития ОСРВ</a:t>
            </a:r>
          </a:p>
          <a:p>
            <a:pPr fontAlgn="base">
              <a:lnSpc>
                <a:spcPct val="150000"/>
              </a:lnSpc>
              <a:tabLst>
                <a:tab pos="609600" algn="l"/>
                <a:tab pos="6473825" algn="r"/>
              </a:tabLst>
              <a:defRPr/>
            </a:pPr>
            <a:endParaRPr lang="ru-RU" alt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9B1B6-AAB8-4540-BA91-D2C59C1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205" y="300617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0"/>
    </mc:Choice>
    <mc:Fallback xmlns="">
      <p:transition spd="slow" advTm="238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F7DA067-E6A4-4880-B8ED-B137F66219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5513" y="1196976"/>
            <a:ext cx="11205556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отличие от процессов, само Микроядро никогда не выполняет процесс. Оно введено только как прямой результат запросов ядра или от процесса или от аппаратного прерывания.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Все сервисы QNX, кроме обеспеченных Микроядром, обрабатываются через стандарт QNX процессов.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Типичная конфигурация QNX имеет следующие системные процессы: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Менеджер процессов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Proc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Менеджер файловой системы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Fsys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Менеджер устройств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Dev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Сетевой менеджер (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Net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Системные процессы фактически не отличаются от любой пользовательской программы — они не имеют никаких частных или скрытых интерфейсов.</a:t>
            </a:r>
          </a:p>
          <a:p>
            <a:pPr algn="just">
              <a:defRPr/>
            </a:pPr>
            <a:endParaRPr lang="ru-RU" sz="2000" dirty="0"/>
          </a:p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CD9F51-9740-49F2-9E10-F5A5DDBE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77" y="0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F3FC7-F834-4473-B7C3-FB9C6433B209}"/>
              </a:ext>
            </a:extLst>
          </p:cNvPr>
          <p:cNvSpPr txBox="1"/>
          <p:nvPr/>
        </p:nvSpPr>
        <p:spPr>
          <a:xfrm>
            <a:off x="476595" y="1860725"/>
            <a:ext cx="11449397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QNX как операционная система передачи сообщений</a:t>
            </a:r>
          </a:p>
          <a:p>
            <a:pPr indent="450215" algn="just"/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50215"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QNX была первой коммерческой операционной системой использующей передачу сообщений как фундаментальное средство IPC. QNX заимствует многое из ее мощности, простоты и элегантности для выполнения интегрированных методов передачи сообщений на всю полноту системы. </a:t>
            </a:r>
          </a:p>
          <a:p>
            <a:pPr indent="450215" algn="just"/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50215"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QNX сообщение — пакет байтов, проходящий от одного процесса к другому. QNX не придает никакого специального значения к содержанию сообщения — данные в сообщении имеют значение для отправителя сообщения и для его получателя, но ни для кого еще.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6243F-1FA4-48F4-82E9-6DA5B0D51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79" y="467653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0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B8F9CD-248A-4510-BDDA-6ACE7B1D3FC0}"/>
              </a:ext>
            </a:extLst>
          </p:cNvPr>
          <p:cNvSpPr txBox="1"/>
          <p:nvPr/>
        </p:nvSpPr>
        <p:spPr>
          <a:xfrm>
            <a:off x="903318" y="562613"/>
            <a:ext cx="110115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317500">
              <a:lnSpc>
                <a:spcPct val="125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5.6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Тенденции развития ОСРВ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270510" indent="317500">
              <a:lnSpc>
                <a:spcPct val="125000"/>
              </a:lnSpc>
            </a:pP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последнем обзоре "Real-Time Magazine" было упомянуто около </a:t>
            </a:r>
            <a:r>
              <a:rPr lang="ru-RU" u="sng" dirty="0">
                <a:latin typeface="Verdana" panose="020B0604030504040204" pitchFamily="34" charset="0"/>
                <a:ea typeface="Verdana" panose="020B0604030504040204" pitchFamily="34" charset="0"/>
              </a:rPr>
              <a:t>шестидесяти систем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u="sng" dirty="0">
                <a:latin typeface="Verdana" panose="020B0604030504040204" pitchFamily="34" charset="0"/>
                <a:ea typeface="Verdana" panose="020B0604030504040204" pitchFamily="34" charset="0"/>
              </a:rPr>
              <a:t>реального времени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0" lvl="2" algn="just">
              <a:defRPr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algn="just">
              <a:defRPr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Среди коммерческих систем реального времени можно выделить группу ведущих систем - по объемам продаж и по популярности. 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algn="just"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algn="just">
              <a:defRPr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Эти системы: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VxWorks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OS9,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pSOS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LynxOS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QNX, VRTX.</a:t>
            </a:r>
          </a:p>
          <a:p>
            <a:pPr marL="0" lvl="2" algn="just">
              <a:defRPr/>
            </a:pPr>
            <a:endParaRPr lang="ru-RU" sz="20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7B74DF-C3C3-4862-B987-78EC98C0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05" y="272190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225B08-6570-4A02-B89D-098DE55F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46"/>
            <a:ext cx="11292840" cy="5030210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Один из видимых процессов - сближение операционных систем реального времени различных классов.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Так во многих операционных систем реального времени класса "ядра реального времени" и "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UNIX'ы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реального времени появились в последнее время кроссовые системы разработки высокого качества, что раньше было характерно для операционных систем реального времени класса "Исполнительные системы реального времени". И это - общая тенденция.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Так, например, мощные кроссовые системы разработки появились в таких операционных системах реального времени, как OS9 ("ядра реального времени") и "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Lynx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OS"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UNIX'ы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реального времени).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9230E-957D-4141-9090-5C41D750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20" y="139028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6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EB757-D835-404B-A9FB-1CB60FF89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70" y="146589"/>
            <a:ext cx="1636913" cy="1239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76688-55BF-49FC-B79B-43390582C21E}"/>
              </a:ext>
            </a:extLst>
          </p:cNvPr>
          <p:cNvSpPr txBox="1"/>
          <p:nvPr/>
        </p:nvSpPr>
        <p:spPr>
          <a:xfrm>
            <a:off x="717412" y="1340027"/>
            <a:ext cx="111697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Что касается систем исполнения операционных систем реального времени, здесь наблюдается такая же картина: в системах класса "UNIX РВ" и "ядра РВ" появляются новые компактные варианты систем исполнения с маленьким временем переключения контекста (качество систем класса "исполнительные операционные системы реального времени"). </a:t>
            </a: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Примеры: OS9, QNX, 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LynxOS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Еще одна тенденция, которую нельзя не заметить - это появление таких продуктов как Real-Time JAVA и 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Embedded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JAVA во многих ОСРВ. Сейчас JAVA - один из обязательных атрибутов систем реального времени. </a:t>
            </a:r>
          </a:p>
          <a:p>
            <a:pPr algn="just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Также появилась интересная тенденция, и 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связаннаяс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тем, что в ряде операционных систем реального времени (QNX, 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LynxOS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появились дополнительные библиотеки, реализующие подмножества программного интерфейса WIN32.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0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70905E-816B-43D7-80F0-867964D0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88" y="203302"/>
            <a:ext cx="1636913" cy="1239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C8F33E-EF25-4C3C-AE41-70CE4A0E3A0B}"/>
              </a:ext>
            </a:extLst>
          </p:cNvPr>
          <p:cNvSpPr txBox="1"/>
          <p:nvPr/>
        </p:nvSpPr>
        <p:spPr>
          <a:xfrm>
            <a:off x="304799" y="1580909"/>
            <a:ext cx="116156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Аналогичные процессы происходили в недавнее время со стандартом POSIX 1003.1 (базовый программный интерфейс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UNIX'а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итоге многие операционных систем реального времени стали POSIX-совместимыми. Видимо в недалеком будущем многие операционные системы реального времени станут еще и WIN32-совместимыми.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Говоря о тенденциях развития операционных систем реального времени, нельзя обойти вниманием вопрос, о котором сейчас много говорят и пишут - а именно вопрос об операционной системе </a:t>
            </a:r>
            <a:r>
              <a:rPr lang="ru-RU" sz="1800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Windows CE, 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позиционировании этой системы по отношению к операционным системам реального времени.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Несомненно одно: "Microsoft" открыл проект "CE" c целью выйти на рынок встроенных применений и, наверное, достигнет многого на этом рынке. </a:t>
            </a:r>
          </a:p>
        </p:txBody>
      </p:sp>
    </p:spTree>
    <p:extLst>
      <p:ext uri="{BB962C8B-B14F-4D97-AF65-F5344CB8AC3E}">
        <p14:creationId xmlns:p14="http://schemas.microsoft.com/office/powerpoint/2010/main" val="132318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5E2A3-912E-4C1E-B985-2FCC1AB606A5}"/>
              </a:ext>
            </a:extLst>
          </p:cNvPr>
          <p:cNvSpPr txBox="1"/>
          <p:nvPr/>
        </p:nvSpPr>
        <p:spPr>
          <a:xfrm>
            <a:off x="850473" y="586518"/>
            <a:ext cx="11054645" cy="294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Заключение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 ОС Windows NT как ОСРВ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 ОС QNX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 Тенденции развития ОСРВ</a:t>
            </a:r>
          </a:p>
          <a:p>
            <a:pPr fontAlgn="base">
              <a:lnSpc>
                <a:spcPct val="150000"/>
              </a:lnSpc>
              <a:tabLst>
                <a:tab pos="609600" algn="l"/>
                <a:tab pos="6473825" algn="r"/>
              </a:tabLst>
              <a:defRPr/>
            </a:pPr>
            <a:endParaRPr lang="ru-RU" alt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9B1B6-AAB8-4540-BA91-D2C59C1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43" y="354915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0"/>
    </mc:Choice>
    <mc:Fallback xmlns="">
      <p:transition spd="slow" advTm="2388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F8FE9D-E158-4443-92BD-0667E95ACE71}"/>
              </a:ext>
            </a:extLst>
          </p:cNvPr>
          <p:cNvSpPr txBox="1"/>
          <p:nvPr/>
        </p:nvSpPr>
        <p:spPr>
          <a:xfrm>
            <a:off x="972165" y="1836038"/>
            <a:ext cx="8587471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317500" algn="ctr">
              <a:lnSpc>
                <a:spcPct val="125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Спасибо за внимание!!!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F88F1-AF64-4D77-8977-3859CE48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56" y="273835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spd="slow" advTm="80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DFC104-8DAD-45B6-894E-2D75F4FFF0DA}"/>
              </a:ext>
            </a:extLst>
          </p:cNvPr>
          <p:cNvSpPr txBox="1">
            <a:spLocks noChangeArrowheads="1"/>
          </p:cNvSpPr>
          <p:nvPr/>
        </p:nvSpPr>
        <p:spPr>
          <a:xfrm>
            <a:off x="500640" y="725083"/>
            <a:ext cx="11281265" cy="4248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ru-RU" sz="90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Рекомендуемая литература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1.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Тенанбаум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Э. Современные операционные системы. пер. с англ. 2-е изд. –СПБ.: Питер, 2015. – 1037с. </a:t>
            </a:r>
          </a:p>
          <a:p>
            <a:pPr>
              <a:lnSpc>
                <a:spcPct val="80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2.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Олифер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В.Г.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Олифер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Н.А. Сетевые операционные системы. СПБ.: Питер, 2016. – 538с.</a:t>
            </a:r>
          </a:p>
          <a:p>
            <a:pPr>
              <a:lnSpc>
                <a:spcPct val="80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3.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Дейтел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Х.М.,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Чофнес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Р.Д. Операционные системы. пер. с англ. – М.: БИНОМ, 2016. – 704с.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6755B-1D51-4148-BC24-63FFD990D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66" y="224751"/>
            <a:ext cx="1636913" cy="12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B8F9CD-248A-4510-BDDA-6ACE7B1D3FC0}"/>
              </a:ext>
            </a:extLst>
          </p:cNvPr>
          <p:cNvSpPr txBox="1"/>
          <p:nvPr/>
        </p:nvSpPr>
        <p:spPr>
          <a:xfrm>
            <a:off x="903318" y="562613"/>
            <a:ext cx="114327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317500">
              <a:lnSpc>
                <a:spcPct val="125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ОС Windows NT как ОСРВ </a:t>
            </a:r>
          </a:p>
          <a:p>
            <a:pPr marL="0" lvl="2" algn="just">
              <a:defRPr/>
            </a:pPr>
            <a:endParaRPr lang="ru-RU" sz="20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06E13-0395-418E-A600-E5077439D3E0}"/>
              </a:ext>
            </a:extLst>
          </p:cNvPr>
          <p:cNvSpPr txBox="1"/>
          <p:nvPr/>
        </p:nvSpPr>
        <p:spPr>
          <a:xfrm>
            <a:off x="459186" y="1655220"/>
            <a:ext cx="115000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1) Возможности использования NT как ОСРВ </a:t>
            </a:r>
          </a:p>
          <a:p>
            <a:pPr marL="0" lvl="2">
              <a:tabLst>
                <a:tab pos="0" algn="l"/>
              </a:tabLst>
              <a:defRPr/>
            </a:pPr>
            <a:endParaRPr lang="ru-RU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lvl="3" algn="just">
              <a:defRPr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Аргументы Microsoft "за" использование Windows NT в качестве ОСРВ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Многозадачность системы.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Поддержка многопроцессорности.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Preemption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задач.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Preemption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прерываний и возможность их маскирования. </a:t>
            </a:r>
          </a:p>
          <a:p>
            <a:pPr marL="363538" indent="-363538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Асинхронный ввод/вывод. </a:t>
            </a:r>
          </a:p>
          <a:p>
            <a:pPr marL="363538" indent="-363538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Прямой доступ к оборудованию посредством интерфейса HAL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Hardware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Abstraction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Level). HAL обеспечивает изоляцию приложения от деталей реализации оборудования, обеспечивая платформенно-независимый прямой доступ к оборудованию.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7B74DF-C3C3-4862-B987-78EC98C0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18" y="210827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17CFA6BE-6163-4CB7-AC76-AA7332DF95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6472" y="1792549"/>
            <a:ext cx="11416145" cy="4968875"/>
          </a:xfrm>
        </p:spPr>
        <p:txBody>
          <a:bodyPr/>
          <a:lstStyle/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Специальная схема приоритетов. Все приоритеты разделены на две группы: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45720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Класс динамических приоритетов (16): приоритеты от 0 до 15 (0 . самый низкий). Эти приоритеты динамически меняются планировщиком по алгоритму, близкому к принятому в UNIX системах.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2. Класс приоритетов реального времени (7): приоритеты 16, 22.26, 31. Эти приоритеты фиксированы, задачи из этого класса планируются на основе приоритетной очереди и получают управление раньше задач с динамическими приоритетами. </a:t>
            </a:r>
          </a:p>
          <a:p>
            <a:pPr marL="0" lvl="3" indent="-457200">
              <a:lnSpc>
                <a:spcPct val="100000"/>
              </a:lnSpc>
              <a:spcBef>
                <a:spcPts val="0"/>
              </a:spcBef>
              <a:buFontTx/>
              <a:buAutoNum type="arabicPlain" startAt="6"/>
              <a:defRPr/>
            </a:pPr>
            <a:endParaRPr lang="ru-RU" b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/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F1AE5-44E5-45E9-AA1A-FCE7ACA90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04" y="271685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7147A08C-FFBB-4120-9A2F-752CF72A7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8763" y="1601187"/>
            <a:ext cx="11454939" cy="4968875"/>
          </a:xfrm>
        </p:spPr>
        <p:txBody>
          <a:bodyPr/>
          <a:lstStyle/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Пространство ввода-вывода для задач из класса реального времени не участвует в страничном обмене механизма виртуальной памяти. </a:t>
            </a: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 закрепления страниц задачи в памяти существует специальный системный вызов (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VirtualLock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()). </a:t>
            </a: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Предоставляются объекты синхронизации: критические секции, таймеры, события,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mutex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... </a:t>
            </a:r>
          </a:p>
          <a:p>
            <a:pPr marL="541338" lvl="3" indent="-457200">
              <a:buFontTx/>
              <a:buAutoNum type="arabicPlain" startAt="6"/>
              <a:defRPr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893439-B41A-435F-BEB7-B31140DF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09" y="287938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7D1F2D0-5330-4B73-880A-0E49FF1990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0451" y="1635387"/>
            <a:ext cx="11211098" cy="4968875"/>
          </a:xfrm>
        </p:spPr>
        <p:txBody>
          <a:bodyPr>
            <a:normAutofit/>
          </a:bodyPr>
          <a:lstStyle/>
          <a:p>
            <a:pPr marL="0" lvl="3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Аргументы "против“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использования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NT в качестве ОСРВ. </a:t>
            </a:r>
          </a:p>
          <a:p>
            <a:pPr indent="-1714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Ядро системы не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preemptive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Недостатки механизма DPC: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1)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Все процедуры DPC, вызываемые обработчиком прерываний, получают один и тот же приоритет (из-за малого количества приоритетов) и обрабатываются планировщиком в порядке поступления (FIFO). Тем самым низкоприоритетные прерывания будут обрабатываться ранее высокоприоритетны, но поступивших позднее.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D0A7F-7957-4C65-8662-37FB12A13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17" y="129266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6602D89-7E7E-4EFC-B5FE-6D1F073E48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9721"/>
            <a:ext cx="11277600" cy="49688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Система не дает возможности узнать, сколько DPC стоит в очереди, поэтому нельзя узнать, когда начнет обрабатываться прерывание. Таким образом, существует случайная задержка между приходом прерывания и началом его обработки. Отметим, что для таких быстродействующих устройств, как дисковые и сетевые контроллеры, задержка в несколько миллисекунд может оказаться критической.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3)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 каждого прерывания только один экземпляр DPC может быть в очереди. Следовательно, процедура DPC должна уметь обрабатывать повторяющиеся прерывания, а оборудование должно уметь буферизировать прерывания во избежание потери данных. Это удорожает как драйверы устройств, так и оборудование. </a:t>
            </a:r>
          </a:p>
          <a:p>
            <a:pPr marL="0" lvl="3" indent="-457200">
              <a:lnSpc>
                <a:spcPct val="100000"/>
              </a:lnSpc>
              <a:spcBef>
                <a:spcPts val="0"/>
              </a:spcBef>
              <a:buFontTx/>
              <a:buAutoNum type="arabicPlain" startAt="6"/>
              <a:defRPr/>
            </a:pPr>
            <a:endParaRPr lang="ru-RU" b="1" dirty="0"/>
          </a:p>
          <a:p>
            <a:pPr algn="just">
              <a:defRPr/>
            </a:pPr>
            <a:endParaRPr lang="ru-RU" sz="2000" dirty="0"/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B3B2E9-FD9E-4DDE-B388-75ED4E7C3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81" y="305496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C6087F8-B893-40D8-AC82-90943034A1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1177" y="1635387"/>
            <a:ext cx="11488189" cy="4968875"/>
          </a:xfrm>
        </p:spPr>
        <p:txBody>
          <a:bodyPr/>
          <a:lstStyle/>
          <a:p>
            <a:pPr indent="174625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Малое количество приоритетов в классе реального времени приводит к тому, что много задач будут иметь одинаковый приоритет и планироваться алгоритмом типа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round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robin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Следовательно, время до начала исполнения задачи будет случайной величиной (зависит от текущей загруженности системы).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174625" algn="just">
              <a:defRPr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174625" algn="just">
              <a:buFont typeface="Arial" pitchFamily="34" charset="0"/>
              <a:buChar char="•"/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 решена проблема инверсии приоритетов. Вместо традиционного для ОСРВ механизма наследования приоритетов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NT назначает задаче, из-за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низкоприоритетности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простаивающей в течение некоторого периода времени, случайный уровень приоритета, позволяющий ей начать работу. Это непредсказуемо и неприемлемо для ОСРВ.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ru-RU" sz="2000" dirty="0"/>
          </a:p>
          <a:p>
            <a:pPr marL="6350" lvl="3">
              <a:defRPr/>
            </a:pPr>
            <a:endParaRPr lang="ru-RU" b="1" dirty="0"/>
          </a:p>
          <a:p>
            <a:pPr algn="just" eaLnBrk="1" hangingPunct="1">
              <a:defRPr/>
            </a:pP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8FB29A-4F63-4DE8-8080-B2B35F9B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53" y="98463"/>
            <a:ext cx="1636913" cy="1239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2010</Words>
  <Application>Microsoft Office PowerPoint</Application>
  <PresentationFormat>Широкоэкранный</PresentationFormat>
  <Paragraphs>190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Bulatbayeva</dc:creator>
  <cp:lastModifiedBy>Julia Bulatbayeva</cp:lastModifiedBy>
  <cp:revision>113</cp:revision>
  <dcterms:created xsi:type="dcterms:W3CDTF">2024-01-25T16:25:26Z</dcterms:created>
  <dcterms:modified xsi:type="dcterms:W3CDTF">2025-11-10T09:46:07Z</dcterms:modified>
</cp:coreProperties>
</file>