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0" r:id="rId1"/>
    <p:sldMasterId id="2147483896" r:id="rId2"/>
  </p:sldMasterIdLst>
  <p:notesMasterIdLst>
    <p:notesMasterId r:id="rId10"/>
  </p:notesMasterIdLst>
  <p:sldIdLst>
    <p:sldId id="283" r:id="rId3"/>
    <p:sldId id="365" r:id="rId4"/>
    <p:sldId id="355" r:id="rId5"/>
    <p:sldId id="343" r:id="rId6"/>
    <p:sldId id="344" r:id="rId7"/>
    <p:sldId id="366" r:id="rId8"/>
    <p:sldId id="367" r:id="rId9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96BF6-19A3-466F-B228-AAE04D8A4E01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DD38C4-D48D-4E7C-8A99-83418D333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645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951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54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944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364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0862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841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361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073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AC864032-C937-40B7-AAE1-5CB178010BDB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0194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2B6DC-EA79-4F2B-AD73-CEFD7AAA3BBF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6295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CFE1A608-37E2-4077-B381-38CD37BEE1F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305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9649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2473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DEC55D30-2A91-4156-ACC4-DF95DFC43014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1082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1AEBF-29B5-4ACF-8D75-0AD3A9614F78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0392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B28A8-7B16-4795-A3AE-C31375F1832C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4855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FAA02B-EF6C-42DF-89BC-5E5D727C784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6556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3073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2060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21710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4448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768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302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7590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E4B6F-63F2-4568-8691-A197B8CD97A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7470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9377BA-BB4C-49A4-A681-014C95386789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597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901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133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09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25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90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47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82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393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  <p:sldLayoutId id="2147483908" r:id="rId12"/>
    <p:sldLayoutId id="2147483909" r:id="rId13"/>
    <p:sldLayoutId id="2147483910" r:id="rId14"/>
    <p:sldLayoutId id="2147483911" r:id="rId15"/>
    <p:sldLayoutId id="21474839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6"/>
          <p:cNvSpPr txBox="1">
            <a:spLocks noChangeArrowheads="1"/>
          </p:cNvSpPr>
          <p:nvPr/>
        </p:nvSpPr>
        <p:spPr bwMode="auto">
          <a:xfrm>
            <a:off x="788987" y="-1629"/>
            <a:ext cx="7566025" cy="1486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НАО «Карагандинский технический университет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имени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Абылкаса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Сагинова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ru-RU" altLang="ru-RU" b="1" i="1" dirty="0"/>
          </a:p>
        </p:txBody>
      </p:sp>
      <p:sp>
        <p:nvSpPr>
          <p:cNvPr id="5" name="Rectangle 46">
            <a:extLst>
              <a:ext uri="{FF2B5EF4-FFF2-40B4-BE49-F238E27FC236}">
                <a16:creationId xmlns:a16="http://schemas.microsoft.com/office/drawing/2014/main" id="{E5D7BDC9-EFA6-44F0-B269-BEEB724CE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949" y="1844824"/>
            <a:ext cx="7566025" cy="359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3600" b="1" i="1" dirty="0">
                <a:latin typeface="Times New Roman" pitchFamily="18" charset="0"/>
                <a:cs typeface="Times New Roman" pitchFamily="18" charset="0"/>
              </a:rPr>
              <a:t>Слайд-лекция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2000" b="1" i="1" dirty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Экономика горного производства</a:t>
            </a:r>
          </a:p>
          <a:p>
            <a:pPr algn="ctr">
              <a:lnSpc>
                <a:spcPct val="90000"/>
              </a:lnSpc>
              <a:buNone/>
            </a:pP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800" b="1" i="1" dirty="0">
                <a:latin typeface="Times New Roman" pitchFamily="18" charset="0"/>
                <a:cs typeface="Times New Roman" pitchFamily="18" charset="0"/>
              </a:rPr>
              <a:t>Дисциплина: </a:t>
            </a:r>
            <a:r>
              <a:rPr lang="kk-KZ" altLang="en-US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en-US" sz="1800" b="1" i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Экономика минерально-сырьевой отрасли</a:t>
            </a:r>
            <a:r>
              <a:rPr lang="ru-RU" altLang="en-US" sz="1800" b="1" i="1" dirty="0">
                <a:latin typeface="Times New Roman" pitchFamily="18" charset="0"/>
                <a:cs typeface="Times New Roman" pitchFamily="18" charset="0"/>
              </a:rPr>
              <a:t>»</a:t>
            </a:r>
            <a:endParaRPr lang="ru-RU" altLang="ru-RU" sz="1800" i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alt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1800" b="1" i="1" dirty="0">
                <a:latin typeface="Times New Roman" pitchFamily="18" charset="0"/>
                <a:cs typeface="Times New Roman" pitchFamily="18" charset="0"/>
              </a:rPr>
              <a:t>7М07202 «Геология  и разведка месторождений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1800" b="1" i="1" dirty="0">
                <a:latin typeface="Times New Roman" pitchFamily="18" charset="0"/>
                <a:cs typeface="Times New Roman" pitchFamily="18" charset="0"/>
              </a:rPr>
              <a:t>полезных ископаемых»</a:t>
            </a:r>
          </a:p>
          <a:p>
            <a:pPr algn="ctr">
              <a:lnSpc>
                <a:spcPct val="90000"/>
              </a:lnSpc>
              <a:buNone/>
            </a:pPr>
            <a:endParaRPr lang="ru-RU" altLang="ru-RU" sz="1800" i="1" dirty="0"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altLang="ru-RU" sz="1800" i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доктор </a:t>
            </a:r>
            <a:r>
              <a:rPr lang="ru-RU" altLang="ru-RU" sz="1800" i="1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PhD</a:t>
            </a:r>
            <a:r>
              <a:rPr lang="ru-RU" altLang="ru-RU" sz="1800" i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Мадишева</a:t>
            </a:r>
            <a:r>
              <a:rPr lang="ru-RU" altLang="ru-RU" sz="1800" i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Р.К.,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1800" i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кафедра ГРМПИ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ru-RU" altLang="ru-RU" sz="2000" b="1" i="1" dirty="0"/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ru-RU" altLang="ru-RU" b="1" i="1" dirty="0"/>
          </a:p>
        </p:txBody>
      </p:sp>
      <p:pic>
        <p:nvPicPr>
          <p:cNvPr id="4" name="Picture 2" descr="Мадишева">
            <a:extLst>
              <a:ext uri="{FF2B5EF4-FFF2-40B4-BE49-F238E27FC236}">
                <a16:creationId xmlns:a16="http://schemas.microsoft.com/office/drawing/2014/main" id="{6ECFC023-2445-4888-9523-8DA0E29CA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182799"/>
            <a:ext cx="2113409" cy="2675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1151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7400" y="407560"/>
            <a:ext cx="6589199" cy="1280890"/>
          </a:xfrm>
        </p:spPr>
        <p:txBody>
          <a:bodyPr/>
          <a:lstStyle/>
          <a:p>
            <a:pPr lvl="0" indent="265113" defTabSz="914400">
              <a:spcBef>
                <a:spcPts val="0"/>
              </a:spcBef>
            </a:pP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Экономика горного производства</a:t>
            </a:r>
            <a:b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9112" y="1700808"/>
            <a:ext cx="8354888" cy="4209670"/>
          </a:xfrm>
        </p:spPr>
        <p:txBody>
          <a:bodyPr>
            <a:normAutofit/>
          </a:bodyPr>
          <a:lstStyle/>
          <a:p>
            <a:pPr marL="285750" lvl="0" indent="-285750" defTabSz="9144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</a:rPr>
              <a:t>Особенности горного производства и понятие горной ренты;</a:t>
            </a:r>
          </a:p>
          <a:p>
            <a:pPr marL="285750" lvl="0" indent="-285750" defTabSz="9144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</a:rPr>
              <a:t>Особенности рынка минерального сырья;</a:t>
            </a:r>
          </a:p>
          <a:p>
            <a:pPr marL="0" lvl="0" indent="265113" defTabSz="914400">
              <a:spcBef>
                <a:spcPts val="0"/>
              </a:spcBef>
              <a:buClrTx/>
              <a:buFont typeface="Wingdings" panose="05000000000000000000" pitchFamily="2" charset="2"/>
              <a:buChar char="Ø"/>
              <a:tabLst>
                <a:tab pos="265113" algn="l"/>
              </a:tabLst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</a:rPr>
              <a:t>Рынки минерального сырья;</a:t>
            </a:r>
          </a:p>
          <a:p>
            <a:pPr marL="285750" lvl="0" indent="-285750" defTabSz="9144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</a:rPr>
              <a:t>Вхождение в рынок минерального сырья новых предприятий;</a:t>
            </a:r>
          </a:p>
          <a:p>
            <a:pPr marL="285750" lvl="0" indent="-285750" defTabSz="9144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</a:rPr>
              <a:t>Относительность оценки месторождения полезного ископаемого;</a:t>
            </a:r>
          </a:p>
          <a:p>
            <a:pPr marL="285750" lvl="0" indent="-285750" defTabSz="9144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</a:rPr>
              <a:t>Спрос и предложение минерального сырья;</a:t>
            </a:r>
          </a:p>
          <a:p>
            <a:pPr marL="285750" lvl="0" indent="-285750" defTabSz="9144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</a:rPr>
              <a:t>Неценовые факторы спроса (потребления) минерального сырья;</a:t>
            </a:r>
          </a:p>
          <a:p>
            <a:pPr marL="285750" lvl="0" indent="-285750" defTabSz="9144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</a:rPr>
              <a:t>Неценовые факторы предложения минерального сырья;</a:t>
            </a:r>
          </a:p>
          <a:p>
            <a:pPr marL="285750" lvl="0" indent="-285750" defTabSz="9144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</a:rPr>
              <a:t>Ценовая эластичность минерального сырья;</a:t>
            </a:r>
          </a:p>
          <a:p>
            <a:pPr marL="285750" lvl="0" indent="-285750" defTabSz="9144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</a:rPr>
              <a:t>Динамика ценообразования истощаемых минеральных ресурсов;</a:t>
            </a:r>
          </a:p>
          <a:p>
            <a:pPr marL="285750" lvl="0" indent="-285750" defTabSz="9144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</a:rPr>
              <a:t>Формирование цен минерального сырья на товарных биржах;</a:t>
            </a:r>
          </a:p>
          <a:p>
            <a:pPr marL="285750" lvl="0" indent="-285750" defTabSz="9144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</a:rPr>
              <a:t>Ценообразование внебиржевых материалов;</a:t>
            </a:r>
          </a:p>
          <a:p>
            <a:pPr marL="285750" lvl="0" indent="-285750" defTabSz="9144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</a:rPr>
              <a:t>Особенности конкуренции в горном производстве;</a:t>
            </a:r>
          </a:p>
          <a:p>
            <a:pPr marL="285750" lvl="0" indent="-285750" defTabSz="914400">
              <a:spcBef>
                <a:spcPts val="0"/>
              </a:spcBef>
              <a:buClrTx/>
              <a:buFont typeface="Wingdings" panose="05000000000000000000" pitchFamily="2" charset="2"/>
              <a:buChar char="Ø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</a:rPr>
              <a:t>Организационные формы горных предприятий.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518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784975" cy="4642462"/>
          </a:xfrm>
        </p:spPr>
        <p:txBody>
          <a:bodyPr>
            <a:normAutofit fontScale="92500" lnSpcReduction="10000"/>
          </a:bodyPr>
          <a:lstStyle/>
          <a:p>
            <a:pPr marL="0" lvl="0" indent="265113" algn="just" defTabSz="914400">
              <a:spcBef>
                <a:spcPts val="0"/>
              </a:spcBef>
              <a:buClrTx/>
              <a:buNone/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Горное производство представляет собой процесс материального производства, при котором товарный продукт получается путем добычи из недр полезных ископаемых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mineralresources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265113" algn="just" defTabSz="914400">
              <a:spcBef>
                <a:spcPts val="0"/>
              </a:spcBef>
              <a:buClrTx/>
              <a:buNone/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Полезными ископаемым называют природный газ, жидкость, минерал или минеральный агрегат,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посвоим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физическим свойствам или химическому составу находящий применение в современном материальном производстве в своем природном виде или в качестве сырья для извлечения одного или нескольких ценных компонентов.</a:t>
            </a:r>
          </a:p>
          <a:p>
            <a:pPr marL="0" lvl="0" indent="265113" algn="just" defTabSz="914400">
              <a:spcBef>
                <a:spcPts val="0"/>
              </a:spcBef>
              <a:buClrTx/>
              <a:buNone/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Полезные ископаемые залегают в недрах в виде обособленных природных скоплений, называемых месторождениями (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deposits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), которые могут быть разработаны горнодобывающими предприятиями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miningplants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). Именно месторождения полезных ископаемых являются в горном производстве объектами предпринимательской деятельности.</a:t>
            </a:r>
          </a:p>
          <a:p>
            <a:pPr marL="0" marR="25400" lvl="0" indent="265113" algn="just" defTabSz="914400">
              <a:spcBef>
                <a:spcPts val="0"/>
              </a:spcBef>
              <a:buClrTx/>
              <a:buNone/>
              <a:tabLst>
                <a:tab pos="0" algn="l"/>
                <a:tab pos="92075" algn="l"/>
                <a:tab pos="212725" algn="l"/>
                <a:tab pos="53975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качестве объектов предпринимательской деятельности месторождения полезных ископаемых обладают некоторыми специфическими свойствами</a:t>
            </a:r>
            <a:r>
              <a:rPr lang="en-US" i="1" cap="smal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25400" lvl="0" indent="265113" algn="just" defTabSz="914400">
              <a:spcBef>
                <a:spcPts val="0"/>
              </a:spcBef>
              <a:buClrTx/>
              <a:buNone/>
              <a:tabLst>
                <a:tab pos="0" algn="l"/>
                <a:tab pos="92075" algn="l"/>
                <a:tab pos="212725" algn="l"/>
                <a:tab pos="53975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Месторождения полезных ископаемых являются недвижимостью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realestate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 Они располагаются там, где создала их природа</a:t>
            </a:r>
            <a:r>
              <a:rPr lang="en-US" i="1" cap="smal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Условия районов, где находятся месторождения, отнюдь не всегда благоприятны для строительства предприятий и организации производства.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458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DEF8171-6E35-4FA6-A94F-DF42C753D9C9}"/>
              </a:ext>
            </a:extLst>
          </p:cNvPr>
          <p:cNvSpPr/>
          <p:nvPr/>
        </p:nvSpPr>
        <p:spPr>
          <a:xfrm>
            <a:off x="395536" y="476672"/>
            <a:ext cx="835292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5113" algn="just">
              <a:spcAft>
                <a:spcPts val="0"/>
              </a:spcAft>
              <a:buClr>
                <a:srgbClr val="000000"/>
              </a:buClr>
              <a:buSzPts val="950"/>
              <a:tabLst>
                <a:tab pos="53975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Ресурсы доступных месторождений полезных ископаемых невосполнимы (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exhaustible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uncorrectable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 процессе добычи месторождения постепенно истощаются и, наконец, перестают существовать. Время, в течение которого созданное горное предприятие полностью срабатывает запасы базового месторождения,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относительно невелико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(в среднем от 5-10 до 20-40 лет).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65113" algn="just">
              <a:spcAft>
                <a:spcPts val="0"/>
              </a:spcAft>
              <a:buClr>
                <a:srgbClr val="000000"/>
              </a:buClr>
              <a:buSzPts val="950"/>
              <a:tabLst>
                <a:tab pos="53975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Месторождения полезных ископаемых созданы природой и своим существованием обязаны случайному сочетанию большого числа различных природных факторов. Поэтому, практически каждое месторождение имеет свои, индивидуальные особенности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individualcharacteristics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влияющие на технологию и экономику создаваемых на их базе горных предприятий. Соответственно, почти каждое горное предприятие по своим технико-экономическим показателям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индивидуально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65113" algn="just">
              <a:spcAft>
                <a:spcPts val="0"/>
              </a:spcAft>
              <a:buClr>
                <a:srgbClr val="000000"/>
              </a:buClr>
              <a:buSzPts val="950"/>
              <a:tabLst>
                <a:tab pos="447675" algn="l"/>
                <a:tab pos="53975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Месторождения полезных ископаемых скрыты в недрах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hoardintheinterioroftheearth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Их особенности, количественные и качественные характеристики, являющихся исходными данными при проектирование горных предприятий, могут быть определены только на основании предшествующих геологических исследований (разведки) и только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приближенно.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Степень этого приближения влияет на сходимость проектной и реально достигаемой величин прибыли от эксплуатации.</a:t>
            </a:r>
            <a:endParaRPr lang="ru-RU" sz="12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195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33751C5-AB4F-4AB2-A988-7810B680E0C2}"/>
              </a:ext>
            </a:extLst>
          </p:cNvPr>
          <p:cNvSpPr/>
          <p:nvPr/>
        </p:nvSpPr>
        <p:spPr>
          <a:xfrm>
            <a:off x="339324" y="908720"/>
            <a:ext cx="864096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0"/>
              </a:spcAft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Горное производство в качестве области предпринимательской деятельности также имеет свои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специфические черты: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Горное производство относится к числу технологически консервативных производств;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  <a:tabLst>
                <a:tab pos="540385" algn="l"/>
              </a:tabLs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основного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прибылеобразуещего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 в горном производстве выступает горная рента.</a:t>
            </a:r>
          </a:p>
          <a:p>
            <a:pPr indent="265113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Наряду с вышеприведенными характеристиками, горное производство обладает еще рядом привлекательных для предпринимателя черт: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Продукция горной промышленности имеет в большинстве случаев устойчивый спрос, причем невосполнимость минеральных ресурсов создает определенную гарантию сохранения и даже роста этого спроса.;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Возникающие в горной отрасли типы рынков часто характеризуются ослабленной конкуренцией производителей;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Горная промышленность пользуется вниманием и поддержкой правительств стран-производителей;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Горное производство характеризуется относительно высоким абсолютным уровнем прибылей.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61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6E1555-572A-84CD-65D7-C4D713637589}"/>
              </a:ext>
            </a:extLst>
          </p:cNvPr>
          <p:cNvSpPr txBox="1"/>
          <p:nvPr/>
        </p:nvSpPr>
        <p:spPr>
          <a:xfrm>
            <a:off x="467544" y="476672"/>
            <a:ext cx="8496944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Горная промышленность как вид экономической деятельности имеет ряд отличительных характеристик. Специфика данного сектора проявляется в структуре затрат, а именно: к важнейшим факторам, оказывающим влияние на величину издержек предприятий горной промышленности, относится ряд естественных факторов (также называемых фундаментальными), как-то: горно-геологические условия залегания, физико-химические свойства полезного ископаемого и экономико-географическое положение месторождения. 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Горно-геологические условия залегания определяются величиной запасов, глубиной залегания, углом падения, мощностью пласта (мощностью наносов), газоносностью и обводненностью месторождения. Непосредственно от этих факторов зависит выбор способа разработки месторождения и производственная мощность горного предприятия. 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отмечают эксперты, «… структура расходов традиционной глубокой подземной шахты будет существенно отличаться от структуры затрат открытой высокомеханизированной шахты». Физико-химические свойства полезного ископаемого характеризуют его качество и измеряются содержанием полезных компонентов, наличием вредных примесей, комплексным характером полезных ископаемых. Минералогический состав также предопределяет необходимые производственные мощности, расход вспомогательных материалов и в конечном итоге производительность труда и себестоимость конечной продукции предприятия горной промышленности. </a:t>
            </a:r>
          </a:p>
        </p:txBody>
      </p:sp>
    </p:spTree>
    <p:extLst>
      <p:ext uri="{BB962C8B-B14F-4D97-AF65-F5344CB8AC3E}">
        <p14:creationId xmlns:p14="http://schemas.microsoft.com/office/powerpoint/2010/main" val="3419469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6D0987B-CE11-1615-52B3-B7C6FED9834F}"/>
              </a:ext>
            </a:extLst>
          </p:cNvPr>
          <p:cNvSpPr txBox="1"/>
          <p:nvPr/>
        </p:nvSpPr>
        <p:spPr>
          <a:xfrm>
            <a:off x="287524" y="116632"/>
            <a:ext cx="856895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Горная промышленность относится к одной из наиболее капиталоемких отраслей экономики, требующей огромных инвестиций. Расходы на материально-техническую производственную базу, и в первую очередь на большое количество оборудования с длительным сроком службы, занимают значительную долю в затратах предприятия. </a:t>
            </a:r>
          </a:p>
        </p:txBody>
      </p:sp>
    </p:spTree>
    <p:extLst>
      <p:ext uri="{BB962C8B-B14F-4D97-AF65-F5344CB8AC3E}">
        <p14:creationId xmlns:p14="http://schemas.microsoft.com/office/powerpoint/2010/main" val="338674197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1452</TotalTime>
  <Words>758</Words>
  <Application>Microsoft Office PowerPoint</Application>
  <PresentationFormat>Экран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7" baseType="lpstr">
      <vt:lpstr>Arial</vt:lpstr>
      <vt:lpstr>Calibri</vt:lpstr>
      <vt:lpstr>Century Gothic</vt:lpstr>
      <vt:lpstr>Franklin Gothic Book</vt:lpstr>
      <vt:lpstr>Times New Roman</vt:lpstr>
      <vt:lpstr>Wingdings</vt:lpstr>
      <vt:lpstr>Wingdings 2</vt:lpstr>
      <vt:lpstr>Wingdings 3</vt:lpstr>
      <vt:lpstr>Легкий дым</vt:lpstr>
      <vt:lpstr>1_Легкий дым</vt:lpstr>
      <vt:lpstr>Презентация PowerPoint</vt:lpstr>
      <vt:lpstr>Экономика горного производства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89</cp:revision>
  <cp:lastPrinted>2021-09-07T04:23:46Z</cp:lastPrinted>
  <dcterms:created xsi:type="dcterms:W3CDTF">2016-02-14T11:11:11Z</dcterms:created>
  <dcterms:modified xsi:type="dcterms:W3CDTF">2025-11-06T17:42:26Z</dcterms:modified>
</cp:coreProperties>
</file>