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3" r:id="rId2"/>
    <p:sldId id="439" r:id="rId3"/>
    <p:sldId id="444" r:id="rId4"/>
    <p:sldId id="440" r:id="rId5"/>
    <p:sldId id="445" r:id="rId6"/>
    <p:sldId id="446" r:id="rId7"/>
    <p:sldId id="447" r:id="rId8"/>
    <p:sldId id="441" r:id="rId9"/>
    <p:sldId id="448" r:id="rId10"/>
    <p:sldId id="449" r:id="rId11"/>
    <p:sldId id="450" r:id="rId12"/>
    <p:sldId id="451" r:id="rId13"/>
    <p:sldId id="452" r:id="rId14"/>
    <p:sldId id="453" r:id="rId15"/>
    <p:sldId id="454" r:id="rId16"/>
    <p:sldId id="455" r:id="rId17"/>
    <p:sldId id="456" r:id="rId18"/>
    <p:sldId id="457" r:id="rId19"/>
    <p:sldId id="458" r:id="rId20"/>
    <p:sldId id="459" r:id="rId21"/>
    <p:sldId id="460" r:id="rId22"/>
    <p:sldId id="461" r:id="rId23"/>
    <p:sldId id="462" r:id="rId24"/>
    <p:sldId id="463" r:id="rId25"/>
    <p:sldId id="464" r:id="rId26"/>
    <p:sldId id="465" r:id="rId27"/>
    <p:sldId id="466" r:id="rId28"/>
    <p:sldId id="467" r:id="rId29"/>
    <p:sldId id="468" r:id="rId30"/>
    <p:sldId id="469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491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05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97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85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4693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301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46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551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76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0322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500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08464-D2DF-47A3-B639-270738886505}" type="datetimeFigureOut">
              <a:rPr lang="ru-RU" smtClean="0"/>
              <a:t>чт 06.11.25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A015B-0B84-449C-B818-ED6E012D2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6">
            <a:extLst>
              <a:ext uri="{FF2B5EF4-FFF2-40B4-BE49-F238E27FC236}">
                <a16:creationId xmlns:a16="http://schemas.microsoft.com/office/drawing/2014/main" id="{BAB0BFA0-41E8-3579-922B-AD105F5FD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7002" y="2208757"/>
            <a:ext cx="6129997" cy="1139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r>
              <a:rPr lang="ru-RU" altLang="ru-RU" sz="15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Слайд-лекция</a:t>
            </a:r>
          </a:p>
          <a:p>
            <a:pPr algn="ctr">
              <a:lnSpc>
                <a:spcPct val="90000"/>
              </a:lnSpc>
              <a:buClr>
                <a:schemeClr val="accent1"/>
              </a:buClr>
              <a:buSzPct val="70000"/>
              <a:buNone/>
            </a:pPr>
            <a:r>
              <a:rPr lang="ru-RU" altLang="ru-RU" sz="15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Тема: Стадийность геологического изучения и освоения недр</a:t>
            </a:r>
          </a:p>
          <a:p>
            <a:pPr algn="ctr">
              <a:lnSpc>
                <a:spcPct val="90000"/>
              </a:lnSpc>
              <a:buClr>
                <a:schemeClr val="accent1"/>
              </a:buClr>
              <a:buSzPct val="70000"/>
              <a:buNone/>
            </a:pPr>
            <a:endParaRPr lang="ru-RU" sz="15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buClr>
                <a:schemeClr val="accent1"/>
              </a:buClr>
              <a:buSzPct val="70000"/>
              <a:buNone/>
            </a:pPr>
            <a:endParaRPr lang="ru-RU" altLang="ru-RU" sz="1500" b="1" i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Дисциплина: </a:t>
            </a:r>
            <a:r>
              <a:rPr lang="kk-KZ" altLang="en-US" sz="1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altLang="en-US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Экономика нефтегазовой отрасли</a:t>
            </a:r>
            <a:r>
              <a:rPr lang="ru-RU" altLang="en-US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16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endParaRPr lang="ru-RU" altLang="ru-RU" sz="2000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7М07202 «Геология  и разведка месторождений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1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полезных ископаемых»</a:t>
            </a:r>
          </a:p>
          <a:p>
            <a:pPr algn="ctr">
              <a:lnSpc>
                <a:spcPct val="90000"/>
              </a:lnSpc>
              <a:buNone/>
            </a:pPr>
            <a:endParaRPr lang="ru-RU" altLang="ru-RU" sz="1600" i="1">
              <a:solidFill>
                <a:schemeClr val="tx2"/>
              </a:solidFill>
              <a:latin typeface="Times New Roman" panose="02020603050405020304" pitchFamily="18" charset="0"/>
              <a:ea typeface="MS PGothic" panose="020B0600070205080204" pitchFamily="34" charset="-128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buNone/>
            </a:pPr>
            <a:r>
              <a:rPr lang="ru-RU" altLang="ru-RU" sz="1600" i="1">
                <a:solidFill>
                  <a:schemeClr val="tx2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доктор </a:t>
            </a:r>
            <a:r>
              <a:rPr lang="ru-RU" altLang="ru-RU" sz="1600" i="1" dirty="0" err="1">
                <a:solidFill>
                  <a:schemeClr val="tx2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PhD</a:t>
            </a:r>
            <a:r>
              <a:rPr lang="ru-RU" altLang="ru-RU" sz="1600" i="1" dirty="0">
                <a:solidFill>
                  <a:schemeClr val="tx2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ru-RU" altLang="ru-RU" sz="1600" i="1" dirty="0" err="1">
                <a:solidFill>
                  <a:schemeClr val="tx2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Мадишева</a:t>
            </a:r>
            <a:r>
              <a:rPr lang="ru-RU" altLang="ru-RU" sz="1600" i="1" dirty="0">
                <a:solidFill>
                  <a:schemeClr val="tx2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 Р.К.,</a:t>
            </a:r>
          </a:p>
          <a:p>
            <a:pPr algn="ctr">
              <a:lnSpc>
                <a:spcPct val="90000"/>
              </a:lnSpc>
              <a:buNone/>
            </a:pPr>
            <a:r>
              <a:rPr lang="ru-RU" altLang="ru-RU" sz="1600" i="1" dirty="0">
                <a:solidFill>
                  <a:schemeClr val="tx2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Times New Roman" panose="02020603050405020304" pitchFamily="18" charset="0"/>
              </a:rPr>
              <a:t>кафедра ГРМПИ</a:t>
            </a:r>
          </a:p>
          <a:p>
            <a:pPr algn="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endParaRPr lang="ru-RU" altLang="ru-RU" sz="1500" b="1" i="1" dirty="0">
              <a:solidFill>
                <a:schemeClr val="tx2"/>
              </a:solidFill>
              <a:latin typeface="Franklin Gothic Book" panose="020B0503020102020204" pitchFamily="34" charset="0"/>
            </a:endParaRPr>
          </a:p>
          <a:p>
            <a:pPr algn="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endParaRPr lang="ru-RU" altLang="ru-RU" sz="1013" b="1" i="1" dirty="0">
              <a:solidFill>
                <a:schemeClr val="tx2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5123" name="Rectangle 46">
            <a:extLst>
              <a:ext uri="{FF2B5EF4-FFF2-40B4-BE49-F238E27FC236}">
                <a16:creationId xmlns:a16="http://schemas.microsoft.com/office/drawing/2014/main" id="{1F348289-FE02-5E4B-E0A6-E9A84759A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9669" y="295367"/>
            <a:ext cx="5644661" cy="4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endParaRPr lang="ru-RU" altLang="ru-RU" sz="76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r>
              <a:rPr lang="ru-RU" altLang="ru-RU" sz="1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НАО «Карагандинский технический университет</a:t>
            </a:r>
          </a:p>
          <a:p>
            <a:pPr algn="ctr" eaLnBrk="1" hangingPunct="1">
              <a:lnSpc>
                <a:spcPct val="90000"/>
              </a:lnSpc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</a:pPr>
            <a:r>
              <a:rPr lang="ru-RU" altLang="ru-RU" sz="1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имени </a:t>
            </a:r>
            <a:r>
              <a:rPr lang="ru-RU" altLang="ru-RU" sz="15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Абылкаса</a:t>
            </a:r>
            <a:r>
              <a:rPr lang="ru-RU" altLang="ru-RU" sz="1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5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ru-RU" altLang="ru-RU" sz="15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r" eaLnBrk="1" hangingPunct="1">
              <a:lnSpc>
                <a:spcPct val="90000"/>
              </a:lnSpc>
              <a:buClr>
                <a:schemeClr val="accent1"/>
              </a:buClr>
              <a:buSzPct val="70000"/>
              <a:buFontTx/>
              <a:buNone/>
            </a:pPr>
            <a:endParaRPr lang="ru-RU" altLang="ru-RU" sz="1013" b="1" i="1" dirty="0">
              <a:solidFill>
                <a:schemeClr val="tx2"/>
              </a:solidFill>
              <a:latin typeface="Franklin Gothic Book" panose="020B0503020102020204" pitchFamily="34" charset="0"/>
            </a:endParaRPr>
          </a:p>
        </p:txBody>
      </p:sp>
      <p:pic>
        <p:nvPicPr>
          <p:cNvPr id="5" name="Picture 5" descr="image-1">
            <a:extLst>
              <a:ext uri="{FF2B5EF4-FFF2-40B4-BE49-F238E27FC236}">
                <a16:creationId xmlns:a16="http://schemas.microsoft.com/office/drawing/2014/main" id="{9D8CB0B6-7389-4421-99E5-D875F585C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75916"/>
            <a:ext cx="2051720" cy="2595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Прямоугольник 1">
            <a:extLst>
              <a:ext uri="{FF2B5EF4-FFF2-40B4-BE49-F238E27FC236}">
                <a16:creationId xmlns:a16="http://schemas.microsoft.com/office/drawing/2014/main" id="{E801E1AE-7314-0B30-63EC-4713FB4F51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5623" y="857250"/>
            <a:ext cx="6835378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видами работ при региональном геологическом изучении недр  являются ранжированные по масштабам площадные геологические, гидрогеоло-гические, инженерно-геологические съемки (полистные, групповые, комплекс-ные, доизучение ранее заснятых площадей, глубинное геологическое картирова-ние), наземные и аэрогеофизические работы (гравиразведочные, магниторазве-дочные, электроразведочные, аэрогамма-спектрометрические), а также комплекс специализированных работ: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объемное, космофотогеологическое, аэрофотогеологическое, аэрогеофизичес-кое, космоструктурное, геолого-минерагеническое и геохимическое картирование;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тепловые, радиолокационные, многозональные съемки;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геолого-экономические, геоэкологические исследования и картирование;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мониторинг геологической среды и недр, прогноз землетрясений, создание государственной сети опорных геолого-геофизических профилей;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бурение параметрических и глубоких скважин;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картосоставительские, картоиздательские работы, их прогнозно-минераге-ническое, научно-методическое и информационное обеспечение.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Виды, масштабы, последовательность и комплексность работ определяются с учетом достигнутой степени геологической изученности и потребностей экономического развития территории.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Прямоугольник 1">
            <a:extLst>
              <a:ext uri="{FF2B5EF4-FFF2-40B4-BE49-F238E27FC236}">
                <a16:creationId xmlns:a16="http://schemas.microsoft.com/office/drawing/2014/main" id="{5E8D13C9-C804-185B-5D1A-EE7C019FA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2488"/>
            <a:ext cx="6858000" cy="52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446088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Региональное геологическое изучение недр включает функционально связанный комплекс площадных и профильных работ регионального геологического и специального назначения. Площадные работы проводятся по следующим подстадиям: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подстадия 1. Сводное и обзорное мелкомасштабное геологическое картирование (масштаба 1:500000 и мельче); Результатом являются сводные и обзорные карты геологического содержания, геологические атласы, геолого-геофизические и другие профили, включая цифровые и электронные их модели, а также качественная оценка минерагенического прогнозного потенциала территорий на выявление месторождений полезных ископаемых определенного комплекса в пределах металлогенических провинций и зон путем сопоставления с аналогами;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подстадия 2. Среднемасштабное геологическое картирование (масштаба 1:200000); Работы этого масштаба проводятся в комплексе с опережающими и сопровождающими аэрокосмическими, геофизическими, геохимическими съемками, геоморфологическими, прогнозно-минерагеническими и другими специальными исследованиями, которые в зависимости от степени изученности территории и решаемых задач могут выполняться самостоятельно или в различных сочетаниях. Конечным результатом является создание полистных карт геологического содержания масштаба 1:200000 нового поколения;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подстадия 3. Крупномасштабное геологическое картирование (масштаба 1:50000). Конечным результатом являются комплекты обязательных и специальных геологических карт, комплексная оценка перспектив изученной территории с выделением рудных полей. 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Обновление геологических карт всех масштабов производится через 20-25 лет (или в более сжатые сроки) в результате проведения геологического, гидрогеологического и других видов доизучения и накопления новых данных и представлений по геологическому строению территории.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Прямоугольник 1">
            <a:extLst>
              <a:ext uri="{FF2B5EF4-FFF2-40B4-BE49-F238E27FC236}">
                <a16:creationId xmlns:a16="http://schemas.microsoft.com/office/drawing/2014/main" id="{5D8D5172-82BD-E1DC-01D0-3C6131C4E4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7250"/>
            <a:ext cx="6858000" cy="5401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Поисковые работы проводятся с целью выявления и оконтуривания перспективных участков и рудопроявлений ПИ, оценки минеральных ресурсов, предварительной геолого-экономической оценки и обоснования дальнейших гео-логоразведочных работ. Объектами являются перспективные части бассейнов, рудных районов и узлов, рудные поля или их части, выявленные при региональ-ных геолого-геофизических и геолого-минерагенических исследованиях м-ба 1:200000 и 1:50000 и др. работах. Работы могут производиться также на ранее опоискованных (или слабо опоискованных) площадях, если это обусловлено из-менением представлений о геологическом строении и рудоносности перспектив-ных площадей, изменением конъюнктуры минерального сырья, увеличением глубинности исследований или внедрением современных более эффективных технологий поисковых работ и обработки их результатов. В зависимости от слож-ности геологического строения территории, формационного типа прогнозируемо-го оруденения и глубинности исследований, поиски могут проводиться в м-бах 1:50 000-1:10 000. Они включают комплекс геолого-минерагенических, геофизи-ческих, геохимических и др. методов исследований с проходкой поисковых сква-жин и горных выработок. Рациональный комплекс методов формируется, исходя из особенностей геологического строения объекта, ландшафтно-геохимических условий производства работ и накопленного в отрасли опыта применения прог-нозно-поисковых комплексов для различных видов ПИ и промышленных типов м-ний. Основным результатом является геологически обоснованная оценка перс-пектив исследованных площадей и оценка мин. ресурсов на выявленных проявле-ниях полезных ископаемых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Прямоугольник 1">
            <a:extLst>
              <a:ext uri="{FF2B5EF4-FFF2-40B4-BE49-F238E27FC236}">
                <a16:creationId xmlns:a16="http://schemas.microsoft.com/office/drawing/2014/main" id="{F878CF17-0807-2293-4659-C56766C27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63204"/>
            <a:ext cx="68580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Оценочные работы проводятся в целях определения общих ресурсов выявленного объекта, оценки их промышленного значения и технико-экономического обосно-вания целесообразности вовлечения в разработку. Для оконтуривания площади потенциально промышленного м-ния и изучения его геолого-структурных осо-бенностей составляются геологические карты масштаба 1:25000-1:10000 для крупных и масштаба 1:5000-1:1000 и крупнее для небольших месторождений. Результаты оценочных работ обеспечивают предварительную оценку возможного промышленного значения м-ний с оценкой минеральных ресурсов и минеральных запасов. На выявленных и оцененных рудопроявлениях и м-ниях оценка заверша-ется составлением технико-экономических расчетов и оценкой минеральных ресурсов и минеральных запасов с выдачей рекомендаций о целесообразности передачи перспективного объекта в разведку или разработку. Стадии "Поисковые и Оценочные работы" являются переходными от стадии "Региональное геологи-ческое изучение недр" к стадии "Разведка месторождений".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Разведка м-ний твердых полезных ископаемых производится на объектах, перс-пективных для данного вида сырья и получивших положительное заключение в результате поисково-оценочных работ. На этой стадии решаются две задачи: промышленная оценка м-ния и подготовка м-ния или его части для промышлен-ного освоения. При решении первой задачи определяются минеральные запасы ПИ. На их основе осуществляется решение второй задачи, при этом пространст-венное размещение и количество разведанных запасов, их соотношение по кате-гориям устанавливаются с учетом конкретных геологических особенностей м-ния. </a:t>
            </a:r>
            <a:endParaRPr lang="ru-RU" altLang="ru-RU" sz="15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Прямоугольник 1">
            <a:extLst>
              <a:ext uri="{FF2B5EF4-FFF2-40B4-BE49-F238E27FC236}">
                <a16:creationId xmlns:a16="http://schemas.microsoft.com/office/drawing/2014/main" id="{9C0FCF77-E433-42F4-B9D7-7281C6F0BD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2525" y="857251"/>
            <a:ext cx="6858000" cy="5513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разведке месторождения выполняется следующий комплекс геологоразведоч-ных работ:       </a:t>
            </a:r>
            <a:endParaRPr lang="ru-RU" altLang="ru-RU" sz="15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завершается изучение геологического строения поверхности м-ния с составле-нием на инструментальной основе геологической карты;       </a:t>
            </a:r>
            <a:endParaRPr lang="ru-RU" altLang="ru-RU" sz="15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проводится разведка м-ний на глубину скважинами до горизонтов, разработка которых экономически целесообразна. М-ния сложного строения разведуются скважинами в сочетании с подземными горными выработками;       </a:t>
            </a:r>
            <a:endParaRPr lang="ru-RU" altLang="ru-RU" sz="15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изучаются вещественный состав и технологические свойства промышленных типов и сортов полезного ископаемого с детальностью, достаточной для проекти-рования рациональной технологии их переработки с комплексным извлечением полезных компонентов;       </a:t>
            </a:r>
            <a:endParaRPr lang="ru-RU" altLang="ru-RU" sz="15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выполняются работы по изучению и оценке запасов попутных ПИ, залегающих совместно с основными, дается оценка возможных источников хозяйственно-питьевого и технического водоснабжения, производятся работы по выявлению местных строительных материалов, разрабатываются схемы размещения объектов промышленного и гражданского назначения и природоохранные мероприятия;       </a:t>
            </a:r>
            <a:endParaRPr lang="ru-RU" altLang="ru-RU" sz="15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по результатам геологоразведочных работ составляется технико-экономичес-кая оценка; производится оценка запасов основных и попутных ПИ и компонен-тов по категориям. Подтверждается достоверность данных о геологическом строении, условиях залегания и морфологии тел полезного ископаемого на представительных для всего месторождения участках детализации. </a:t>
            </a:r>
            <a:endParaRPr lang="ru-RU" altLang="ru-RU" sz="15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Прямоугольник 1">
            <a:extLst>
              <a:ext uri="{FF2B5EF4-FFF2-40B4-BE49-F238E27FC236}">
                <a16:creationId xmlns:a16="http://schemas.microsoft.com/office/drawing/2014/main" id="{0E92B87B-C938-04A4-8EAC-9BBA618767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7251"/>
            <a:ext cx="6858000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Эксплуатационная разведка проводится в течение всего периода освоения месторождения с целью:       доразведки эксплуатируемых запасов с получением более достоверной их оценки для рабочего проектирования, составления текущих и перспективных планов добычи;       уточнения схем подготовки и отработки тел полезного ископаемого, подсчета запасов подготовленных к отработке блоков и запасов, готовых к выемке;       доразведки флангов и глубоких горизонтов месторождения.  На этой стадии производятся проходка специальных разведоч-ных выработок, бурение скважин, шпуров, опробование различными методами, геофизические исследования. В процессе разработки месторождения в случае резкого отклонения (в отдельных частях месторождения) геологических, горнотехнических, технологических и иных условий отработки, а также в связи с изменением рыночной конъюнктуры на продукцию горного предприятия или других факторов, недропользователю предоставляется возможность на переоценку запасов. На протяжении всего этапа разведки и освоения месторожде-ния постоянно ведется учет движения разведанных запасов по рудным телам, блокам и месторождению в целом с оценкой изменений запасов в результате их прироста, погашения, пересчета, переоценки или списания с баланса горного предприятия.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     </a:t>
            </a:r>
            <a:endParaRPr lang="ru-RU" altLang="ru-RU" sz="15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Прямоугольник 1">
            <a:extLst>
              <a:ext uri="{FF2B5EF4-FFF2-40B4-BE49-F238E27FC236}">
                <a16:creationId xmlns:a16="http://schemas.microsoft.com/office/drawing/2014/main" id="{E7C4B40D-1638-0D2B-2978-04404C4C0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7251"/>
            <a:ext cx="6858000" cy="5262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 геологического изучения недр в части подземных вод по целевому назначению, содержанию проводимых исследований и конечному результату подразделяется на следующие стадии:       </a:t>
            </a:r>
            <a:endParaRPr lang="ru-RU" altLang="ru-RU" sz="15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региональные гидрогеологические исследования;      </a:t>
            </a:r>
            <a:endParaRPr lang="ru-RU" altLang="ru-RU" sz="15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2) поисково-оценочные работы;       </a:t>
            </a:r>
            <a:endParaRPr lang="ru-RU" altLang="ru-RU" sz="150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разведочные работы.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Целевым назначением стадии региональные гидрогеологические исследования является анализ условий и закономерностей формирования ресурсов подземных вод и оценка перспектив крупных гидрогеологических регионов на выявление тех или иных типов подземных вод, выделение водоносных горизонтов (комплексов), а также площадей их распространения, перспективных для дальнейшей постановки поисково-разведочных работ и проведение региональной оценки прогнозных запасов в пределах отдельных бассейнов, регионов, площадей.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этой стадии исследований проводится региональное изучение распростране-ния и условий залегания водоносных горизонтов, в основном, путем сбора, обобщения и камеральной обработки материалов предшествующих съемочных работ, поисков и разведки подземных вод и наблюдений за их естественным и нарушенным режимом, а также данных, полученных при поисках и разведке других полезных ископаемых. При наличии достаточного материала на этой подстадии проводится региональная оценка запасов подземных вод.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Прямоугольник 1">
            <a:extLst>
              <a:ext uri="{FF2B5EF4-FFF2-40B4-BE49-F238E27FC236}">
                <a16:creationId xmlns:a16="http://schemas.microsoft.com/office/drawing/2014/main" id="{F5506016-BEA9-9067-8D7B-84159E83C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7251"/>
            <a:ext cx="6858000" cy="52624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основании проведенных работ дается характеристика гидрогеологических условий крупных регионов, и в их пределах выделяются площади, перспективные для постановки поисково-оценочных работ. Эти материалы используются при составлении проекта работ последующей стадии.      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Региональная оценка запасов подземных вод проводится по категориям Р и С2. Результаты региональной оценки запасов излагаются в отчетах по региональным гидрогеологическим исследованиям.      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месторождений промышленных и термальных вод составляется объяснитель-ная записка с геолого-экономическим обоснованием подсчитанных запасов и выбором перспективных площадей для постановки дальнейших работ.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Целью поисково-оценочных работ является изыскание в необходимом количестве подземных вод требуемого качества. Основными задачами поисково-оценочных работ являются:      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выделение участков, водоносных горизонтов и комплексов, водоносных зон трещиноватости, перспективных для строительства водозаборов; 2) установление основных особенностей формирования эксплуатационных запасов подземных вод; 3) оценка эксплуатационных запасов подземных вод требуемого качества;       4) принципиальная оценка влияния водоотбора на окружающую среду; 5) обосно-вание организации системы мониторинга подземных вод на месторождениях подземных вод, выделенных участках, в водоносных горизонтах и комплексах, водоносных зонах трещиноватости.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Прямоугольник 1">
            <a:extLst>
              <a:ext uri="{FF2B5EF4-FFF2-40B4-BE49-F238E27FC236}">
                <a16:creationId xmlns:a16="http://schemas.microsoft.com/office/drawing/2014/main" id="{1D96C057-E2BE-B8B7-09B9-D53E4A898B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62013"/>
            <a:ext cx="6858000" cy="452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Объектами разведочных работ на подземные воды являются месторождения и их отдельные участки, выявленные и оцененные на предыдущей стадии, а также месторождения подземных вод, эксплуатируемые на неутвержденных запасах.      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Целью разведочных работ является гидрогеологическое и экологическое обосно-вание строительства нового или расширение существующего водозабора с выявлением эксплуатационных запасов подземных вод в количестве и качестве, обеспечивающими работу водозабора в течение заданного срока эксплуатации, доизучение эксплуатационных запасов.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Основными задачами разведочных работ являются: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детализация условий формирования эксплуатационных запасов подземных вод, их качества;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детализация основных гидрогеологических параметров до степени, позволяющей обосновать рациональную схему водозабора и оценить соответствие их качества требуемому;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эксплуатационных запасов подземных вод;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обоснование исходных данных для составления технико-экономического обоснования и проекта строительства водозабора (проекта промышленной разработки месторождения подземных вод) и оценки влияния планируемого водоотбора на окружающую среду.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Прямоугольник 1">
            <a:extLst>
              <a:ext uri="{FF2B5EF4-FFF2-40B4-BE49-F238E27FC236}">
                <a16:creationId xmlns:a16="http://schemas.microsoft.com/office/drawing/2014/main" id="{A981677E-EBC8-7FD9-F0BC-A1667B4D9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7250"/>
            <a:ext cx="6858000" cy="4275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Разведочные работы состоят из детальной разведки нового месторождения и детальной разведки эксплуатируемого месторождения (эксплуатационная разведка).      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Детальная разведка нового месторождения должна производиться только на тех месторождениях (участках), по результатам поисково-оценочных работ которых признана целесообразность их промышленного освоения.      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Целевым назначением детальной разведки является:      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обоснование проекта строительства и эксплуатации будущего водозабора;      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уточнение величины эксплуатационных запасов подземных вод и доведение их изученности до степени, позволяющей провести их оценку на конкретном эксплуатируемом участке применительно к выбранной схеме водозабора по категориям, обосновывающим выделение капиталовложений на проектирование и строительство.  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процессе детальной разведки основными видами работ являются:      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бурение разведочных, разведочно-эксплуатационных и наблюдательных скважин;       проведение пробных, опытных (одиночных и кустовых) и опытно-эксплуатацион-ных откачек (выпусков) и нагнетаний.   </a:t>
            </a: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 </a:t>
            </a:r>
            <a:endParaRPr lang="ru-RU" altLang="ru-RU" sz="105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1">
            <a:extLst>
              <a:ext uri="{FF2B5EF4-FFF2-40B4-BE49-F238E27FC236}">
                <a16:creationId xmlns:a16="http://schemas.microsoft.com/office/drawing/2014/main" id="{E0209A61-DA34-B0B7-B687-401047D9CE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052513"/>
            <a:ext cx="6858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</a:rPr>
              <a:t>Право недропользования предоставляется для осуществления следующих операций:</a:t>
            </a:r>
            <a:endParaRPr lang="ru-RU" altLang="ru-RU" sz="15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</a:rPr>
              <a:t>      1) геологическое изучение недр;</a:t>
            </a:r>
            <a:endParaRPr lang="ru-RU" altLang="ru-RU" sz="15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</a:rPr>
              <a:t>      2) разведка полезных ископаемых;</a:t>
            </a:r>
            <a:endParaRPr lang="ru-RU" altLang="ru-RU" sz="15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</a:rPr>
              <a:t>      3) добыча полезных ископаемых;</a:t>
            </a:r>
            <a:endParaRPr lang="ru-RU" altLang="ru-RU" sz="15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</a:rPr>
              <a:t>      4) использование пространства недр;</a:t>
            </a:r>
            <a:endParaRPr lang="ru-RU" altLang="ru-RU" sz="15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 Unicode MS" pitchFamily="34" charset="-128"/>
              </a:rPr>
              <a:t>      5) старательство.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В главе 14 раздела VI «Геологическое изучение недр» рассматриваются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условия и порядок геологического изучения недр: заявление и рассмотрение заявления о выдаче лицензии, территория геологического изучения недр, проект-ные документы и порядок проведения операций по лицензии на геологическое изучение недр, отчетность недропользователя, права на геологическую информа-цию и порядок отзыва лицензии.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Раздел 9 «Разведка и добыча твердых полезных ископаемых» содержит  сведения о порядке получения лицензии и её содержании, о порядке проведения операций по разведке и добыче твердых полезных ископаемых и отчетности недропользова-теля, о плане разведки и плане горных работ, о ликвидации и ответственности за нарушение обязательств, о преобразовании участков недр для разведки и добычи твердых полезных ископаемых, о переработке твердых полезных ископаемых, об операциях по использованию пространства недр и др.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Прямоугольник 1">
            <a:extLst>
              <a:ext uri="{FF2B5EF4-FFF2-40B4-BE49-F238E27FC236}">
                <a16:creationId xmlns:a16="http://schemas.microsoft.com/office/drawing/2014/main" id="{FAADFEA2-E472-F730-3F78-92AB039CB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8441"/>
            <a:ext cx="6858000" cy="5401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В общий комплекс работ входят также геофизические исследования в скважинах, наблюдения за режимом подземных и поверхностных вод (в том числе и на дейст-вующих водозаборах), гидрометрические работы, отбор проб воды и грунтов, ла-бораторные и топогеодезические работы, а при необходимости специальные виды исследований и дополнительные технологические исследования. По результатам детальной разведки уточняются условия формирования эксплуатационных запа-сов подземных вод и основные параметры водоносного горизонта до степени, позволяющей обосновать количество эксплуатационных скважин, расстояние между ними, проектные дебиты и понижения, способ эксплуатации, и оценить запасы. По результатам детальной разведки составляется отчет и представляется на государственную экспертизу оценки запасов подземных вод. Разведка подзем-ных вод на эксплуатируемом месторождении заключается в проведении наблюде-ний за расходом водозаборов, уровнем подземных вод и их качеством в течение периода времени, достаточного для установления основных закономерностей формирования эксплуатационных запасов подземных вод, а также анализе эконо-мических показателей разработки месторождения. Также в состав работ входит бурение наблюдательных и разведочных скважин, их опробование, и опробование отдельных эксплуатационных скважин (по согласованию с эксплуатирующей организацией), отбор проб воды, лабораторные работы, специальные исследова-ния по изучению условий формирования эксплуатационных запасов подземных вод. При разведке новых площадей и неэксплуатируемых водоносных горизонтов содержание работ аналогично подстадии детальной разведки нового м-ния. </a:t>
            </a:r>
            <a:endParaRPr lang="ru-RU" altLang="ru-RU" sz="15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DC65A40-5A21-D3C6-F60E-F9E98198211A}"/>
              </a:ext>
            </a:extLst>
          </p:cNvPr>
          <p:cNvSpPr/>
          <p:nvPr/>
        </p:nvSpPr>
        <p:spPr>
          <a:xfrm>
            <a:off x="1143000" y="875110"/>
            <a:ext cx="6858000" cy="3044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результате разведки подземных вод на эксплуатируемых месторождениях уточняются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закономерности формирования эксплуатационных запасов подземных вод,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расчетная схема и гидрогеологические параметры,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определяется степень соответствия фактических запасов,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уточняются кондиционные показатели разработки месторождений, а при необходимости рассчитываются новые,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проводится оценка или переоценка эксплуатационных запасов подземных вод.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результатам работ на этой стадии составляется отчет по оценке (или переоценке) эксплуатационных запасов подземных вод и представляется на проведение государственной экспертизы оценки запасов подземных вод.</a:t>
            </a:r>
            <a:endParaRPr lang="ru-RU" sz="15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Прямоугольник 1">
            <a:extLst>
              <a:ext uri="{FF2B5EF4-FFF2-40B4-BE49-F238E27FC236}">
                <a16:creationId xmlns:a16="http://schemas.microsoft.com/office/drawing/2014/main" id="{12DC01EA-547E-3956-580B-7DE6C129E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7250"/>
            <a:ext cx="6858000" cy="4672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Геологоразведочные работы на углеводороды в зависимости от стоящих перед ними задач, состояния изученности нефтегазоносности недр подразделяются на следующие стадии:      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региональное геологическое изучение недр;      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поисковые и оценочные работы;      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разведочные работы.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Целью региональных геолого-геофизических работ является изучение основных закономерностей геологического строения слабо исследованных осадочных бассейнов и их участков, и отдельных литолого-стратиграфических комплексов, оценка перспектив их нефтегазоносности и определение первоочередных районов и литолого-стратиграфических комплексов для постановки поисковых работ на нефть и газ на конкретных объектах.      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Стадия регионального геологического изучения недр на углеводороды предшествует поисково-оценочной стадии, и проводится до тех пор, пока существуют благоприятные предпосылки для обнаружения новых перспективных комплексов на неосвоенных глубинах и зон нефтегазонакопления в слабо изученных районах. В пределах нефтегазоносных районов региональные работы могут проводиться одновременно с поисково-оценочными и разведочными работами.   </a:t>
            </a: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 </a:t>
            </a:r>
            <a:endParaRPr lang="ru-RU" altLang="ru-RU" sz="135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3999A-B56D-8B69-2ED8-3A67F551B257}"/>
              </a:ext>
            </a:extLst>
          </p:cNvPr>
          <p:cNvSpPr/>
          <p:nvPr/>
        </p:nvSpPr>
        <p:spPr>
          <a:xfrm>
            <a:off x="1143000" y="857251"/>
            <a:ext cx="6858000" cy="501598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Региональное геологическое изучения недр на углеводороды разделяют на две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подстадии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      </a:t>
            </a:r>
          </a:p>
          <a:p>
            <a:pPr marL="342900" indent="-342900">
              <a:lnSpc>
                <a:spcPct val="107000"/>
              </a:lnSpc>
              <a:buFontTx/>
              <a:buAutoNum type="arabicParenR"/>
              <a:defRPr/>
            </a:pP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подстадия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 Прогноз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нефтегазоносности</a:t>
            </a:r>
            <a:endParaRPr lang="ru-RU" sz="15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buFontTx/>
              <a:buAutoNum type="arabicParenR"/>
              <a:defRPr/>
            </a:pP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подстадия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 Оценка зон нефтегазонакопления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Основными объектами исследования являются осадочные бассейны и их части.      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подстадии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прогноза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нефтегазоносности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обосновываются перспективные направления дальнейших исследований, и проводится выбор первоочередных объектов-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нефтегазоперспективных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районов и зон, перспективных комплексов.      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 региональных работ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подстадии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прогноза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нефтегазоносности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включает:      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дешифрирование материалов аэрофотосъемок и космических съемок,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геологическую, гидрогеологическую, структурно-геоморфологическую, геохимическую мелкомасштабные съемки и другие исследования;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 аэромагнитную, гравиметрическую съемки масштабов 1:200000 1:50000 и электроразведку;      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сейсморазведочные работы по системе опорных профильных пересечений;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бурение опорных и параметрических скважин на опорных профилях в различных структурно-фациальных условиях;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 обобщение и анализ геолого-геофизической информации, результатов бурения скважин.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35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 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Прямоугольник 1">
            <a:extLst>
              <a:ext uri="{FF2B5EF4-FFF2-40B4-BE49-F238E27FC236}">
                <a16:creationId xmlns:a16="http://schemas.microsoft.com/office/drawing/2014/main" id="{F1CF1BE5-26B2-0563-1C47-E29FD5434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44153"/>
            <a:ext cx="6844904" cy="4768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стадии прогноза нефтегазоносности по результатам работ и обобщения мате-риалов составляются отчеты (годовые и окончательные) о геологических резуль-татах и оценке прогнозных ресурсов категорий Д2 и частично Д1. В окончатель-ном отчете обосновывается выбор основных направлений и первоочередных объектов дальнейших исследований. К отчетам прилагаются следующие основ-ные графические документы:       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обзорная карта; схема расположения профилей, физических точек наблюдений и скважин на исходной геологической и тектонической основе; сводные геолого-геофизические разрезы отложений, изученных крупных геоструктурных элемен-тов осадочного бассейна; геолого-геофизические разрезы опорных и параметри-ческих скважин с выделенными опорными и маркирующими горизонтами и с результатами испытания; схемы межрайонной корреляции разрезов изученных отложений; опорные геологические и геофизические разрезы, характеризующие строение бассейна и крупных структур; схема тектонического районирования бассейна в целом или отдельной изученной его части; литолого-фациальные схемы и палеосхемы нефтегазо-перспективных комплексов разреза; схемы нефтегазогеологического районирования с дифференцированием территорий (акваторий) по перспективам нефтегазоносности и выделением первоочередных зон для проведения работ следующей стадии.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Прямоугольник 1">
            <a:extLst>
              <a:ext uri="{FF2B5EF4-FFF2-40B4-BE49-F238E27FC236}">
                <a16:creationId xmlns:a16="http://schemas.microsoft.com/office/drawing/2014/main" id="{33B581C0-B0EA-E602-2717-E5253BE4E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7251"/>
            <a:ext cx="6858000" cy="5984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подстади  оценка зон нефтегазонакопления  основными объектами исследова-ния являются нефтегазоперспективные и нефтегазонакопления зоны. Комплекс работ подстадии 2 включает все виды работ и методы исследований, указанные в подстадии 1, но выполняющиеся по более плотной сети наблюдений и с укрупне-нием масштабов исследований до 1:100000-1:25000. На стадии оценки зон нефте-газонакопления по результатам проведения работ и обобщения материалов сос-тавляются отчеты (годовые и окончательные) о геологических результатах и оцен-ке ресурсов категорий Д1 и частично Д2. В окончательном отчете обосновывается выбор районов и установление очередности проведения на них поисковых работ. К отчетам прилагаются следующие основные графические документы: обзорная карта; карта геолого-геофизической изученности; карта тектонического райони-рования; схема расположения профилей и скважин (карта фактического материа-ла) на геологической и структурной основе; геолого-геофизические разрезы скважин с выделением нефтегазоперспективных и нефтегазоносных комплексов и с результатами испытания; корреляционные схемы разрезов скважин, нефтега-зоносных и перспективных комплексов, горизонтов и пластов с результатами их испытания; опорные геологические разрезы, сейсмогеологические, временные и другие разрезы, проходящие через параметрические скважины; структурные кар-ты по основным структурным этажам и ярусам; литолого-фациальные карты и палеосхемы перспективных комплексов и горизонтов; карта важнейших критери-ев нефтегазоносности основных комплексов и другие.</a:t>
            </a: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endParaRPr lang="ru-RU" altLang="ru-RU" sz="150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   </a:t>
            </a:r>
            <a:endParaRPr lang="ru-RU" altLang="ru-RU" sz="105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15C163E-84BA-F7EF-A362-3AD9C7175E35}"/>
              </a:ext>
            </a:extLst>
          </p:cNvPr>
          <p:cNvSpPr/>
          <p:nvPr/>
        </p:nvSpPr>
        <p:spPr>
          <a:xfrm>
            <a:off x="1143000" y="857251"/>
            <a:ext cx="6858000" cy="4999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Целью поисково-оценочного этапа работ на углеводороды является обнаружение новых месторождений нефти и газа или новых залежей на ранее открытых месторождениях и оценка их запасов по категориям С1 и С2.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задачами стадию поисково-оценочных работ на углеводороды разделяют на три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подстадии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      </a:t>
            </a:r>
          </a:p>
          <a:p>
            <a:pPr marL="342900" indent="-342900">
              <a:lnSpc>
                <a:spcPct val="107000"/>
              </a:lnSpc>
              <a:buFontTx/>
              <a:buAutoNum type="arabicParenR"/>
              <a:defRPr/>
            </a:pP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подстадия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1. Выявление объектов поискового бурения</a:t>
            </a:r>
          </a:p>
          <a:p>
            <a:pPr marL="342900" indent="-342900">
              <a:lnSpc>
                <a:spcPct val="107000"/>
              </a:lnSpc>
              <a:buFontTx/>
              <a:buAutoNum type="arabicParenR"/>
              <a:defRPr/>
            </a:pP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подстадия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2. Подготовка объектов к поисковому бурению</a:t>
            </a:r>
          </a:p>
          <a:p>
            <a:pPr marL="342900" indent="-342900">
              <a:lnSpc>
                <a:spcPct val="107000"/>
              </a:lnSpc>
              <a:buFontTx/>
              <a:buAutoNum type="arabicParenR"/>
              <a:defRPr/>
            </a:pP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подстадия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3. Поиск и оценка месторождений (или залежей)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Объектами проведения работ поискового бурения под стадии выявления объектов поискового бурения являются районы с установленной или возможной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нефтегазоносностью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 Комплекс работ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подстадии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выявления объектов поискового бурения включает: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дешифрирование материалов аэрофотосъемок и космических съемок локального и детального уровней генерализации;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структурно-геологическую (структурно-геоморфологическую съемки);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гравиразведку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магниторазведку и электроразведку;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сейсморазведку по системе взаимоувязанных профилей;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бурение структурных скважин;       </a:t>
            </a:r>
          </a:p>
          <a:p>
            <a:pPr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специальные работы и исследования по прогнозу геологического разреза и прямым поискам.     </a:t>
            </a:r>
            <a:endParaRPr lang="ru-RU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Прямоугольник 1">
            <a:extLst>
              <a:ext uri="{FF2B5EF4-FFF2-40B4-BE49-F238E27FC236}">
                <a16:creationId xmlns:a16="http://schemas.microsoft.com/office/drawing/2014/main" id="{F8670150-8DFB-52AA-6D64-2EE87A562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7251"/>
            <a:ext cx="6858000" cy="4939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По материалам геолого-геофизических работ по выявлению объектов поискового бурения составляются отчеты о геологических результатах работ и оценке прогнозных локализованных ресурсов Д1.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Объектами проведения работ подстадии подготовки объектов к поисковому бурению являются выявленные ловушки. Комплекс работ на подстадии подготов-ки объектов к поисковому бурению включает: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- высокоточную гравиразведку и детальную электроразведку;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- детальную сейсморазведку;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- бурение структурных скважин.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По материалам геолого-геофизических работ по подготовке объектов к поисковому бурению составляется отчет о геологических результатах работ и паспорт на подготовленную структуру, с оценкой перспективных ресурсов категории С3.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Объектами проведения работ подстадии поиска и оценки месторождений (залежей) являются подготовленные к поисковому бурению ловушки и открытые месторождения (залежи).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Комплекс работ подстадии поиска и оценки месторождений (залежей) включает:       </a:t>
            </a:r>
          </a:p>
          <a:p>
            <a:pPr>
              <a:spcBef>
                <a:spcPct val="0"/>
              </a:spcBef>
              <a:buClrTx/>
              <a:buSzTx/>
              <a:buFontTx/>
              <a:buChar char="-"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бурение и испытание поисковых и (или) оценочных скважин;      </a:t>
            </a:r>
          </a:p>
          <a:p>
            <a:pPr>
              <a:spcBef>
                <a:spcPct val="0"/>
              </a:spcBef>
              <a:buClrTx/>
              <a:buSzTx/>
              <a:buFontTx/>
              <a:buChar char="-"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детализационную скважинную и наземную (морскую) сейсморазведку;  </a:t>
            </a:r>
          </a:p>
          <a:p>
            <a:pPr>
              <a:spcBef>
                <a:spcPct val="0"/>
              </a:spcBef>
              <a:buClrTx/>
              <a:buSzTx/>
              <a:buFontTx/>
              <a:buChar char="-"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Calibri" panose="020F0502020204030204" pitchFamily="34" charset="0"/>
              </a:rPr>
              <a:t>специальные работы и исследования по изучению геологического разреза и положения контуров залежей и элементов ограничения залежи.  </a:t>
            </a:r>
            <a:endParaRPr lang="ru-RU" altLang="ru-RU" sz="15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92CE3B3-855D-B580-A39B-8818C345AD7C}"/>
              </a:ext>
            </a:extLst>
          </p:cNvPr>
          <p:cNvSpPr/>
          <p:nvPr/>
        </p:nvSpPr>
        <p:spPr>
          <a:xfrm>
            <a:off x="1132284" y="854869"/>
            <a:ext cx="6868716" cy="526695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процессе поиска месторождений (или залежей) решается задача установления факта наличия или отсутствия промышленных запасов нефти и газа. В случае открытия месторождения (или залежи), подтверждающие геолого-геофизические материалы в установленном порядке представляются на государственную экспертизу запасов, и по ее результатам ставятся на государственный баланс. В процессе оценки решаются следующие вопросы: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установление фазового состояния углеводородов и характеристик пластовых углеводородных систем;      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изучение физико-химических свойств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нефтей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газов, конденсатов в пластовых и поверхностных условиях, определение их товарных качеств;      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изучение фильтрационно-емкостных характеристик коллекторов;      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эффективных толщин, значений пористости,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нефтегазонасыщен-ности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 установление коэффициентов продуктивности скважин и добычных возможностей;      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предварительная геометризация залежей и подсчет запасов по категориям С2 и С1.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результатам работ на данной стадии проводится систематизация геолого-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гео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-физических материалов, и составляется отчет о результатах разведочных работ. В случае открытия месторождения (залежи) проводится подсчет геологических и извлекаемых запасов углеводородов, а также сопутствующих компонентов.</a:t>
            </a: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AC1286A-9A9C-2FD2-4171-D15C0DAC7239}"/>
              </a:ext>
            </a:extLst>
          </p:cNvPr>
          <p:cNvSpPr/>
          <p:nvPr/>
        </p:nvSpPr>
        <p:spPr>
          <a:xfrm>
            <a:off x="1143000" y="857250"/>
            <a:ext cx="6858000" cy="452149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Целью разведочных работ на углеводороды является изучение характеристик месторождений (залежей), обеспечивающих составление проекта разработки месторождения углеводородов, а также уточнение промысловых характеристик эксплуатационных объектов в процессе разработки.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Объектами проведения работ являются месторождения (залежи) нефти и газа.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процессе разведки решаются следующие вопросы:      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уточнение положения контактов газ-нефть-вода и контуров залежей;      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уточнение дебитов нефти, газа, конденсата, воды,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установление пластового давления, давления насыщения и коэффициентов продуктивности скважин;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исследование гидродинамической связи залежей с законтурной областью;      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уточнение изменчивости емкостно-фильтрационных характеристик коллекторов;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 уточнение изменчивости физико-химических свойств флюидов по площади и разрезу залежи;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   изучение характеристик продуктивных пластов, определяющих выбор методов воздействия на залежь и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призабойную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зону с целью повышения коэффициентов извлечения.      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рямоугольник 3">
            <a:extLst>
              <a:ext uri="{FF2B5EF4-FFF2-40B4-BE49-F238E27FC236}">
                <a16:creationId xmlns:a16="http://schemas.microsoft.com/office/drawing/2014/main" id="{80B19DB4-01C8-DAB5-BE11-62C8165D67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1245394"/>
            <a:ext cx="6858000" cy="4778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05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	Форма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Лицензия на геологическое изучение недр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05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№_______________ дата "___"__________20___года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Выдана ____________________________________________________________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__________________________________________________________________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(фамилия, имя и отчество (если оно указано в документе, удостоверяющем личность) и гражданство физического лица/наименование, место нахождения юридического лица) (в случае общего владения правом недропользования перечисляются все владельцы с полным указанием сведении) (далее – Недропользователь)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05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предоставляет право на пользование участком недр в целях проведения операций по геологическому изучению недр в соответствии с Кодексом Республики Казахстан от 27 декабря 2017 года "О недрах и недропользовании"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доли в праве недропользования: __________________________________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(размер в процентном выражении по каждому владельцу)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2.Условия лицензии: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1) срок лицензии: три года со дня ее выдачи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2) границы территории участка недр ________________________________________________________________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(указать количество и код блока (блоков), составляющий (составляющие) территорию геологического изучения)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Государственный орган, выдавший лицензию_________________________________________________________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(наименование государственного органа, выдавшего лицензию)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____________________ подпись руководителя (уполномоченного лица) (для        лицензий на бумажных носителях)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печати (при наличии) (для лицензий на бумажных носителях)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0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выдачи: город Астана, Республика Казахстан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4CB2F0D5-1295-8D5A-2C04-5D80FD3A6F48}"/>
              </a:ext>
            </a:extLst>
          </p:cNvPr>
          <p:cNvGraphicFramePr>
            <a:graphicFrameLocks noGrp="1"/>
          </p:cNvGraphicFramePr>
          <p:nvPr/>
        </p:nvGraphicFramePr>
        <p:xfrm>
          <a:off x="1169195" y="857251"/>
          <a:ext cx="6831806" cy="735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2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580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Министр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 инвестициям и развитию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Республики Казахстан 	Ж. </a:t>
                      </a:r>
                      <a:r>
                        <a:rPr kumimoji="0" lang="ru-RU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Қасымбек</a:t>
                      </a:r>
                      <a:endParaRPr lang="ru-RU" sz="1400" dirty="0"/>
                    </a:p>
                  </a:txBody>
                  <a:tcPr marL="68585" marR="68585" marT="34302" marB="34302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Приложение 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 приказу Министра по инвестициям и развитию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Республики Казахстан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 24 мая 2018 года № 385</a:t>
                      </a:r>
                      <a:endParaRPr lang="ru-RU" sz="1400" dirty="0"/>
                    </a:p>
                  </a:txBody>
                  <a:tcPr marL="68585" marR="68585" marT="34302" marB="3430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FAFFE62-794E-214B-50F1-BBA5DB6C9149}"/>
              </a:ext>
            </a:extLst>
          </p:cNvPr>
          <p:cNvSpPr/>
          <p:nvPr/>
        </p:nvSpPr>
        <p:spPr>
          <a:xfrm>
            <a:off x="1143000" y="857251"/>
            <a:ext cx="6858000" cy="550945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результатам разведочных работ с учетом данных пробной эксплуатации проводится:      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уточнение геологических и извлекаемых запасов углеводородов, а также сопутствующих компонентов разведанных и выявленных залежей (продуктивных горизонтов) месторождений по категориям С1 и частично С2; </a:t>
            </a:r>
          </a:p>
          <a:p>
            <a:pPr marL="257175" indent="-257175">
              <a:lnSpc>
                <a:spcPct val="107000"/>
              </a:lnSpc>
              <a:buFontTx/>
              <a:buChar char="-"/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подготовка геолого-геофизических материалов, необходимых для составления проекта разработки месторождения углеводородов, а также для выбора методов повышения коэффициентов извлечения.      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Стадия разведочных работ на углеводороды завершается получением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информа-ции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достаточной для составления проекта разработки месторождения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углеводо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-родов. По результатам работ на стадий разведки проводится систематизация геолого-геофизических материалов, и составляется отчет по подсчету запасов нефти, конденсата, природного газа и попутных компонентов.</a:t>
            </a:r>
            <a:b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Комплекс разведочных работ включает:      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бурение поисковых или оценочных скважин, а в ряде случаев и опережающих эксплуатационных скважин;      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переинтерпретацию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геолого-геофизических материалов с учетом данных по пробуренным скважинам;      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проведение </a:t>
            </a:r>
            <a:r>
              <a:rPr lang="ru-RU" sz="15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детализационных</a:t>
            </a: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геолого-геофизических работ на площади и в скважинах;       </a:t>
            </a:r>
          </a:p>
          <a:p>
            <a:pPr>
              <a:lnSpc>
                <a:spcPct val="107000"/>
              </a:lnSpc>
              <a:defRPr/>
            </a:pPr>
            <a:r>
              <a:rPr lang="ru-RU" sz="1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проведение пробной эксплуатации залежи</a:t>
            </a:r>
          </a:p>
          <a:p>
            <a:pPr>
              <a:lnSpc>
                <a:spcPct val="107000"/>
              </a:lnSpc>
              <a:defRPr/>
            </a:pPr>
            <a:endParaRPr lang="ru-RU" sz="15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Прямоугольник 1">
            <a:extLst>
              <a:ext uri="{FF2B5EF4-FFF2-40B4-BE49-F238E27FC236}">
                <a16:creationId xmlns:a16="http://schemas.microsoft.com/office/drawing/2014/main" id="{9A790D96-F1F4-9D9D-D718-2BE550A7E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0106"/>
            <a:ext cx="6858000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Глава 27 раздела 9 предоставляет информацию </a:t>
            </a:r>
            <a:r>
              <a:rPr lang="ru-RU" altLang="ru-RU" sz="1500" i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о разведке </a:t>
            </a: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твердых полезных ископаемых: план разведки, в котором описываются виды, методы и способы работ по разведке твердых полезных ископаемых, примерные объемы и сроки проведения работ с соблюдением требований экологической и промышленной безопасности в перспективе не менее трех последовательных лет со дня утверждения плана,  мероприятия по ликвидации последствий проведенных операций, количество и качество периодических отчетов, ежегодные минималь-ные расходы на операции по разведке твердых полезных ископаемых, правила и порядок получения лицензии.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Глава 28 «</a:t>
            </a:r>
            <a:r>
              <a:rPr lang="ru-RU" altLang="ru-RU" sz="1500" i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Добыча</a:t>
            </a: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твердых полезных ископаемых» регламентирует порядок и правила получения лицензии на добычу твердых полезных ископаемых, содержание и срок лицензии, прописывает обязательства недропользователя в области обучения и науки, и приобретение товаров, работ и услуг при добыче твердых полезных ископаемых, последовательность проведения операций, отчетность недропользователя, план горных работ и план ликвидации послед-ствий операций по добыче твердых полезных ископаемых, ответственность за нарушение обязательств по лицензии.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Раздел 10 содержит информацию </a:t>
            </a:r>
            <a:r>
              <a:rPr lang="ru-RU" altLang="ru-RU" sz="1500" i="1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об использовании </a:t>
            </a:r>
            <a:r>
              <a:rPr lang="ru-RU" altLang="ru-RU" sz="150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пространства недр, старатель-ство, заключительные и переходные положения. В главе 33 регламентируется получение, содержание и срок лицензии, инструкция по составлению проекта эксплуатации пространства, порядок проведения операций по использованию пространства недр, ликвидация последствий использования пространства недр.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181FF41A-5B3B-3B15-E1DB-56AC8A68B95F}"/>
              </a:ext>
            </a:extLst>
          </p:cNvPr>
          <p:cNvGraphicFramePr>
            <a:graphicFrameLocks noGrp="1"/>
          </p:cNvGraphicFramePr>
          <p:nvPr/>
        </p:nvGraphicFramePr>
        <p:xfrm>
          <a:off x="1143000" y="890588"/>
          <a:ext cx="6858000" cy="685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850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729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53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onsolas" panose="020B0609020204030204" pitchFamily="49" charset="0"/>
                        <a:ea typeface="Consolas" panose="020B0609020204030204" pitchFamily="49" charset="0"/>
                      </a:endParaRPr>
                    </a:p>
                  </a:txBody>
                  <a:tcPr marL="7144" marR="7144" marT="7334" marB="7334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Приложение 2</a:t>
                      </a:r>
                      <a:br>
                        <a:rPr lang="ru-RU" sz="800" dirty="0">
                          <a:effectLst/>
                        </a:rPr>
                      </a:br>
                      <a:r>
                        <a:rPr lang="ru-RU" sz="800" dirty="0">
                          <a:effectLst/>
                        </a:rPr>
                        <a:t>к приказу Министра по инвестициям и развитию</a:t>
                      </a:r>
                      <a:br>
                        <a:rPr lang="ru-RU" sz="800" dirty="0">
                          <a:effectLst/>
                        </a:rPr>
                      </a:br>
                      <a:r>
                        <a:rPr lang="ru-RU" sz="800" dirty="0">
                          <a:effectLst/>
                        </a:rPr>
                        <a:t>Республики Казахстан</a:t>
                      </a:r>
                      <a:br>
                        <a:rPr lang="ru-RU" sz="800" dirty="0">
                          <a:effectLst/>
                        </a:rPr>
                      </a:br>
                      <a:r>
                        <a:rPr lang="ru-RU" sz="800" dirty="0">
                          <a:effectLst/>
                        </a:rPr>
                        <a:t>от 24 мая 2018 года № 385</a:t>
                      </a:r>
                      <a:endParaRPr lang="ru-RU" sz="800" dirty="0">
                        <a:effectLst/>
                        <a:latin typeface="Consolas" panose="020B0609020204030204" pitchFamily="49" charset="0"/>
                        <a:ea typeface="Consolas" panose="020B0609020204030204" pitchFamily="49" charset="0"/>
                      </a:endParaRPr>
                    </a:p>
                  </a:txBody>
                  <a:tcPr marL="7144" marR="7144" marT="7334" marB="733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04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>
                          <a:effectLst/>
                        </a:rPr>
                        <a:t> </a:t>
                      </a:r>
                      <a:endParaRPr lang="ru-RU" sz="800">
                        <a:effectLst/>
                        <a:latin typeface="Consolas" panose="020B0609020204030204" pitchFamily="49" charset="0"/>
                        <a:ea typeface="Consolas" panose="020B0609020204030204" pitchFamily="49" charset="0"/>
                      </a:endParaRPr>
                    </a:p>
                  </a:txBody>
                  <a:tcPr marL="7144" marR="7144" marT="7334" marB="7334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800" dirty="0" err="1">
                          <a:effectLst/>
                        </a:rPr>
                        <a:t>Форма</a:t>
                      </a:r>
                      <a:endParaRPr lang="ru-RU" sz="800" dirty="0">
                        <a:effectLst/>
                        <a:latin typeface="Consolas" panose="020B0609020204030204" pitchFamily="49" charset="0"/>
                        <a:ea typeface="Consolas" panose="020B0609020204030204" pitchFamily="49" charset="0"/>
                      </a:endParaRPr>
                    </a:p>
                  </a:txBody>
                  <a:tcPr marL="7144" marR="7144" marT="7334" marB="733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0733" name="Rectangle 1">
            <a:extLst>
              <a:ext uri="{FF2B5EF4-FFF2-40B4-BE49-F238E27FC236}">
                <a16:creationId xmlns:a16="http://schemas.microsoft.com/office/drawing/2014/main" id="{9A8EFB8E-C114-A480-FBC7-B70246616C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098" y="1534017"/>
            <a:ext cx="6844903" cy="44781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50" b="1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Лицензия на разведку твердых полезных ископаемых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№_______________ дата "___" ___________ 20___года</a:t>
            </a:r>
            <a:endParaRPr lang="ru-RU" alt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1. Выдана _______________________________________________________________________________________________________________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(фамилия, имя и отчество (если оно указано в документе, удостоверяющем личность) 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и гражданство физического лица/наименование, место нахождение юридического 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лица) (в случае общего владения правом недропольования перечисляются все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владельцы с полным указанием сведении) 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(далее – Недропользователь) </a:t>
            </a:r>
            <a:endParaRPr lang="ru-RU" alt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и предоставляет право на пользование участком недр в целях проведения операций по разведке твердых полезных ископаемых в соответствии с Кодексом Республики Казахстан от 27 декабря 2017 года "О недрах и 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недропользовании" (далее - Кодекс)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Размер доли в праве недропользования:__________________________________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       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(размер в процентном выражении по каждому владельцу)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2. Условия лицензии: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1) срок лицензии (при продлении срока лицензии на разведку срок указывается с  учетом срока продления): ______________ со дня ее выдачи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2) границы территории участка недр __________________________________________________________________________________________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			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(указать количество и код блока (блоков), составляющий (составляющие) 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территорию разведки и определяющий (определяющие) участок недр)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3) иные условия недропользования: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3. Обязательства Недропользователя: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1) уплата подписного бонуса в размере ____________________ тенге до 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"___"_________20__ года;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2) уплата в течение срока лицензии платежей за пользование земельными участками (арендных платежей) в размере и порядке, установленным налоговым законодательством Республики Казахстан;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3) ежегодное осуществление минимальных расходов на операции по разведке твердых  полезных ископаемых: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в течение каждого года с первого по третий год срока разведки включительно__________________________________________________;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в течение каждого года с четвертого по шестой год срока разведки включительно ___________________________________________________;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					 (указывается количество месячных расчетных показателей, действующих на дату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выдачи лицензии, с учетом количества блоков)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4) дополнительные обязательства недропользователя: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4. Основания отзыва лицензии: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1) нарушение требований по переходу права недропользования и объектов связанных с правом недропользования, повлекшее угрозу национальной безопасности;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2) нарушение условий и обязательств, предусмотренных настоящей лицензией;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3) дополнительные основания отзыва лицензии: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5. Государственный орган, выдавший лицензию _________________________________________________________________________________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______________________________________________________________________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(наименование государственного органа выдавшего лицензию)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_____________________ подпись руководителя (уполномоченного лица) (для лицензий на бумажных носителях)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Место печати (при наличии) (для лицензий на бумажных носителях)</a:t>
            </a:r>
            <a:b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Место выдачи: город Астана, Республика Казахстан</a:t>
            </a:r>
            <a:endParaRPr lang="ru-RU" altLang="ru-RU" sz="12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1">
            <a:extLst>
              <a:ext uri="{FF2B5EF4-FFF2-40B4-BE49-F238E27FC236}">
                <a16:creationId xmlns:a16="http://schemas.microsoft.com/office/drawing/2014/main" id="{2AEFC7FF-9FCC-9AEB-0319-F21CA355A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241" y="857251"/>
            <a:ext cx="6837759" cy="4874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675" b="1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Лицензия на добычу твердых полезных ископаемых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№_______________ дата "___" ___________ 20___года</a:t>
            </a:r>
            <a:endParaRPr lang="ru-RU" altLang="ru-RU" sz="675">
              <a:solidFill>
                <a:schemeClr val="tx1"/>
              </a:solidFill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1. Выдана _____________________________________________________________________________________________________________________________________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(фамилия, имя и отчество (если оно указано в документе, удостоверяющем личность) 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и гражданство физического лица/наименование, место нахождение юридического  лица) (в случае общего владения правом недропольования перечисляются все   владельцы с полным указанием сведении) (далее – Недропользователь) </a:t>
            </a:r>
            <a:endParaRPr lang="ru-RU" altLang="ru-RU" sz="675">
              <a:solidFill>
                <a:schemeClr val="tx1"/>
              </a:solidFill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</a:pPr>
            <a:endParaRPr lang="ru-RU" altLang="ru-RU" sz="675">
              <a:solidFill>
                <a:srgbClr val="000000"/>
              </a:solidFill>
              <a:latin typeface="Times New Roman" panose="02020603050405020304" pitchFamily="18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и предоставляет право на пользование участком недр в целях проведения операций по добыче твердых полезных ископаемых в соответствии  с Кодексом Республики Казахстан от 27 декабря 2017 года "О недрах и недропользовании" (далее – Кодекс)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Размер доли в праве недропользования: __________________________________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       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		 (размер в процентном выражении по каждому владельцу)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2. Условия лицензии: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1) срок лицензии (при продлении срока лицензии на добычу срок указывается с учетом срока продления): ______________ со дня ее выдачи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2) границы территории участка недр площадью __________________ кв.км, со следующими географическими координатами: ____________________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                   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	 (указать точки географических координат)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3) иные условия недропользования: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Наименование, местонахождение участка недр (месторождения): 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____________________________________________________________________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       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				 (наименование, область, район)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Наименование полезного ископаемого: _____________________________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Схематическое расположение территории участка недр прилагается к настоящей лицензии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3. Обязательства Недропользователя: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1) уплата подписного бонуса в размере _____________________ тенге до "___"_________20__ года;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2) уплата в течение срока лицензии платежей за пользование земельными участками (арендных платежей) в размере и порядке, установленным налоговым законодательством Республики Казахстан;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3) размер обязательства по ежегодным минимальным расходам на операции по добыче твердых полезных ископаемых: _____________________;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(указывается количество месячных расчетных показателей, действующих на дату выдачи лицензии)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4) размер минимальной доли местного содержания в работах и услугах, используемых при проведении операций по добыче: _________________;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5) размер обязательства недропользователя по финансированию обучения казахстанских кадров: ________________________;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6) размер обязательства недропользователя по финансированию научно-исследовательских, научно-технических и (или) опытно-конструкторских работ: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___________________;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7) дополнительные обязательства недропользователя: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4. Основания отзыва лицензии: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1) нарушение требований пункта 1 статьи 44 Кодекса, повлекшее угрозу национальной безопасности;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2) нарушение условий лицензии, предусмотренных подпунктами 1), 2) и 3)пункта 3 настоящей лицензии;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3) дополнительные основания отзыва лицензии: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5. Государственный орган, выдавший лицензию_________________________________________________________________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			 (наименование государственного органа выдавшего лицензию)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_____________________ подпись Руководителя (уполномоченного лица) (для  лицензий на бумажных носителях)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Место печати (при наличии) (для лицензий на бумажных носителях)</a:t>
            </a:r>
            <a:br>
              <a:rPr lang="ru-RU" altLang="ru-RU" sz="67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675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Место выдачи: город Астана, Республика Казахстан</a:t>
            </a:r>
            <a:endParaRPr lang="ru-RU" altLang="ru-RU" sz="675">
              <a:solidFill>
                <a:schemeClr val="tx1"/>
              </a:solidFill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750"/>
              </a:spcAft>
              <a:buClrTx/>
              <a:buSzTx/>
              <a:buNone/>
            </a:pPr>
            <a:r>
              <a:rPr lang="ru-RU" altLang="ru-RU" sz="750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</a:t>
            </a:r>
            <a:endParaRPr lang="ru-RU" altLang="ru-RU" sz="750">
              <a:solidFill>
                <a:schemeClr val="tx1"/>
              </a:solidFill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Прямоугольник 1">
            <a:extLst>
              <a:ext uri="{FF2B5EF4-FFF2-40B4-BE49-F238E27FC236}">
                <a16:creationId xmlns:a16="http://schemas.microsoft.com/office/drawing/2014/main" id="{4ADF185E-1797-B018-3A14-E52234575C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84636"/>
            <a:ext cx="6858000" cy="5007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50" b="1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Лицензия на добычу общераспространенных полезных ископаемых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№_______________ дата "___" ___________ 20___года</a:t>
            </a:r>
            <a:endParaRPr lang="ru-RU" altLang="ru-RU" sz="825">
              <a:solidFill>
                <a:schemeClr val="tx1"/>
              </a:solidFill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</a:pP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1. Выдана ___________________________________________________________________________________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 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(фамилия, имя и отчество (если оно указано в документе, удостоверяющем личность) 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и гражданство физического лица/наименование, место нахождение  юридического лица) (в случае общего владения правом недропольования перечисляются все владельцы с полным указанием сведении) (далее – Недропользователь) </a:t>
            </a:r>
            <a:endParaRPr lang="ru-RU" altLang="ru-RU" sz="825">
              <a:solidFill>
                <a:schemeClr val="tx1"/>
              </a:solidFill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и предоставляет право на пользование участком недр в целях проведения операций по добыче общераспространенных полезных ископаемых в соответствии с Кодексом Республики Казахстан от 27 декабря 2017 года "О недрах и недропользовании" (далее – Кодекс)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Размер доли в праве недропользования:__________________________________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       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(размер в процентном выражении по каждому владельцу)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2. Условия лицензии: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1) срок лицензии (при продлении срока лицензии на добычу срок указывается с учетом срока продления): ______________ со дня ее выдачи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2) границы территории участка недр площадью _______________ кв.км, со следующими географическими координатами : _________________________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                   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  	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(указать точки географических координат)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3) иные условия недропользования: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Наименование, местонахождение участка недр месторождения): ____________________________________</a:t>
            </a:r>
            <a:endParaRPr lang="ru-RU" altLang="ru-RU" sz="825">
              <a:solidFill>
                <a:schemeClr val="tx1"/>
              </a:solidFill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            				 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(наименование, область, район)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Наименование полезного ископаемого: _____________________________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Схематическое расположение территории участка прилагается к настоящей лицензии.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3. Обязательства Недропользователя: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1) уплата подписного бонуса в размере _____________________ тенге до "__"_________20__ года;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2) уплата в течение срока лицензии платежей за пользование земельными участками (арендных платежей) в размере и порядке, установленным налоговым законодательством Республики Казахстан;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3) ежегодное осуществление минимальных расходов на операции по добыче  общераспространенных полезных ископаемых: _________________________________________________________________________________________;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(указывается количество месячных расчетных показателей, действующих на дату выдачи лицензии)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4. Основания отзыва лицензии: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1) нарушение требований пункта 1 статьи 44 Кодекса, повлекшее угрозу национальной безопасности;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2) нарушение условий лицензии, предусмотренных подпунктами 1), 2) и 3) пункта 3настоящей лицензии;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3) дополнительные основания отзыва лицензии: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5. Государственный орган, выдавший лицензию_______________________________________________________________________________________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       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(наименование государственного органа выдавшего лицензию)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_____________________ подпись руководителя (уполномоченного лица) (для лицензий на бумажных носителях)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Место печати (при наличии) (для лицензий на бумажных носителях)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Место выдачи: ______________________, Республика Казахстан</a:t>
            </a:r>
            <a:br>
              <a:rPr lang="ru-RU" altLang="ru-RU" sz="825">
                <a:solidFill>
                  <a:schemeClr val="tx1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</a:b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     </a:t>
            </a:r>
            <a:r>
              <a:rPr lang="ru-RU" altLang="ru-RU" sz="750">
                <a:solidFill>
                  <a:srgbClr val="000000"/>
                </a:solidFill>
                <a:latin typeface="Times New Roman" panose="02020603050405020304" pitchFamily="18" charset="0"/>
                <a:ea typeface="Consolas" panose="020B0609020204030204" pitchFamily="49" charset="0"/>
                <a:cs typeface="Consolas" panose="020B0609020204030204" pitchFamily="49" charset="0"/>
              </a:rPr>
              <a:t> (административный центр области, город республиканского значения, столица)</a:t>
            </a:r>
            <a:endParaRPr lang="ru-RU" altLang="ru-RU" sz="825">
              <a:solidFill>
                <a:schemeClr val="tx1"/>
              </a:solidFill>
              <a:latin typeface="Consolas" panose="020B0609020204030204" pitchFamily="49" charset="0"/>
              <a:ea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Прямоугольник 1">
            <a:extLst>
              <a:ext uri="{FF2B5EF4-FFF2-40B4-BE49-F238E27FC236}">
                <a16:creationId xmlns:a16="http://schemas.microsoft.com/office/drawing/2014/main" id="{84E951D4-2EE6-4D50-FE66-1D7172FD2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57251"/>
            <a:ext cx="6858000" cy="528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 34 «Старательство» регулирует условия старательской добычи. Чтобы заниматься поиском и извлечением драгоценного металла из земли, необходимо получить лицензию. Лицензия на старательство выдается сроком на 3 года. Указанный срок по заявлению обладателя лицензии подлежит продлению один раз на 3 года. Обладателями лицензий на старательство могут быть</a:t>
            </a:r>
            <a:r>
              <a:rPr lang="ru-RU" altLang="ru-RU" sz="1350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только </a:t>
            </a: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граждане Республики Казахстан. Кодексом РК «О недрах и недропользовании» в стране создан институт старательства, в котором предусмотрено предоставление права недропользования путем выдачи лицензии на старательство местными исполнительными органами области в целях легализации добычи драгоценных металлов и камней на россыпных месторождениях. В соответствии с Кодексом обладатель лицензии на старательство имеет исключительное право пользоваться участком недр для проведения операций по старательской добыче драгоценных металлов и драгоценных камней на россыпных месторождениях и месторождениях техногенного характера (отвалах и заскладированных отходах горного производства и металлургии), осуществляемых ручным способом или с применением средств механизации и иного оборудования малой мощности, осуществление бурения и иных земляных работ на глубине не более 3 м от самой нижней точки земной поверхности территории участка старательства.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35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Старатель, использующий средства механизации, вправе проводить операции по старательству только при наличии (1) Плана старательства   и (2) положительного заключения государственной экологической экспертизы Плана. План разрабатывается и утверждается Старателем. В Плане описываются виды, методы и способы работ по старательству, примерные объемы и сроки их проведения. Инструкция по составлению Плана утверждается уполномоченным органом в области твердых полезных ископаемых. Содержание Плана определяется Старателем самостоятельно с учетом требований экологической безопасности.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Прямоугольник 2">
            <a:extLst>
              <a:ext uri="{FF2B5EF4-FFF2-40B4-BE49-F238E27FC236}">
                <a16:creationId xmlns:a16="http://schemas.microsoft.com/office/drawing/2014/main" id="{2A13CD16-0193-39CB-0822-EF661ED4B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862014"/>
            <a:ext cx="6858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 i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стадийности геологоразведки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соответствии с пунктом 8 статьи 74 Кодекса РК "О недрах и недропользовании« утверждены Правила стадийности геологоразведки, которые включают в себя геологоразведочные работы по видам полезных ископаемых: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твердые полезные ископаемые;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подземные воды;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углеводородные полезные ископаемые (углеводороды).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 геологоразведочного процесса на стадии проводится в целях установле-ния рациональной последовательности выполнения видов работ и общих принци-пов оценки их результатов на единой методической основе для повышения эффективности геологоразведочных работ и использования ресурсов недр.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Полный цикл геологоразведочных работ включает в себя пять стадий: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1) региональное геологическое изучение недр;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2) поисковые работы;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3) оценочные работы;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4) разведка месторождений;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5) эксплуатационная разведка месторождений.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Критерием целесообразности проведения работ последующей стадии являются результаты технико-экономической оценки данных предыдущей стадии.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5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5978</Words>
  <Application>Microsoft Office PowerPoint</Application>
  <PresentationFormat>Экран (4:3)</PresentationFormat>
  <Paragraphs>219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9" baseType="lpstr">
      <vt:lpstr>Arial</vt:lpstr>
      <vt:lpstr>Calibri</vt:lpstr>
      <vt:lpstr>Calibri Light</vt:lpstr>
      <vt:lpstr>Consolas</vt:lpstr>
      <vt:lpstr>Franklin Gothic Book</vt:lpstr>
      <vt:lpstr>Times New Roman</vt:lpstr>
      <vt:lpstr>Wingdings</vt:lpstr>
      <vt:lpstr>Wingdings 2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Исатаев Амирхан</dc:creator>
  <cp:lastModifiedBy>User</cp:lastModifiedBy>
  <cp:revision>5</cp:revision>
  <dcterms:created xsi:type="dcterms:W3CDTF">2022-11-25T21:06:27Z</dcterms:created>
  <dcterms:modified xsi:type="dcterms:W3CDTF">2025-11-06T18:04:38Z</dcterms:modified>
</cp:coreProperties>
</file>