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8" r:id="rId2"/>
    <p:sldId id="257" r:id="rId3"/>
    <p:sldId id="269" r:id="rId4"/>
    <p:sldId id="258" r:id="rId5"/>
    <p:sldId id="259" r:id="rId6"/>
    <p:sldId id="260" r:id="rId7"/>
    <p:sldId id="270" r:id="rId8"/>
    <p:sldId id="261" r:id="rId9"/>
    <p:sldId id="272" r:id="rId10"/>
    <p:sldId id="273" r:id="rId11"/>
    <p:sldId id="264" r:id="rId12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55B0-93C8-36CD-B69B-70104648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E4694B-C654-F05C-75E0-848FE4A31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63729C-7608-62D3-EBD3-58BF50967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DB3C-078E-6B70-1371-FDD341070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24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FB223-154D-22D7-25F2-BDF3EF416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23CF8B-6B82-43AC-5985-379683238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E90042-EAFC-6425-3EE9-815B2110AC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EF371-A825-AE5E-95B2-604DEBD853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2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51248-0B1B-5C4D-4891-3752C3890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A5FBEA-C840-8A98-DFAD-11753BE22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65E2E9-0FE0-B728-9885-E6AC5565A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E07C1-6CA6-793E-291F-BE8BC3B474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00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647673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Геолого-технологический и </a:t>
            </a:r>
            <a:r>
              <a:rPr lang="ru-RU" sz="2800" b="1" dirty="0" err="1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геостатистический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качества 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рудной массы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C2B2C-8FC9-3D87-E81E-4483EBFAC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A3A3240-9CEC-9C9B-0A11-D46A7C9A6C56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C41764-5B61-D340-AEF9-05743F32E2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358" y="82550"/>
            <a:ext cx="7539783" cy="506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50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Что такое геолого-технологическое картирование и какова его роль в управлении качеством рудной массы? 2. В чём сущность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вариограммного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анализа и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кригинга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? Какие задачи решаются с помощью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геостатистического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моделирования в горном деле?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Какие современные методы экспресс-анализа применяются для контроля качества руды? В чём преимущества и ограничения каждого метода?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Каковы основные методы и схемы усреднения качества руды? Почему усреднение является важным этапом подготовки руды к обогащению?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Как цифровые технологии (блоковые модели, автоматизированное планирование) позволяют повысить эффективность управления качеством рудной массы?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031977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Геолого-технологическое картирование месторождений полезных ископаемых // Горный вестник Узбекистана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Технологический тип и сорт руды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science.mining-media.ru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Геостатистическое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моделирование: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вариограммный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анализ и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кригинг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//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Springer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Применение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кокригинга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для оценки содержаний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scinetwork.ru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Системы опробования и контроля качества на горных предприятиях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fccland.ru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Усреднение качества руды на рудных складах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science.mining-media.ru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Цифровое управление качеством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рудопотоков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trud.igduran.ru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8.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Блочное моделирование и контроль качества руды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events.seequent.com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463680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979736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у магистрантов системные знания, умения и практические навыки применения современных методов геолого-технологического и </a:t>
            </a: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геостатистического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контроль качества рудной массы.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Изучить методы оперативного и стратегического контроля качества минерального сырья на всех этапах производства.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361781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2720160"/>
            <a:ext cx="175372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Геолого-технологическое картирование месторождения </a:t>
            </a: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3574900"/>
            <a:ext cx="175372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Технологические типы и сорта руд</a:t>
            </a: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2483764" y="2361781"/>
            <a:ext cx="22954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2483765" y="2604967"/>
            <a:ext cx="1922922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2468267" y="2720160"/>
            <a:ext cx="192292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Геостатистическое</a:t>
            </a: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моделирование для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управления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содержаниями 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2483765" y="3581735"/>
            <a:ext cx="192292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Вариограммный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анализ, </a:t>
            </a: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кригинг</a:t>
            </a: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4530055" y="2361781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4530055" y="2604967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4530055" y="2720160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Системы опробования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экспресс-анализа 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4530055" y="3160592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Рентгенофлуоресцентный, нейтронно-активационный, лазерно-искровая спектрометрия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2608836"/>
            <a:ext cx="182855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E261D490-33F7-39A5-578B-7B15AD59A000}"/>
              </a:ext>
            </a:extLst>
          </p:cNvPr>
          <p:cNvSpPr/>
          <p:nvPr/>
        </p:nvSpPr>
        <p:spPr>
          <a:xfrm>
            <a:off x="6751479" y="2359201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DB1B52-B6BF-3BA5-04F1-456C9B636914}"/>
              </a:ext>
            </a:extLst>
          </p:cNvPr>
          <p:cNvSpPr/>
          <p:nvPr/>
        </p:nvSpPr>
        <p:spPr>
          <a:xfrm>
            <a:off x="6751479" y="2602387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6A2193B0-B9E7-DA71-040B-E89D29F0ED6B}"/>
              </a:ext>
            </a:extLst>
          </p:cNvPr>
          <p:cNvSpPr/>
          <p:nvPr/>
        </p:nvSpPr>
        <p:spPr>
          <a:xfrm>
            <a:off x="6751479" y="2717580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Усреднение качества и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цифровое управление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качеством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96BC2A3E-3819-D834-07D2-798A383FC3ED}"/>
              </a:ext>
            </a:extLst>
          </p:cNvPr>
          <p:cNvSpPr/>
          <p:nvPr/>
        </p:nvSpPr>
        <p:spPr>
          <a:xfrm>
            <a:off x="6751482" y="3367233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 рудных складах и перед обогатительной фабрикой (блоковые модели, планирование забоев с учётом содержаний)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236025" y="244607"/>
            <a:ext cx="87202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Геолого-технологическое картирование месторождения </a:t>
            </a: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A3E2521A-DE07-5A29-76B8-E99771C47998}"/>
              </a:ext>
            </a:extLst>
          </p:cNvPr>
          <p:cNvSpPr/>
          <p:nvPr/>
        </p:nvSpPr>
        <p:spPr>
          <a:xfrm>
            <a:off x="565685" y="2109246"/>
            <a:ext cx="9525" cy="364257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1A9D153E-C444-FE31-AAD2-8937CEEDA2FA}"/>
              </a:ext>
            </a:extLst>
          </p:cNvPr>
          <p:cNvSpPr/>
          <p:nvPr/>
        </p:nvSpPr>
        <p:spPr>
          <a:xfrm>
            <a:off x="439286" y="840302"/>
            <a:ext cx="4634954" cy="7111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Почему качество руды определяет успех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0B0440FE-0173-787A-7EEE-B0FF226F45A1}"/>
              </a:ext>
            </a:extLst>
          </p:cNvPr>
          <p:cNvSpPr/>
          <p:nvPr/>
        </p:nvSpPr>
        <p:spPr>
          <a:xfrm>
            <a:off x="439286" y="1205644"/>
            <a:ext cx="1832533" cy="2557915"/>
          </a:xfrm>
          <a:prstGeom prst="roundRect">
            <a:avLst>
              <a:gd name="adj" fmla="val 2928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83B33487-5E10-4421-3C54-2371E05CEE84}"/>
              </a:ext>
            </a:extLst>
          </p:cNvPr>
          <p:cNvSpPr/>
          <p:nvPr/>
        </p:nvSpPr>
        <p:spPr>
          <a:xfrm>
            <a:off x="586254" y="1321617"/>
            <a:ext cx="1957983" cy="3556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Экономическая эффективность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9E81BD1B-FB87-9631-172F-B1C144452E49}"/>
              </a:ext>
            </a:extLst>
          </p:cNvPr>
          <p:cNvSpPr/>
          <p:nvPr/>
        </p:nvSpPr>
        <p:spPr>
          <a:xfrm>
            <a:off x="586254" y="1786968"/>
            <a:ext cx="1593339" cy="1312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Точность прогнозирования содержаний полезных компонентов напрямую определяет рентабельность месторождения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5">
            <a:extLst>
              <a:ext uri="{FF2B5EF4-FFF2-40B4-BE49-F238E27FC236}">
                <a16:creationId xmlns:a16="http://schemas.microsoft.com/office/drawing/2014/main" id="{59BFBD4F-9F66-043E-3BB2-F05091E3CA6B}"/>
              </a:ext>
            </a:extLst>
          </p:cNvPr>
          <p:cNvSpPr/>
          <p:nvPr/>
        </p:nvSpPr>
        <p:spPr>
          <a:xfrm>
            <a:off x="2365125" y="1205644"/>
            <a:ext cx="1832533" cy="2557915"/>
          </a:xfrm>
          <a:prstGeom prst="roundRect">
            <a:avLst>
              <a:gd name="adj" fmla="val 2928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C4DD2A7E-D6EB-3611-E3FD-C6BBC179BF3D}"/>
              </a:ext>
            </a:extLst>
          </p:cNvPr>
          <p:cNvSpPr/>
          <p:nvPr/>
        </p:nvSpPr>
        <p:spPr>
          <a:xfrm>
            <a:off x="2512093" y="1321617"/>
            <a:ext cx="1957983" cy="3556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Стабильность производства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811D584A-C4D2-7BC8-76EB-D4C038BEF8B3}"/>
              </a:ext>
            </a:extLst>
          </p:cNvPr>
          <p:cNvSpPr/>
          <p:nvPr/>
        </p:nvSpPr>
        <p:spPr>
          <a:xfrm>
            <a:off x="2512093" y="1786968"/>
            <a:ext cx="1593339" cy="109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Отклонения в качестве приводят к нестабильной работе обогатительной фабрики и потерям ценных компонентов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FC300354-4C43-5021-34A2-59E10E577FFE}"/>
              </a:ext>
            </a:extLst>
          </p:cNvPr>
          <p:cNvSpPr/>
          <p:nvPr/>
        </p:nvSpPr>
        <p:spPr>
          <a:xfrm>
            <a:off x="439286" y="3873211"/>
            <a:ext cx="3771765" cy="1155988"/>
          </a:xfrm>
          <a:prstGeom prst="roundRect">
            <a:avLst>
              <a:gd name="adj" fmla="val 6048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7190107B-DD68-070C-8C6F-F0AA07577483}"/>
              </a:ext>
            </a:extLst>
          </p:cNvPr>
          <p:cNvSpPr/>
          <p:nvPr/>
        </p:nvSpPr>
        <p:spPr>
          <a:xfrm>
            <a:off x="586254" y="3989183"/>
            <a:ext cx="4341019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Сквозной контроль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D66CE6CE-5B19-2902-A700-42A176AA2637}"/>
              </a:ext>
            </a:extLst>
          </p:cNvPr>
          <p:cNvSpPr/>
          <p:nvPr/>
        </p:nvSpPr>
        <p:spPr>
          <a:xfrm>
            <a:off x="586254" y="4245688"/>
            <a:ext cx="3532571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Контроль осуществляется на всех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этапах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геологического моделирования до отгрузки концентрата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Рисунок 38" descr="Геолого-технологическое моделирование и мониторинг разработки">
            <a:extLst>
              <a:ext uri="{FF2B5EF4-FFF2-40B4-BE49-F238E27FC236}">
                <a16:creationId xmlns:a16="http://schemas.microsoft.com/office/drawing/2014/main" id="{843A79CE-A479-9266-D090-29FB89C2F2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163" y="841205"/>
            <a:ext cx="4634954" cy="3759333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E06ACB86-7696-9702-7DF7-04A57A8AD98B}"/>
              </a:ext>
            </a:extLst>
          </p:cNvPr>
          <p:cNvSpPr txBox="1"/>
          <p:nvPr/>
        </p:nvSpPr>
        <p:spPr>
          <a:xfrm>
            <a:off x="4502229" y="4434267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Рисунок</a:t>
            </a: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 1- </a:t>
            </a:r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Геолого-технологическое картирование месторождения</a:t>
            </a:r>
          </a:p>
          <a:p>
            <a:pPr algn="ctr"/>
            <a:r>
              <a:rPr lang="en" sz="1000" dirty="0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https://</a:t>
            </a:r>
            <a:r>
              <a:rPr lang="en" sz="1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www.siamoil.ru</a:t>
            </a:r>
            <a:r>
              <a:rPr lang="en" sz="1000" dirty="0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/analytics/analytic-</a:t>
            </a:r>
            <a:r>
              <a:rPr lang="en" sz="1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modeling.html</a:t>
            </a:r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1F2C66B-91C3-B521-4563-F49E729B2126}"/>
              </a:ext>
            </a:extLst>
          </p:cNvPr>
          <p:cNvSpPr/>
          <p:nvPr/>
        </p:nvSpPr>
        <p:spPr>
          <a:xfrm>
            <a:off x="-4840039" y="1406781"/>
            <a:ext cx="9525" cy="333375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sp>
        <p:nvSpPr>
          <p:cNvPr id="41" name="Text 0">
            <a:extLst>
              <a:ext uri="{FF2B5EF4-FFF2-40B4-BE49-F238E27FC236}">
                <a16:creationId xmlns:a16="http://schemas.microsoft.com/office/drawing/2014/main" id="{EFF5496B-8C0A-B44B-AB18-7933E51CD986}"/>
              </a:ext>
            </a:extLst>
          </p:cNvPr>
          <p:cNvSpPr/>
          <p:nvPr/>
        </p:nvSpPr>
        <p:spPr>
          <a:xfrm>
            <a:off x="540023" y="266169"/>
            <a:ext cx="8063954" cy="379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Геолого-технологическое картирование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1">
            <a:extLst>
              <a:ext uri="{FF2B5EF4-FFF2-40B4-BE49-F238E27FC236}">
                <a16:creationId xmlns:a16="http://schemas.microsoft.com/office/drawing/2014/main" id="{B465050D-62E3-3092-260B-DCCD0484BC08}"/>
              </a:ext>
            </a:extLst>
          </p:cNvPr>
          <p:cNvSpPr/>
          <p:nvPr/>
        </p:nvSpPr>
        <p:spPr>
          <a:xfrm>
            <a:off x="4476614" y="877481"/>
            <a:ext cx="5075338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Связь геологии и технологии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Image 1" descr="preencoded.png">
            <a:extLst>
              <a:ext uri="{FF2B5EF4-FFF2-40B4-BE49-F238E27FC236}">
                <a16:creationId xmlns:a16="http://schemas.microsoft.com/office/drawing/2014/main" id="{C3B9AB2B-D2B8-792C-34CC-8DA058737E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1563" y="1201119"/>
            <a:ext cx="1399610" cy="3267743"/>
          </a:xfrm>
          <a:prstGeom prst="rect">
            <a:avLst/>
          </a:prstGeom>
        </p:spPr>
      </p:pic>
      <p:sp>
        <p:nvSpPr>
          <p:cNvPr id="44" name="Text 2">
            <a:extLst>
              <a:ext uri="{FF2B5EF4-FFF2-40B4-BE49-F238E27FC236}">
                <a16:creationId xmlns:a16="http://schemas.microsoft.com/office/drawing/2014/main" id="{BC929788-4C74-4CC5-9FEE-580461C7CAB1}"/>
              </a:ext>
            </a:extLst>
          </p:cNvPr>
          <p:cNvSpPr/>
          <p:nvPr/>
        </p:nvSpPr>
        <p:spPr>
          <a:xfrm>
            <a:off x="4613236" y="1323743"/>
            <a:ext cx="1177700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Определение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3">
            <a:extLst>
              <a:ext uri="{FF2B5EF4-FFF2-40B4-BE49-F238E27FC236}">
                <a16:creationId xmlns:a16="http://schemas.microsoft.com/office/drawing/2014/main" id="{8212BBD5-F113-F589-C3B3-9D7B22C69281}"/>
              </a:ext>
            </a:extLst>
          </p:cNvPr>
          <p:cNvSpPr/>
          <p:nvPr/>
        </p:nvSpPr>
        <p:spPr>
          <a:xfrm>
            <a:off x="4613236" y="1663071"/>
            <a:ext cx="1177700" cy="21699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Комплекс работ по изучению и пространственной локализации технологических свойств полезных ископаемых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Image 2" descr="preencoded.png">
            <a:extLst>
              <a:ext uri="{FF2B5EF4-FFF2-40B4-BE49-F238E27FC236}">
                <a16:creationId xmlns:a16="http://schemas.microsoft.com/office/drawing/2014/main" id="{4AF1B9D5-25ED-3D11-0481-D0889E04EB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8340" y="1201119"/>
            <a:ext cx="1399610" cy="3267743"/>
          </a:xfrm>
          <a:prstGeom prst="rect">
            <a:avLst/>
          </a:prstGeom>
        </p:spPr>
      </p:pic>
      <p:sp>
        <p:nvSpPr>
          <p:cNvPr id="47" name="Text 4">
            <a:extLst>
              <a:ext uri="{FF2B5EF4-FFF2-40B4-BE49-F238E27FC236}">
                <a16:creationId xmlns:a16="http://schemas.microsoft.com/office/drawing/2014/main" id="{25BFD341-9FC6-6648-0EA4-F267C36E0D7B}"/>
              </a:ext>
            </a:extLst>
          </p:cNvPr>
          <p:cNvSpPr/>
          <p:nvPr/>
        </p:nvSpPr>
        <p:spPr>
          <a:xfrm>
            <a:off x="6142265" y="1331492"/>
            <a:ext cx="1177773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5">
            <a:extLst>
              <a:ext uri="{FF2B5EF4-FFF2-40B4-BE49-F238E27FC236}">
                <a16:creationId xmlns:a16="http://schemas.microsoft.com/office/drawing/2014/main" id="{DAA09F5E-C006-1B8F-5D4C-43E6DACACEA4}"/>
              </a:ext>
            </a:extLst>
          </p:cNvPr>
          <p:cNvSpPr/>
          <p:nvPr/>
        </p:nvSpPr>
        <p:spPr>
          <a:xfrm>
            <a:off x="6142265" y="1670820"/>
            <a:ext cx="1177773" cy="16877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Обоснование рациональных схем переработки и оптимизация управления качеством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Image 3" descr="preencoded.png">
            <a:extLst>
              <a:ext uri="{FF2B5EF4-FFF2-40B4-BE49-F238E27FC236}">
                <a16:creationId xmlns:a16="http://schemas.microsoft.com/office/drawing/2014/main" id="{29FA2A61-AEF8-A67F-D5E2-D44469FD8F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2905" y="1201119"/>
            <a:ext cx="1399610" cy="3267743"/>
          </a:xfrm>
          <a:prstGeom prst="rect">
            <a:avLst/>
          </a:prstGeom>
        </p:spPr>
      </p:pic>
      <p:sp>
        <p:nvSpPr>
          <p:cNvPr id="50" name="Text 6">
            <a:extLst>
              <a:ext uri="{FF2B5EF4-FFF2-40B4-BE49-F238E27FC236}">
                <a16:creationId xmlns:a16="http://schemas.microsoft.com/office/drawing/2014/main" id="{7C12128C-DD4F-623F-DCA7-6747C6848505}"/>
              </a:ext>
            </a:extLst>
          </p:cNvPr>
          <p:cNvSpPr/>
          <p:nvPr/>
        </p:nvSpPr>
        <p:spPr>
          <a:xfrm>
            <a:off x="7686831" y="1308245"/>
            <a:ext cx="1177773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Результат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7">
            <a:extLst>
              <a:ext uri="{FF2B5EF4-FFF2-40B4-BE49-F238E27FC236}">
                <a16:creationId xmlns:a16="http://schemas.microsoft.com/office/drawing/2014/main" id="{46A4DB16-76C9-8A84-C21C-976435822357}"/>
              </a:ext>
            </a:extLst>
          </p:cNvPr>
          <p:cNvSpPr/>
          <p:nvPr/>
        </p:nvSpPr>
        <p:spPr>
          <a:xfrm>
            <a:off x="7686831" y="1647573"/>
            <a:ext cx="1177773" cy="1446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Переход от традиционного геологического описания к технологической оценке сырья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5EE71AA0-9FAD-2C43-9D59-6C120EAB7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407" b="8512"/>
          <a:stretch>
            <a:fillRect/>
          </a:stretch>
        </p:blipFill>
        <p:spPr>
          <a:xfrm>
            <a:off x="89647" y="1201119"/>
            <a:ext cx="4242012" cy="2824126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AFFC185F-C446-BB19-86D6-FCD66D9401CE}"/>
              </a:ext>
            </a:extLst>
          </p:cNvPr>
          <p:cNvSpPr txBox="1"/>
          <p:nvPr/>
        </p:nvSpPr>
        <p:spPr>
          <a:xfrm>
            <a:off x="0" y="4356449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Рисунок</a:t>
            </a: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 </a:t>
            </a:r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2 </a:t>
            </a: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- </a:t>
            </a:r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Геолого-технологическое моделирование</a:t>
            </a:r>
          </a:p>
          <a:p>
            <a:pPr algn="ctr"/>
            <a:r>
              <a:rPr lang="en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https://</a:t>
            </a:r>
            <a:r>
              <a:rPr lang="en" sz="1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www.siamoil.ru</a:t>
            </a:r>
            <a:r>
              <a:rPr lang="en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/analytics/analytic-</a:t>
            </a:r>
            <a:r>
              <a:rPr lang="en" sz="1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modeling.html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2C8524FB-3F79-62CC-8C3D-08F87CF85A97}"/>
              </a:ext>
            </a:extLst>
          </p:cNvPr>
          <p:cNvSpPr/>
          <p:nvPr/>
        </p:nvSpPr>
        <p:spPr>
          <a:xfrm>
            <a:off x="416039" y="466044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Технологические типы и сорта руд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DFCF110F-8757-4F9C-980C-B80C9B9790AA}"/>
              </a:ext>
            </a:extLst>
          </p:cNvPr>
          <p:cNvSpPr/>
          <p:nvPr/>
        </p:nvSpPr>
        <p:spPr>
          <a:xfrm>
            <a:off x="441702" y="858113"/>
            <a:ext cx="276378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Технологический тип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9C809E64-A7BD-5F90-90BD-15FCF8A76319}"/>
              </a:ext>
            </a:extLst>
          </p:cNvPr>
          <p:cNvSpPr/>
          <p:nvPr/>
        </p:nvSpPr>
        <p:spPr>
          <a:xfrm>
            <a:off x="441702" y="1143565"/>
            <a:ext cx="2763788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Руда устойчивого минерального состава, перерабатываемая по определённой схеме обогащения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DA48BF76-7D07-12FD-0E15-3FAFF93E0DC6}"/>
              </a:ext>
            </a:extLst>
          </p:cNvPr>
          <p:cNvSpPr/>
          <p:nvPr/>
        </p:nvSpPr>
        <p:spPr>
          <a:xfrm>
            <a:off x="3193980" y="858113"/>
            <a:ext cx="276378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Технологический сорт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E3403605-DB0C-0CC6-8500-77A473B4FFB1}"/>
              </a:ext>
            </a:extLst>
          </p:cNvPr>
          <p:cNvSpPr/>
          <p:nvPr/>
        </p:nvSpPr>
        <p:spPr>
          <a:xfrm>
            <a:off x="3193980" y="1143565"/>
            <a:ext cx="2763788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Подразделение типа, выделяющееся по параметру качества: содержание, обогатимость, выход концентрата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2673553D-BF4F-CCE8-DE90-63F80DB647FA}"/>
              </a:ext>
            </a:extLst>
          </p:cNvPr>
          <p:cNvSpPr/>
          <p:nvPr/>
        </p:nvSpPr>
        <p:spPr>
          <a:xfrm>
            <a:off x="5946259" y="858113"/>
            <a:ext cx="276378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Практический пример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C8801C67-A3CD-A06E-CB79-72392C7AAB3C}"/>
              </a:ext>
            </a:extLst>
          </p:cNvPr>
          <p:cNvSpPr/>
          <p:nvPr/>
        </p:nvSpPr>
        <p:spPr>
          <a:xfrm>
            <a:off x="5946259" y="1143565"/>
            <a:ext cx="2763788" cy="1728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Медно-порфировые руды разделяют по содержанию меди (богатые, рядовые, бедные) и соотношению сульфидной / окисленной меди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0">
            <a:extLst>
              <a:ext uri="{FF2B5EF4-FFF2-40B4-BE49-F238E27FC236}">
                <a16:creationId xmlns:a16="http://schemas.microsoft.com/office/drawing/2014/main" id="{10BB38C4-2741-AE23-B045-A3C0DCD42FE3}"/>
              </a:ext>
            </a:extLst>
          </p:cNvPr>
          <p:cNvSpPr/>
          <p:nvPr/>
        </p:nvSpPr>
        <p:spPr>
          <a:xfrm>
            <a:off x="431537" y="1946409"/>
            <a:ext cx="8063954" cy="271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Этапы геолого-технологического картирования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Image 0" descr="preencoded.png">
            <a:extLst>
              <a:ext uri="{FF2B5EF4-FFF2-40B4-BE49-F238E27FC236}">
                <a16:creationId xmlns:a16="http://schemas.microsoft.com/office/drawing/2014/main" id="{DFC71861-7300-5545-6114-8AE54BEC23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2378094"/>
            <a:ext cx="8063954" cy="2196671"/>
          </a:xfrm>
          <a:prstGeom prst="rect">
            <a:avLst/>
          </a:prstGeom>
        </p:spPr>
      </p:pic>
      <p:sp>
        <p:nvSpPr>
          <p:cNvPr id="28" name="Text 1">
            <a:extLst>
              <a:ext uri="{FF2B5EF4-FFF2-40B4-BE49-F238E27FC236}">
                <a16:creationId xmlns:a16="http://schemas.microsoft.com/office/drawing/2014/main" id="{3332C023-AE75-07B6-047C-44DC6D15214C}"/>
              </a:ext>
            </a:extLst>
          </p:cNvPr>
          <p:cNvSpPr/>
          <p:nvPr/>
        </p:nvSpPr>
        <p:spPr>
          <a:xfrm>
            <a:off x="2464293" y="3782287"/>
            <a:ext cx="1197351" cy="110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Отбор проб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85D19BD2-3F49-5860-70F4-B83567AA0F38}"/>
              </a:ext>
            </a:extLst>
          </p:cNvPr>
          <p:cNvSpPr/>
          <p:nvPr/>
        </p:nvSpPr>
        <p:spPr>
          <a:xfrm>
            <a:off x="2464293" y="4064061"/>
            <a:ext cx="1197351" cy="1873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89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Мин.-тех. </a:t>
            </a:r>
            <a:endParaRPr lang="ru-RU" sz="11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9000"/>
              </a:lnSpc>
              <a:buNone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пробы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</a:t>
            </a:r>
            <a:r>
              <a:rPr lang="ru-RU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50 кг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3">
            <a:extLst>
              <a:ext uri="{FF2B5EF4-FFF2-40B4-BE49-F238E27FC236}">
                <a16:creationId xmlns:a16="http://schemas.microsoft.com/office/drawing/2014/main" id="{E7E81C1E-F582-B270-67B0-D85574BF3E7C}"/>
              </a:ext>
            </a:extLst>
          </p:cNvPr>
          <p:cNvSpPr/>
          <p:nvPr/>
        </p:nvSpPr>
        <p:spPr>
          <a:xfrm>
            <a:off x="5538782" y="3782287"/>
            <a:ext cx="1197351" cy="110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Типизация руд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4">
            <a:extLst>
              <a:ext uri="{FF2B5EF4-FFF2-40B4-BE49-F238E27FC236}">
                <a16:creationId xmlns:a16="http://schemas.microsoft.com/office/drawing/2014/main" id="{CAB76DDF-C629-3491-D228-0141BD5ED2C5}"/>
              </a:ext>
            </a:extLst>
          </p:cNvPr>
          <p:cNvSpPr/>
          <p:nvPr/>
        </p:nvSpPr>
        <p:spPr>
          <a:xfrm>
            <a:off x="5538782" y="4064061"/>
            <a:ext cx="1197351" cy="1873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89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Классификация и сортировка руд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9551835E-407D-4581-223D-6C6E6F1D4A25}"/>
              </a:ext>
            </a:extLst>
          </p:cNvPr>
          <p:cNvSpPr/>
          <p:nvPr/>
        </p:nvSpPr>
        <p:spPr>
          <a:xfrm>
            <a:off x="930865" y="2617199"/>
            <a:ext cx="1197351" cy="110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Сбор данных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A3600EBB-85DC-0680-D0B4-A1CFEC2EA748}"/>
              </a:ext>
            </a:extLst>
          </p:cNvPr>
          <p:cNvSpPr/>
          <p:nvPr/>
        </p:nvSpPr>
        <p:spPr>
          <a:xfrm>
            <a:off x="930865" y="2953834"/>
            <a:ext cx="1197351" cy="281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89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Систематизация первичных геоданных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7">
            <a:extLst>
              <a:ext uri="{FF2B5EF4-FFF2-40B4-BE49-F238E27FC236}">
                <a16:creationId xmlns:a16="http://schemas.microsoft.com/office/drawing/2014/main" id="{76A598F4-7C0B-4800-63EB-BF7F725FE7F9}"/>
              </a:ext>
            </a:extLst>
          </p:cNvPr>
          <p:cNvSpPr/>
          <p:nvPr/>
        </p:nvSpPr>
        <p:spPr>
          <a:xfrm>
            <a:off x="6958739" y="2681635"/>
            <a:ext cx="1325105" cy="220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Пространственное картирование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FC01172C-37D1-83F7-3B38-7888CA0018CA}"/>
              </a:ext>
            </a:extLst>
          </p:cNvPr>
          <p:cNvSpPr/>
          <p:nvPr/>
        </p:nvSpPr>
        <p:spPr>
          <a:xfrm>
            <a:off x="7026536" y="3142556"/>
            <a:ext cx="1197351" cy="93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9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Карты и разрезы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9">
            <a:extLst>
              <a:ext uri="{FF2B5EF4-FFF2-40B4-BE49-F238E27FC236}">
                <a16:creationId xmlns:a16="http://schemas.microsoft.com/office/drawing/2014/main" id="{A2379F5B-B45B-A762-8793-32ABAE20A570}"/>
              </a:ext>
            </a:extLst>
          </p:cNvPr>
          <p:cNvSpPr/>
          <p:nvPr/>
        </p:nvSpPr>
        <p:spPr>
          <a:xfrm>
            <a:off x="4020619" y="2617199"/>
            <a:ext cx="1197350" cy="110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Лаборатория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id="{EC1D8060-D5A1-7060-8584-88A951CCAEC5}"/>
              </a:ext>
            </a:extLst>
          </p:cNvPr>
          <p:cNvSpPr/>
          <p:nvPr/>
        </p:nvSpPr>
        <p:spPr>
          <a:xfrm>
            <a:off x="4020619" y="2953834"/>
            <a:ext cx="1197350" cy="281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89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Технологические исследования проб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7BD4B4D5-69ED-3A2D-FF32-8D1DCFC32DBD}"/>
              </a:ext>
            </a:extLst>
          </p:cNvPr>
          <p:cNvSpPr/>
          <p:nvPr/>
        </p:nvSpPr>
        <p:spPr>
          <a:xfrm>
            <a:off x="540023" y="4599255"/>
            <a:ext cx="8063954" cy="186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1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Каждый этап формирует базу данных для следующего: от первичных геологических данных до практических рекомендаций по селективной выемке и усреднению руды.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EEDD6D0-6827-37C4-E650-27A14B7E04FF}"/>
              </a:ext>
            </a:extLst>
          </p:cNvPr>
          <p:cNvSpPr/>
          <p:nvPr/>
        </p:nvSpPr>
        <p:spPr>
          <a:xfrm>
            <a:off x="263471" y="505569"/>
            <a:ext cx="8671301" cy="602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2) </a:t>
            </a:r>
            <a:r>
              <a:rPr lang="ru-RU" sz="22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Геостатистическое</a:t>
            </a:r>
            <a:r>
              <a:rPr lang="ru-RU" sz="2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моделирование для управления содержаниями</a:t>
            </a:r>
            <a:endParaRPr lang="en-US" sz="2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D11AB3C5-750F-4AAB-396C-CEE82B01C7C9}"/>
              </a:ext>
            </a:extLst>
          </p:cNvPr>
          <p:cNvSpPr/>
          <p:nvPr/>
        </p:nvSpPr>
        <p:spPr>
          <a:xfrm>
            <a:off x="330798" y="1087975"/>
            <a:ext cx="2170435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Ключевые преимущества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42695270-DA37-FC43-F25E-F5454FA43BD8}"/>
              </a:ext>
            </a:extLst>
          </p:cNvPr>
          <p:cNvSpPr/>
          <p:nvPr/>
        </p:nvSpPr>
        <p:spPr>
          <a:xfrm>
            <a:off x="330798" y="1344554"/>
            <a:ext cx="271239" cy="271239"/>
          </a:xfrm>
          <a:prstGeom prst="roundRect">
            <a:avLst>
              <a:gd name="adj" fmla="val 18667"/>
            </a:avLst>
          </a:prstGeom>
          <a:solidFill>
            <a:schemeClr val="accent5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4E6151F2-1FBA-1EE9-B4A8-625E61BC813A}"/>
              </a:ext>
            </a:extLst>
          </p:cNvPr>
          <p:cNvSpPr/>
          <p:nvPr/>
        </p:nvSpPr>
        <p:spPr>
          <a:xfrm>
            <a:off x="696171" y="1385929"/>
            <a:ext cx="1805062" cy="301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Пространственная корреляция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20C0EA2F-C574-9067-748D-602A0B6B90C1}"/>
              </a:ext>
            </a:extLst>
          </p:cNvPr>
          <p:cNvSpPr/>
          <p:nvPr/>
        </p:nvSpPr>
        <p:spPr>
          <a:xfrm>
            <a:off x="696171" y="1781439"/>
            <a:ext cx="1805062" cy="6869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Близкорасположенные пробы более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коррелированы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учитывает это математически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25B595E9-B1A9-B9DC-1C65-B415B2561E2A}"/>
              </a:ext>
            </a:extLst>
          </p:cNvPr>
          <p:cNvSpPr/>
          <p:nvPr/>
        </p:nvSpPr>
        <p:spPr>
          <a:xfrm>
            <a:off x="330798" y="2912492"/>
            <a:ext cx="271239" cy="271239"/>
          </a:xfrm>
          <a:prstGeom prst="roundRect">
            <a:avLst>
              <a:gd name="adj" fmla="val 18667"/>
            </a:avLst>
          </a:prstGeom>
          <a:solidFill>
            <a:schemeClr val="accent5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245CBBE8-9067-3E04-9E8D-11B20D4B23CB}"/>
              </a:ext>
            </a:extLst>
          </p:cNvPr>
          <p:cNvSpPr/>
          <p:nvPr/>
        </p:nvSpPr>
        <p:spPr>
          <a:xfrm>
            <a:off x="696171" y="2953866"/>
            <a:ext cx="1805062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Оценка неопределённости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8">
            <a:extLst>
              <a:ext uri="{FF2B5EF4-FFF2-40B4-BE49-F238E27FC236}">
                <a16:creationId xmlns:a16="http://schemas.microsoft.com/office/drawing/2014/main" id="{DF4E2D7C-6670-3F09-8F98-F9F7C6493805}"/>
              </a:ext>
            </a:extLst>
          </p:cNvPr>
          <p:cNvSpPr/>
          <p:nvPr/>
        </p:nvSpPr>
        <p:spPr>
          <a:xfrm>
            <a:off x="696171" y="3198688"/>
            <a:ext cx="1805062" cy="515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Количественная оценка точности интерполяции в каждой точке модели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13C3DA8B-4788-0068-B161-39643C5AAB68}"/>
              </a:ext>
            </a:extLst>
          </p:cNvPr>
          <p:cNvSpPr/>
          <p:nvPr/>
        </p:nvSpPr>
        <p:spPr>
          <a:xfrm>
            <a:off x="330798" y="3902273"/>
            <a:ext cx="271239" cy="271239"/>
          </a:xfrm>
          <a:prstGeom prst="roundRect">
            <a:avLst>
              <a:gd name="adj" fmla="val 18667"/>
            </a:avLst>
          </a:prstGeom>
          <a:solidFill>
            <a:schemeClr val="accent5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31B590CB-3658-603C-38BD-2ED4419568EF}"/>
              </a:ext>
            </a:extLst>
          </p:cNvPr>
          <p:cNvSpPr/>
          <p:nvPr/>
        </p:nvSpPr>
        <p:spPr>
          <a:xfrm>
            <a:off x="696171" y="3943648"/>
            <a:ext cx="1805062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Оптимизация сети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B9A7F4CB-A6F7-6574-D586-191EA03A4309}"/>
              </a:ext>
            </a:extLst>
          </p:cNvPr>
          <p:cNvSpPr/>
          <p:nvPr/>
        </p:nvSpPr>
        <p:spPr>
          <a:xfrm>
            <a:off x="696171" y="4188470"/>
            <a:ext cx="1805062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Обоснование оптимальной плотности разведочных сетей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12">
            <a:extLst>
              <a:ext uri="{FF2B5EF4-FFF2-40B4-BE49-F238E27FC236}">
                <a16:creationId xmlns:a16="http://schemas.microsoft.com/office/drawing/2014/main" id="{2678035E-1D9A-9D30-24D0-8C2C10A1B441}"/>
              </a:ext>
            </a:extLst>
          </p:cNvPr>
          <p:cNvSpPr/>
          <p:nvPr/>
        </p:nvSpPr>
        <p:spPr>
          <a:xfrm>
            <a:off x="2713314" y="1108322"/>
            <a:ext cx="1633962" cy="3680653"/>
          </a:xfrm>
          <a:prstGeom prst="roundRect">
            <a:avLst>
              <a:gd name="adj" fmla="val 3703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</p:sp>
      <p:sp>
        <p:nvSpPr>
          <p:cNvPr id="21" name="Text 13">
            <a:extLst>
              <a:ext uri="{FF2B5EF4-FFF2-40B4-BE49-F238E27FC236}">
                <a16:creationId xmlns:a16="http://schemas.microsoft.com/office/drawing/2014/main" id="{84414510-6D7C-3E6B-7765-907B49739525}"/>
              </a:ext>
            </a:extLst>
          </p:cNvPr>
          <p:cNvSpPr/>
          <p:nvPr/>
        </p:nvSpPr>
        <p:spPr>
          <a:xfrm>
            <a:off x="2833864" y="1297201"/>
            <a:ext cx="2102867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Итоговый результат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28615FFC-0237-F3B1-620E-695B79C8D77E}"/>
              </a:ext>
            </a:extLst>
          </p:cNvPr>
          <p:cNvSpPr/>
          <p:nvPr/>
        </p:nvSpPr>
        <p:spPr>
          <a:xfrm>
            <a:off x="2833865" y="1542023"/>
            <a:ext cx="1465892" cy="16304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spcAft>
                <a:spcPts val="650"/>
              </a:spcAft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BLUE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наилучшая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линейная несмещённая оценка (Best Linear Unbiased Estimator)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Геостатистика обеспечивает строгое математическое обоснование интерполяции содержаний и служит фундаментом блоковых моделей месторождений.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47A88A-2169-2F7D-0DB9-05D7538A6E41}"/>
              </a:ext>
            </a:extLst>
          </p:cNvPr>
          <p:cNvSpPr txBox="1"/>
          <p:nvPr/>
        </p:nvSpPr>
        <p:spPr>
          <a:xfrm>
            <a:off x="4612510" y="4009513"/>
            <a:ext cx="428604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Рисунок</a:t>
            </a: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3</a:t>
            </a:r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 </a:t>
            </a: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- </a:t>
            </a:r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Оптимизация стратегии бурения за счет использования специализированного </a:t>
            </a:r>
            <a:r>
              <a:rPr lang="ru-RU" sz="1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геостатистического</a:t>
            </a:r>
            <a:r>
              <a:rPr lang="ru-RU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 анализа и трехмерного моделирования для выявления особенностей месторождения и его потенциала</a:t>
            </a:r>
          </a:p>
          <a:p>
            <a:pPr algn="ctr"/>
            <a:r>
              <a:rPr lang="en" sz="1000" dirty="0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https://</a:t>
            </a:r>
            <a:r>
              <a:rPr lang="en" sz="1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www.srk.com</a:t>
            </a:r>
            <a:r>
              <a:rPr lang="en" sz="1000" dirty="0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/</a:t>
            </a:r>
            <a:r>
              <a:rPr lang="en" sz="1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ru</a:t>
            </a:r>
            <a:r>
              <a:rPr lang="en" sz="1000" dirty="0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/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услуги/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Геостатистика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C59B5-E4C2-4E93-07BB-D5BA0175A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43481B6-65F6-544B-F0A4-2854317354D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41ECC3D1-4192-16B7-F253-E6054C114179}"/>
              </a:ext>
            </a:extLst>
          </p:cNvPr>
          <p:cNvSpPr/>
          <p:nvPr/>
        </p:nvSpPr>
        <p:spPr>
          <a:xfrm>
            <a:off x="540023" y="311720"/>
            <a:ext cx="8063954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Вариограммный анализ: измерение пространственной изменчивости</a:t>
            </a:r>
            <a:endParaRPr lang="en-US" sz="20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23DED557-C1DE-197B-9D06-65E4618F50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0023" y="619933"/>
            <a:ext cx="3934941" cy="1697064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08C82B14-31FA-AE9A-3E7B-9980FEC06A29}"/>
              </a:ext>
            </a:extLst>
          </p:cNvPr>
          <p:cNvSpPr/>
          <p:nvPr/>
        </p:nvSpPr>
        <p:spPr>
          <a:xfrm>
            <a:off x="4673798" y="795538"/>
            <a:ext cx="3934941" cy="99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Что такое вариограмма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2B86BFA8-B522-FE29-FEF9-C9AF977EE6F6}"/>
              </a:ext>
            </a:extLst>
          </p:cNvPr>
          <p:cNvSpPr/>
          <p:nvPr/>
        </p:nvSpPr>
        <p:spPr>
          <a:xfrm>
            <a:off x="4673798" y="1005698"/>
            <a:ext cx="3934941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Функция половинной дисперсии разностей значений переменной в зависимости от расстояния между пробами.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BB5E430D-40D3-5317-92FF-B1BDF78EAB39}"/>
              </a:ext>
            </a:extLst>
          </p:cNvPr>
          <p:cNvSpPr/>
          <p:nvPr/>
        </p:nvSpPr>
        <p:spPr>
          <a:xfrm>
            <a:off x="4673798" y="1479806"/>
            <a:ext cx="3934941" cy="99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Практическое применение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EDC884E4-4272-86ED-2322-B239ECB0B484}"/>
              </a:ext>
            </a:extLst>
          </p:cNvPr>
          <p:cNvSpPr/>
          <p:nvPr/>
        </p:nvSpPr>
        <p:spPr>
          <a:xfrm>
            <a:off x="4673798" y="1682218"/>
            <a:ext cx="3934941" cy="3178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Оптимизация плотности разведочных сетей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Выявление анизотропии и трендов в данных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Обоснованный выбор метода интерполяции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537D574E-7AAF-97CF-ECEB-1B049D202E72}"/>
              </a:ext>
            </a:extLst>
          </p:cNvPr>
          <p:cNvSpPr/>
          <p:nvPr/>
        </p:nvSpPr>
        <p:spPr>
          <a:xfrm>
            <a:off x="540023" y="2518207"/>
            <a:ext cx="8063954" cy="771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Кригинг: оптимальная пространственная интерполяция</a:t>
            </a:r>
            <a:endParaRPr lang="en-US" sz="20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449DD3A6-B0EF-5CF2-0F59-BF23561568EA}"/>
              </a:ext>
            </a:extLst>
          </p:cNvPr>
          <p:cNvSpPr/>
          <p:nvPr/>
        </p:nvSpPr>
        <p:spPr>
          <a:xfrm>
            <a:off x="549549" y="3035922"/>
            <a:ext cx="2603906" cy="1099495"/>
          </a:xfrm>
          <a:custGeom>
            <a:avLst/>
            <a:gdLst/>
            <a:ahLst/>
            <a:cxnLst/>
            <a:rect l="l" t="t" r="r" b="b"/>
            <a:pathLst>
              <a:path w="2681585" h="1581596">
                <a:moveTo>
                  <a:pt x="54007" y="0"/>
                </a:moveTo>
                <a:lnTo>
                  <a:pt x="2681585" y="0"/>
                </a:lnTo>
                <a:lnTo>
                  <a:pt x="2681585" y="1581596"/>
                </a:lnTo>
                <a:lnTo>
                  <a:pt x="54007" y="1581596"/>
                </a:lnTo>
                <a:arcTo wR="54007" hR="54007" stAng="5400000" swAng="5400000"/>
                <a:lnTo>
                  <a:pt x="0" y="54007"/>
                </a:lnTo>
                <a:arcTo wR="54007" hR="54007" stAng="10800000" swAng="5400000"/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/>
        </p:spPr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18EB99D9-61EB-DDA2-3060-C5572E499ED9}"/>
              </a:ext>
            </a:extLst>
          </p:cNvPr>
          <p:cNvSpPr/>
          <p:nvPr/>
        </p:nvSpPr>
        <p:spPr>
          <a:xfrm>
            <a:off x="703808" y="3142032"/>
            <a:ext cx="237306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Обычный кригинг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E10CD258-CFA5-6B35-0DEE-9214E0CD2BE4}"/>
              </a:ext>
            </a:extLst>
          </p:cNvPr>
          <p:cNvSpPr/>
          <p:nvPr/>
        </p:nvSpPr>
        <p:spPr>
          <a:xfrm>
            <a:off x="703808" y="3380990"/>
            <a:ext cx="237306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Наиболее распространённый метод для оценки содержаний в блоковых моделях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5">
            <a:extLst>
              <a:ext uri="{FF2B5EF4-FFF2-40B4-BE49-F238E27FC236}">
                <a16:creationId xmlns:a16="http://schemas.microsoft.com/office/drawing/2014/main" id="{EFB694E8-AA3F-C875-91AF-A38E33326E4F}"/>
              </a:ext>
            </a:extLst>
          </p:cNvPr>
          <p:cNvSpPr/>
          <p:nvPr/>
        </p:nvSpPr>
        <p:spPr>
          <a:xfrm>
            <a:off x="3231133" y="3035922"/>
            <a:ext cx="2603979" cy="10994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579380B7-CF4E-646A-D0BB-E8166D0E158D}"/>
              </a:ext>
            </a:extLst>
          </p:cNvPr>
          <p:cNvSpPr/>
          <p:nvPr/>
        </p:nvSpPr>
        <p:spPr>
          <a:xfrm>
            <a:off x="3385393" y="3142032"/>
            <a:ext cx="2373139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Универсальный кригинг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68CF1FFA-58C2-44EF-CC2E-0CDBE303F2BE}"/>
              </a:ext>
            </a:extLst>
          </p:cNvPr>
          <p:cNvSpPr/>
          <p:nvPr/>
        </p:nvSpPr>
        <p:spPr>
          <a:xfrm>
            <a:off x="3385393" y="3380990"/>
            <a:ext cx="2373139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Учитывает наличие тренда в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данных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применяется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при выраженной зональности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582B2CA1-6799-A425-CB94-4ECE9547A973}"/>
              </a:ext>
            </a:extLst>
          </p:cNvPr>
          <p:cNvSpPr/>
          <p:nvPr/>
        </p:nvSpPr>
        <p:spPr>
          <a:xfrm>
            <a:off x="5912793" y="3035922"/>
            <a:ext cx="2681658" cy="1099495"/>
          </a:xfrm>
          <a:custGeom>
            <a:avLst/>
            <a:gdLst/>
            <a:ahLst/>
            <a:cxnLst/>
            <a:rect l="l" t="t" r="r" b="b"/>
            <a:pathLst>
              <a:path w="2681660" h="1581596">
                <a:moveTo>
                  <a:pt x="0" y="0"/>
                </a:moveTo>
                <a:lnTo>
                  <a:pt x="2627653" y="0"/>
                </a:lnTo>
                <a:arcTo wR="54007" hR="54007" stAng="16200000" swAng="5400000"/>
                <a:lnTo>
                  <a:pt x="2681660" y="1527590"/>
                </a:lnTo>
                <a:arcTo wR="54007" hR="54007" stAng="0" swAng="5400000"/>
                <a:lnTo>
                  <a:pt x="0" y="15815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/>
        </p:spPr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1889E990-716B-F298-808F-49ECD2F03E52}"/>
              </a:ext>
            </a:extLst>
          </p:cNvPr>
          <p:cNvSpPr/>
          <p:nvPr/>
        </p:nvSpPr>
        <p:spPr>
          <a:xfrm>
            <a:off x="6067053" y="3142032"/>
            <a:ext cx="2373139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Кокригинг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2">
            <a:extLst>
              <a:ext uri="{FF2B5EF4-FFF2-40B4-BE49-F238E27FC236}">
                <a16:creationId xmlns:a16="http://schemas.microsoft.com/office/drawing/2014/main" id="{9098CF81-432F-5905-BF0E-EBF631BCF565}"/>
              </a:ext>
            </a:extLst>
          </p:cNvPr>
          <p:cNvSpPr/>
          <p:nvPr/>
        </p:nvSpPr>
        <p:spPr>
          <a:xfrm>
            <a:off x="6067053" y="3380990"/>
            <a:ext cx="2373139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Использует корреляцию между несколькими переменными для улучшения точности оценок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13">
            <a:extLst>
              <a:ext uri="{FF2B5EF4-FFF2-40B4-BE49-F238E27FC236}">
                <a16:creationId xmlns:a16="http://schemas.microsoft.com/office/drawing/2014/main" id="{E5D123C6-1257-CFA8-F1FB-8FE9A97ED4F0}"/>
              </a:ext>
            </a:extLst>
          </p:cNvPr>
          <p:cNvSpPr/>
          <p:nvPr/>
        </p:nvSpPr>
        <p:spPr>
          <a:xfrm>
            <a:off x="540023" y="4194493"/>
            <a:ext cx="8063954" cy="864022"/>
          </a:xfrm>
          <a:prstGeom prst="roundRect">
            <a:avLst>
              <a:gd name="adj" fmla="val 7501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74D7054E-FFCE-084E-320F-460FDC06BC3B}"/>
              </a:ext>
            </a:extLst>
          </p:cNvPr>
          <p:cNvSpPr/>
          <p:nvPr/>
        </p:nvSpPr>
        <p:spPr>
          <a:xfrm>
            <a:off x="703808" y="4387300"/>
            <a:ext cx="7745909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Преимущества кригинга: минимальная дисперсия ошибки, отсутствие смещения и количественная оценка точности в каждом блоке модели.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03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D67AB960-DF03-F000-B6F3-406DE0E8DF9B}"/>
              </a:ext>
            </a:extLst>
          </p:cNvPr>
          <p:cNvSpPr/>
          <p:nvPr/>
        </p:nvSpPr>
        <p:spPr>
          <a:xfrm>
            <a:off x="496156" y="255784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)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Системы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опробования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экспресс-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анализа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3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3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 err="1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94242F52-03F0-2761-4A01-042F0077F83A}"/>
              </a:ext>
            </a:extLst>
          </p:cNvPr>
          <p:cNvSpPr/>
          <p:nvPr/>
        </p:nvSpPr>
        <p:spPr>
          <a:xfrm>
            <a:off x="4481572" y="827957"/>
            <a:ext cx="4374261" cy="723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Современные методы экспресс-анализа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0460DFB5-0B00-7FA0-61F3-BE5212E738EA}"/>
              </a:ext>
            </a:extLst>
          </p:cNvPr>
          <p:cNvSpPr/>
          <p:nvPr/>
        </p:nvSpPr>
        <p:spPr>
          <a:xfrm>
            <a:off x="4473825" y="1390427"/>
            <a:ext cx="2078226" cy="2115666"/>
          </a:xfrm>
          <a:prstGeom prst="roundRect">
            <a:avLst>
              <a:gd name="adj" fmla="val 2872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CCCCC"/>
            </a:solidFill>
            <a:prstDash val="solid"/>
          </a:ln>
        </p:spPr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4C605D15-F81A-E07A-6585-B5ABE771449A}"/>
              </a:ext>
            </a:extLst>
          </p:cNvPr>
          <p:cNvSpPr/>
          <p:nvPr/>
        </p:nvSpPr>
        <p:spPr>
          <a:xfrm>
            <a:off x="4599593" y="1554138"/>
            <a:ext cx="1886447" cy="542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РФА </a:t>
            </a:r>
            <a:r>
              <a:rPr lang="ru-RU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Рентгенофлуоресцентный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анализ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04F69D5C-C809-2517-D783-620EC40E73ED}"/>
              </a:ext>
            </a:extLst>
          </p:cNvPr>
          <p:cNvSpPr/>
          <p:nvPr/>
        </p:nvSpPr>
        <p:spPr>
          <a:xfrm>
            <a:off x="4599594" y="2177951"/>
            <a:ext cx="1775758" cy="1121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ru-RU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 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r>
              <a:rPr lang="ru-RU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 минуты на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анализ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1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29000"/>
              </a:lnSpc>
              <a:buFontTx/>
              <a:buChar char="-"/>
            </a:pPr>
            <a:r>
              <a:rPr lang="ru-RU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30</a:t>
            </a:r>
            <a:r>
              <a:rPr lang="ru-RU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40 элементов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одновременно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1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29000"/>
              </a:lnSpc>
              <a:buFontTx/>
              <a:buChar char="-"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Минимальная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пробоподготовка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DCC20888-D4A3-DB97-77B6-339BDD72B08F}"/>
              </a:ext>
            </a:extLst>
          </p:cNvPr>
          <p:cNvSpPr/>
          <p:nvPr/>
        </p:nvSpPr>
        <p:spPr>
          <a:xfrm>
            <a:off x="6715762" y="1390427"/>
            <a:ext cx="2005130" cy="2115666"/>
          </a:xfrm>
          <a:prstGeom prst="roundRect">
            <a:avLst>
              <a:gd name="adj" fmla="val 2872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CCCCC"/>
            </a:solidFill>
            <a:prstDash val="solid"/>
          </a:ln>
        </p:spPr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E4DD160-CD90-7545-3EAE-EE797A5AC091}"/>
              </a:ext>
            </a:extLst>
          </p:cNvPr>
          <p:cNvSpPr/>
          <p:nvPr/>
        </p:nvSpPr>
        <p:spPr>
          <a:xfrm>
            <a:off x="6862392" y="1554138"/>
            <a:ext cx="1821982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ИНАА </a:t>
            </a:r>
            <a:r>
              <a:rPr lang="ru-RU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Нейтронно-активационный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анализ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9380C59-ED50-1762-F0FF-DBF2212477A0}"/>
              </a:ext>
            </a:extLst>
          </p:cNvPr>
          <p:cNvSpPr/>
          <p:nvPr/>
        </p:nvSpPr>
        <p:spPr>
          <a:xfrm>
            <a:off x="6862392" y="1997125"/>
            <a:ext cx="1821982" cy="1345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ru-RU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   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Высокая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чувствительность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1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29000"/>
              </a:lnSpc>
              <a:buFontTx/>
              <a:buChar char="-"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Минимальные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матричные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эффекты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1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29000"/>
              </a:lnSpc>
              <a:buFontTx/>
              <a:buChar char="-"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Требует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соблюдения радиационной безопасности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99ACBC53-AEA7-A282-842B-0D8E2AA51A0E}"/>
              </a:ext>
            </a:extLst>
          </p:cNvPr>
          <p:cNvSpPr/>
          <p:nvPr/>
        </p:nvSpPr>
        <p:spPr>
          <a:xfrm>
            <a:off x="4473824" y="3641674"/>
            <a:ext cx="4247067" cy="1246041"/>
          </a:xfrm>
          <a:prstGeom prst="roundRect">
            <a:avLst>
              <a:gd name="adj" fmla="val 5853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CCCCC"/>
            </a:solidFill>
            <a:prstDash val="solid"/>
          </a:ln>
        </p:spPr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E595FE1D-E527-842E-3F3A-7DD6B1CF982B}"/>
              </a:ext>
            </a:extLst>
          </p:cNvPr>
          <p:cNvSpPr/>
          <p:nvPr/>
        </p:nvSpPr>
        <p:spPr>
          <a:xfrm>
            <a:off x="4619120" y="3805386"/>
            <a:ext cx="4065254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LIBS </a:t>
            </a:r>
            <a:r>
              <a:rPr lang="ru-RU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Лазерно-искровая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спектрометрия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F60D4A02-8F21-4FE1-B0D9-05B1E296FA7A}"/>
              </a:ext>
            </a:extLst>
          </p:cNvPr>
          <p:cNvSpPr/>
          <p:nvPr/>
        </p:nvSpPr>
        <p:spPr>
          <a:xfrm>
            <a:off x="4619120" y="4067547"/>
            <a:ext cx="4065254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71450" indent="-171450" algn="l">
              <a:lnSpc>
                <a:spcPct val="129000"/>
              </a:lnSpc>
              <a:buFontTx/>
              <a:buChar char="-"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Секунды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на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анализ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1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29000"/>
              </a:lnSpc>
              <a:buFontTx/>
              <a:buChar char="-"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Локальный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анализ микронных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областей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1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29000"/>
              </a:lnSpc>
              <a:buFontTx/>
              <a:buChar char="-"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Определение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лёгких элементов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C75DEF5A-FC65-7C4F-86C5-791D43E67CA9}"/>
              </a:ext>
            </a:extLst>
          </p:cNvPr>
          <p:cNvSpPr/>
          <p:nvPr/>
        </p:nvSpPr>
        <p:spPr>
          <a:xfrm>
            <a:off x="428882" y="825081"/>
            <a:ext cx="8063954" cy="3555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Организация опробования </a:t>
            </a:r>
            <a:r>
              <a:rPr lang="en-US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горном</a:t>
            </a:r>
            <a:r>
              <a:rPr lang="en-US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предприятии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114FE647-0604-BFC1-0BAF-52CD80857FAE}"/>
              </a:ext>
            </a:extLst>
          </p:cNvPr>
          <p:cNvSpPr/>
          <p:nvPr/>
        </p:nvSpPr>
        <p:spPr>
          <a:xfrm>
            <a:off x="428882" y="1532959"/>
            <a:ext cx="5120060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Система контроля качества анализов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4AF8AE29-FFCB-1849-76B3-D4B45171BF4D}"/>
              </a:ext>
            </a:extLst>
          </p:cNvPr>
          <p:cNvSpPr/>
          <p:nvPr/>
        </p:nvSpPr>
        <p:spPr>
          <a:xfrm>
            <a:off x="428882" y="1811804"/>
            <a:ext cx="284485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CF747C77-6BF2-AF6E-8166-EDF75E49299C}"/>
              </a:ext>
            </a:extLst>
          </p:cNvPr>
          <p:cNvSpPr/>
          <p:nvPr/>
        </p:nvSpPr>
        <p:spPr>
          <a:xfrm>
            <a:off x="630359" y="1819275"/>
            <a:ext cx="3275214" cy="3556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Планирование опробования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0C780D91-2D1B-F091-E091-4D667652F7F4}"/>
              </a:ext>
            </a:extLst>
          </p:cNvPr>
          <p:cNvSpPr/>
          <p:nvPr/>
        </p:nvSpPr>
        <p:spPr>
          <a:xfrm>
            <a:off x="430858" y="1997050"/>
            <a:ext cx="3753684" cy="6561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Определение точек отбора и периодичности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964705E2-D863-96A9-200D-6B025D3FBA73}"/>
              </a:ext>
            </a:extLst>
          </p:cNvPr>
          <p:cNvSpPr/>
          <p:nvPr/>
        </p:nvSpPr>
        <p:spPr>
          <a:xfrm>
            <a:off x="430858" y="2405000"/>
            <a:ext cx="284485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66088997-0EBE-D1D4-4D74-66E7B2F3162E}"/>
              </a:ext>
            </a:extLst>
          </p:cNvPr>
          <p:cNvSpPr/>
          <p:nvPr/>
        </p:nvSpPr>
        <p:spPr>
          <a:xfrm>
            <a:off x="630359" y="2405946"/>
            <a:ext cx="2309200" cy="3556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Отбор и подготовка проб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DE6C4723-A315-CEFF-226F-B5F908BE568A}"/>
              </a:ext>
            </a:extLst>
          </p:cNvPr>
          <p:cNvSpPr/>
          <p:nvPr/>
        </p:nvSpPr>
        <p:spPr>
          <a:xfrm>
            <a:off x="423109" y="2583721"/>
            <a:ext cx="3590952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Соблюдение методик представительности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CDD9CD2D-66D8-76FC-72DD-244B77752716}"/>
              </a:ext>
            </a:extLst>
          </p:cNvPr>
          <p:cNvSpPr/>
          <p:nvPr/>
        </p:nvSpPr>
        <p:spPr>
          <a:xfrm>
            <a:off x="430858" y="2977994"/>
            <a:ext cx="284485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FB762FB8-7B72-3F08-67AC-6AB616C2C02E}"/>
              </a:ext>
            </a:extLst>
          </p:cNvPr>
          <p:cNvSpPr/>
          <p:nvPr/>
        </p:nvSpPr>
        <p:spPr>
          <a:xfrm>
            <a:off x="630285" y="2984795"/>
            <a:ext cx="2376386" cy="3556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Лабораторный контроль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9AB1C11A-D581-EA7C-DD06-5F1285EE002C}"/>
              </a:ext>
            </a:extLst>
          </p:cNvPr>
          <p:cNvSpPr/>
          <p:nvPr/>
        </p:nvSpPr>
        <p:spPr>
          <a:xfrm>
            <a:off x="423108" y="3213281"/>
            <a:ext cx="3753683" cy="6561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Контроль качества аналитических определений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456249CD-90FE-8C7C-3465-07D90D9AA88E}"/>
              </a:ext>
            </a:extLst>
          </p:cNvPr>
          <p:cNvSpPr/>
          <p:nvPr/>
        </p:nvSpPr>
        <p:spPr>
          <a:xfrm>
            <a:off x="423108" y="3555628"/>
            <a:ext cx="284485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04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F24F85DE-189C-F996-9BCE-D2E2FA68E6DA}"/>
              </a:ext>
            </a:extLst>
          </p:cNvPr>
          <p:cNvSpPr/>
          <p:nvPr/>
        </p:nvSpPr>
        <p:spPr>
          <a:xfrm>
            <a:off x="617257" y="3562920"/>
            <a:ext cx="2494434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Внутренний и внешний контроль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1A461DF3-3F61-E467-5496-188BAC86207C}"/>
              </a:ext>
            </a:extLst>
          </p:cNvPr>
          <p:cNvSpPr/>
          <p:nvPr/>
        </p:nvSpPr>
        <p:spPr>
          <a:xfrm>
            <a:off x="423108" y="3774331"/>
            <a:ext cx="2494434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Независимая проверка погрешностей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18">
            <a:extLst>
              <a:ext uri="{FF2B5EF4-FFF2-40B4-BE49-F238E27FC236}">
                <a16:creationId xmlns:a16="http://schemas.microsoft.com/office/drawing/2014/main" id="{8606E107-EFCA-5257-79D0-14D92859ED65}"/>
              </a:ext>
            </a:extLst>
          </p:cNvPr>
          <p:cNvSpPr/>
          <p:nvPr/>
        </p:nvSpPr>
        <p:spPr>
          <a:xfrm>
            <a:off x="423034" y="4110196"/>
            <a:ext cx="284485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05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20">
            <a:extLst>
              <a:ext uri="{FF2B5EF4-FFF2-40B4-BE49-F238E27FC236}">
                <a16:creationId xmlns:a16="http://schemas.microsoft.com/office/drawing/2014/main" id="{398FAD85-EF5C-6B33-D1F9-4D9A40AF9DFF}"/>
              </a:ext>
            </a:extLst>
          </p:cNvPr>
          <p:cNvSpPr/>
          <p:nvPr/>
        </p:nvSpPr>
        <p:spPr>
          <a:xfrm>
            <a:off x="630285" y="4117563"/>
            <a:ext cx="2494508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Геологический контроль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21">
            <a:extLst>
              <a:ext uri="{FF2B5EF4-FFF2-40B4-BE49-F238E27FC236}">
                <a16:creationId xmlns:a16="http://schemas.microsoft.com/office/drawing/2014/main" id="{71C802CA-1543-3EF9-CA43-41B7319DFC7A}"/>
              </a:ext>
            </a:extLst>
          </p:cNvPr>
          <p:cNvSpPr/>
          <p:nvPr/>
        </p:nvSpPr>
        <p:spPr>
          <a:xfrm>
            <a:off x="423032" y="4295413"/>
            <a:ext cx="3590951" cy="6561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Непрерывная независимая проверка в течение всего периода эксплуатации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E7BE7-AC20-B10F-22BA-B9CEA7D9F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28D86A7-A542-0579-20F5-983A34F89D7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4772AEE-F316-1931-FB5C-99DD4BC033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675" y="138910"/>
            <a:ext cx="7761499" cy="486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7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1482</TotalTime>
  <Words>881</Words>
  <Application>Microsoft Macintosh PowerPoint</Application>
  <PresentationFormat>Экран (16:9)</PresentationFormat>
  <Paragraphs>161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44</cp:revision>
  <dcterms:created xsi:type="dcterms:W3CDTF">2026-05-17T11:18:59Z</dcterms:created>
  <dcterms:modified xsi:type="dcterms:W3CDTF">2026-08-10T13:45:19Z</dcterms:modified>
</cp:coreProperties>
</file>