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30"/>
  </p:notesMasterIdLst>
  <p:sldIdLst>
    <p:sldId id="400" r:id="rId2"/>
    <p:sldId id="431" r:id="rId3"/>
    <p:sldId id="257" r:id="rId4"/>
    <p:sldId id="422" r:id="rId5"/>
    <p:sldId id="423" r:id="rId6"/>
    <p:sldId id="424" r:id="rId7"/>
    <p:sldId id="425" r:id="rId8"/>
    <p:sldId id="426" r:id="rId9"/>
    <p:sldId id="428" r:id="rId10"/>
    <p:sldId id="427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29" r:id="rId28"/>
    <p:sldId id="430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66CC"/>
    <a:srgbClr val="6600CC"/>
    <a:srgbClr val="9933FF"/>
    <a:srgbClr val="33CCFF"/>
    <a:srgbClr val="CC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7" autoAdjust="0"/>
    <p:restoredTop sz="94511" autoAdjust="0"/>
  </p:normalViewPr>
  <p:slideViewPr>
    <p:cSldViewPr>
      <p:cViewPr varScale="1">
        <p:scale>
          <a:sx n="83" d="100"/>
          <a:sy n="83" d="100"/>
        </p:scale>
        <p:origin x="128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A658729-AE75-481F-AE07-5238A9CD42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26319E1-AE84-498C-858D-3A9F48BF94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986F5575-F561-4551-9EC6-843B78C761D1}" type="datetimeFigureOut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F51CD00-2340-4781-8D01-DB12EE0A03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B5637F33-98AD-40A2-BD55-808FB60F07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FD766711-A813-4CC7-AB8C-ECD8E6CE62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2A0FED2E-753C-468F-9A0F-C2DA6DE96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1F8A5B-9B11-48EA-AFF7-53A9FF280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B32BDD4-BDEB-40A8-B52C-228CD7E5FB03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0AAD8AB-73D0-4E95-8822-919994961640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491CFD46-5F21-4031-BBB5-DD07726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87890-AF4F-402B-BC03-E07BAAC8F87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34634F17-2718-4CEB-9D39-315DBF77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28B686A8-B7C8-49EB-AB0D-B8C08298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D706-E2E0-40AB-AC4D-B5624C722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018817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5670A8B-BAE5-4396-9FBE-AFC8A00D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B292-D314-44DD-83A6-E0190596046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20265A5-5F5E-4013-9E35-B1423933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E51807E-E432-4A26-8353-6FB37FEF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740F-EDAE-4D1E-AE41-A7A963F198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968919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EC0003E0-6CF7-449A-8F40-51A992BD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46-3E9D-48CD-BE24-C71FA777785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D649877-7885-4041-ABD2-5F74EB3E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853B6BE7-DC7F-4C84-B102-F082CBFD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83DC-1EEA-4443-BB17-B08AFFB17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244353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8DC4D00-B617-43AB-8453-DC599967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10E1-0406-42BA-973B-37605D7FE28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7A50D095-62C3-49E3-A958-525E6F72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1BD226C-E720-4062-B850-0FBEBD1C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0161-69F8-4174-9B03-88B849E43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146231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8AE68C-A578-4358-80C7-B1DC81BA7EE5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A0736D-83E4-4E1F-8277-A4E7D66136FB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BEA564-A82F-4AD5-974E-74C9CD828AF6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6974C8E-88BF-4AFC-BC04-E841CDFD153C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ACB23ACF-2FB1-44A4-A38B-263B9FDA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E99C9-FA29-4491-8F1E-2241909E44EA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7289B181-8D17-4F15-B099-6464521C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D409A8E-FACE-4F13-96F7-02A30F9C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232B-26F1-45FA-B785-CF5AB7D6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478272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15BE0FDB-27D3-45D6-83DB-D5B5FEEE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D3DA-D113-492E-BBAE-99C71137843C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1C7D6781-6F47-4E3C-81F0-A26DC0F4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831E25B0-9356-4F83-A791-E3ECF0CA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3CFF-742A-4AF7-BC17-0365D347D9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11286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D54E76-2780-42B2-A56B-958E66EA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C8178-7F7C-4EEF-85B5-4E824606F797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D40401-1322-4006-9AE0-03DFFA4A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AF0525-FC1C-440A-9DAD-11E83E5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82885-9CDB-41A9-83DB-6885F99CC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3663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984E0F02-AE77-49C1-89D7-C9F9AA9A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1A5B-E119-4E05-8DDB-079C35AE4181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5FB9F9EA-CB0D-4976-AF89-60CC8565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5A3310E6-D429-4E9E-9137-55BF92F4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E94-DBBB-4C0C-AF68-DC45C48DF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931522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3B66A4-FCD0-4143-8583-AB45EA93008A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FA91D2-FBDB-4D93-A6C6-6EB374062E0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03D3A395-940D-4BDA-A7DF-EF370912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115F3-CFE6-44B6-B07F-9B50D602E37B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74F2A40B-D0F1-47D6-B77F-57AE25D7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6244CF9-71A6-43EB-98E8-DB2B8F98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AF54-6E0B-4E58-BC7E-FCC1C30CD8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770794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85D18-A512-4DCA-B82E-3CB59AB2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1E661-345A-4D0F-91D2-50C0E2A2342F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ED32B2-14BD-4614-B906-6F133BA8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FA324-E904-4A8E-BC26-9D9FEB52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D507-0BE6-485E-9941-4767D162B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943339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C2EB04-9175-4ACB-86EB-74A212825A01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20D639A-16E5-4005-BEE5-D5A5627C65AA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018FC6CA-9B62-4C7B-9B0A-8D60A07B878F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7F1BFB85-DBCF-47B6-A96E-F6CAD4FA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BFD8B-B911-4EB6-8BAF-82DC4BCA82A9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A8CDD6B6-43E9-4E94-9693-1FE371E8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40F87CB5-5F4F-4264-A56B-D0F03AF7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CBFA-A73A-40E6-81B1-75B2F37CF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132771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333B3BF3-1D06-49A6-87F4-605CA1EAFCFE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EE7E59-B230-4FDC-B92A-0D120899B6F7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A8389F72-B240-419C-A53E-25E4552F99F0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0B0D7B-AB8A-407B-B423-F4266303405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C02244-E0ED-4929-8671-F097F31D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id="{9A93D9E2-677E-409A-85C8-1F443484EA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CFFF6D29-A6D3-40A7-83B1-270A95AB3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4F8AC4-9150-4149-BA5D-0A167818858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4DD7164-9947-496C-ACFB-4D5161EA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8B7458CE-645B-499C-BBBA-30B68E73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A3DA3459-2959-4DCA-993B-9E9909340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331285-7E13-4D84-B5D8-7F064390634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8" r:id="rId2"/>
    <p:sldLayoutId id="2147484494" r:id="rId3"/>
    <p:sldLayoutId id="2147484489" r:id="rId4"/>
    <p:sldLayoutId id="2147484495" r:id="rId5"/>
    <p:sldLayoutId id="2147484490" r:id="rId6"/>
    <p:sldLayoutId id="2147484496" r:id="rId7"/>
    <p:sldLayoutId id="2147484497" r:id="rId8"/>
    <p:sldLayoutId id="2147484498" r:id="rId9"/>
    <p:sldLayoutId id="2147484491" r:id="rId10"/>
    <p:sldLayoutId id="2147484492" r:id="rId11"/>
  </p:sldLayoutIdLst>
  <p:transition spd="med"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E6E7D07F-404C-484A-AAB3-5E0DB86E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216544"/>
            <a:ext cx="80105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Лекция 9. Методики проектирования </a:t>
            </a:r>
          </a:p>
          <a:p>
            <a:pPr algn="ctr"/>
            <a:r>
              <a:rPr 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автоматизированных систем</a:t>
            </a:r>
            <a:endParaRPr lang="ru-RU" altLang="ru-RU" sz="2200" b="0" i="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 курса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Булатбаева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E11626B6-A6DE-42F8-9DE0-7869B05B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12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НАО 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Карагандинский технический университет </a:t>
            </a:r>
          </a:p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имени Абылкаса Сагинова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ru-RU" altLang="ru-RU" sz="2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1ABE8-3428-4048-B923-E9B3B140A930}"/>
              </a:ext>
            </a:extLst>
          </p:cNvPr>
          <p:cNvSpPr txBox="1"/>
          <p:nvPr/>
        </p:nvSpPr>
        <p:spPr>
          <a:xfrm>
            <a:off x="1295400" y="1092886"/>
            <a:ext cx="75120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Дисциплина</a:t>
            </a:r>
            <a:r>
              <a:rPr lang="en-US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Системы автоматизированного проектирования</a:t>
            </a:r>
            <a:endParaRPr lang="en-US" altLang="ru-RU" sz="2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b="0" i="0" dirty="0"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студентов образовательных программ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07101 «Автоматизация и управление»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07102 «Встроенные цифровые системы управления»</a:t>
            </a: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3D1B1154-23CC-47AF-93EB-D763434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624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>
            <a:extLst>
              <a:ext uri="{FF2B5EF4-FFF2-40B4-BE49-F238E27FC236}">
                <a16:creationId xmlns:a16="http://schemas.microsoft.com/office/drawing/2014/main" id="{12F6BDE5-A8B4-49A9-ABA0-109BF51E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22" y="224631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D0957D0-86AB-49AF-A163-92474D28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04D12-56A8-4A70-A927-4705EF6EA2B6}"/>
              </a:ext>
            </a:extLst>
          </p:cNvPr>
          <p:cNvSpPr txBox="1"/>
          <p:nvPr/>
        </p:nvSpPr>
        <p:spPr>
          <a:xfrm>
            <a:off x="1295400" y="1447800"/>
            <a:ext cx="7620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Проектирование ПО с помощью CASE-систем включает в себя несколько этапов.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 Начальный этап — предварительное изучение проблемы. Результат представляют в виде исходной диаграммы потоков данных и согласуют с заказчиком.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На следующем этапе выполняют детализацию ограничений и функций программной системы, и полученную логическую модель вновь согласуют с заказчиком. 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Далее разрабатывают физическую модель, т. е. определяют модульную структуру программы, выполняют инфологическое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проектирование БД, детализируют граф-схемы программной системы и ее модулей.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203AB-06E7-4DDE-A119-B200EC9C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44" y="37882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603631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85EEE3-3268-4CAA-8208-E8A3FE9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267C6-D31D-4BAA-93E7-B3A45EF61CF1}"/>
              </a:ext>
            </a:extLst>
          </p:cNvPr>
          <p:cNvSpPr txBox="1"/>
          <p:nvPr/>
        </p:nvSpPr>
        <p:spPr>
          <a:xfrm>
            <a:off x="1219200" y="304800"/>
            <a:ext cx="678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  <a:latin typeface="TimesNewRomanPS-BoldMT"/>
              </a:rPr>
              <a:t>2 </a:t>
            </a:r>
            <a:r>
              <a:rPr lang="ru-RU" sz="2400" b="1" i="0" u="none" strike="noStrike" baseline="0" dirty="0">
                <a:solidFill>
                  <a:schemeClr val="tx1"/>
                </a:solidFill>
                <a:latin typeface="TimesNewRomanPS-BoldMT"/>
              </a:rPr>
              <a:t>Спецификации проектов программных систем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E077C-0D9B-4B96-B7BD-ADA81E713455}"/>
              </a:ext>
            </a:extLst>
          </p:cNvPr>
          <p:cNvSpPr txBox="1"/>
          <p:nvPr/>
        </p:nvSpPr>
        <p:spPr>
          <a:xfrm>
            <a:off x="1143000" y="1447800"/>
            <a:ext cx="8001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Важное значение в процессе разработки ПО имеют средства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спецификации проектов ПО. Средства спецификации в значительной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мере</a:t>
            </a:r>
            <a:r>
              <a:rPr lang="en-US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определяют суть методов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NewRomanPSMT"/>
              </a:rPr>
              <a:t>CASE.</a:t>
            </a:r>
          </a:p>
          <a:p>
            <a:pPr algn="just"/>
            <a:endParaRPr lang="en-US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Различают два подхода к декомпозиции ПО.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i="0" dirty="0">
                <a:solidFill>
                  <a:schemeClr val="tx1"/>
                </a:solidFill>
                <a:latin typeface="TimesNewRomanPSMT"/>
              </a:rPr>
              <a:t>Первый способ 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называют</a:t>
            </a:r>
            <a:r>
              <a:rPr lang="en-US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функциональным или структурным. Он основан на выделении функций и потоков данных.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i="0" dirty="0">
                <a:solidFill>
                  <a:schemeClr val="tx1"/>
                </a:solidFill>
                <a:latin typeface="TimesNewRomanPSMT"/>
              </a:rPr>
              <a:t>Второй способ 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- объектный, выражает идеи объектно-ориентированного проектирования и программирования.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8FE68B9-6080-44D9-B8CD-CD6C14F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272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46514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B26EC1-CBBD-4721-9F5B-5397CB07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804E-9D3E-4F2D-ADAD-7D19B7B0D3E2}"/>
              </a:ext>
            </a:extLst>
          </p:cNvPr>
          <p:cNvSpPr txBox="1"/>
          <p:nvPr/>
        </p:nvSpPr>
        <p:spPr>
          <a:xfrm>
            <a:off x="1295400" y="1447800"/>
            <a:ext cx="7391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Аспектами моделирования приложений являются функциональное, поведенческое и информационное описания.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Практически все способы функциональных спецификаций имеют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следующие общие черты:</a:t>
            </a:r>
            <a:endParaRPr lang="en-US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— модель имеет иерархическую структуру, представляемую в виде диаграмм нескольких уровней;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— элементарной частью диаграммы каждого уровня является конструкция вход-функция-выход;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— необходимая дополнительная информация содержится в файлах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поясняющего текст.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837AC-4793-4415-92DF-711BF57D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987357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B9DD83-2F70-46BA-8E73-FDAFB8F7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3B3006-CFE7-4C36-B542-FEAFD445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48819"/>
            <a:ext cx="4434085" cy="1058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20981-23D4-44CF-9021-3018CA8BFCD7}"/>
              </a:ext>
            </a:extLst>
          </p:cNvPr>
          <p:cNvSpPr txBox="1"/>
          <p:nvPr/>
        </p:nvSpPr>
        <p:spPr>
          <a:xfrm>
            <a:off x="1142999" y="1219200"/>
            <a:ext cx="79279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большинстве случаев функциональные </a:t>
            </a:r>
            <a:r>
              <a:rPr lang="ru-RU" sz="2000" b="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диаграммы являются диаграммами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потоков данных (DFD —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DataFlowDiagram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). В DFD блоки (прямоугольники) соответствуют функциям, дуги — входным и выходным потокам данных. Поясняющий текст представлен в виде “словарей данных”, в которых указаны компонентный состав потоков данных, число повторений циклов и т.п. Для описания структуры информационных потоков можно использовать нотацию Бэкуса-Наура.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Одна из нотаций для DFD предложена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Е.Йорданом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. В ней описывают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процессы (функции), потоки данных, хранилища и внешние сущности, их условные обозначения показаны на рис. 1.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A7D7F-3A0E-40B1-93FF-962D5BB54F4C}"/>
              </a:ext>
            </a:extLst>
          </p:cNvPr>
          <p:cNvSpPr txBox="1"/>
          <p:nvPr/>
        </p:nvSpPr>
        <p:spPr>
          <a:xfrm>
            <a:off x="1699677" y="5607331"/>
            <a:ext cx="701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Изображения элементов в нотации Йордана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  <a:p>
            <a:pPr algn="just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485C1-F464-40B5-BED5-F21DC9D6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5729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93880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74C7C9-1572-4545-AA43-E17D30A2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ABB38-8A21-42B9-9E22-C67273217BF1}"/>
              </a:ext>
            </a:extLst>
          </p:cNvPr>
          <p:cNvSpPr txBox="1"/>
          <p:nvPr/>
        </p:nvSpPr>
        <p:spPr>
          <a:xfrm>
            <a:off x="1295400" y="1600200"/>
            <a:ext cx="7162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Разработка DFD начинается с построения диаграммы верхнего уровня, отражающей связи программной системы, представленной в виде единого процесса, с внешней средой. Декомпозиция процесса проводится до уровня, на котором фигурируют элементарные процессы, которые могут быть представлены одностраничными описаниями алгоритмов (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миниспецификациями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) на терминальном языке программирования.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38264-744A-4277-9065-694E336F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45" y="3810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954318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7EDB8D-F773-402E-A670-80298271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37424-4E32-4ED7-A5BE-44180F6E58F5}"/>
              </a:ext>
            </a:extLst>
          </p:cNvPr>
          <p:cNvSpPr txBox="1"/>
          <p:nvPr/>
        </p:nvSpPr>
        <p:spPr>
          <a:xfrm>
            <a:off x="1219200" y="1524000"/>
            <a:ext cx="7543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Для описания 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информационных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моделей наибольшее распространение получили диаграммы сущность-связь (ERD —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Entity-RelationDiagrams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), в которых предусмотрены средства для описания сущностей, атрибутов и отношений. Спецификации хранилищ данных в CASE, как правило, даются с помощью диаграмм сущность-связь Стандартной методикой построения таких диаграмм является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IDEF1X.</a:t>
            </a:r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Поведенческие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модели описывают процессы обработки информации. В инструментальных CASE-системах их представляют в виде граф-схем, диаграмм перехода состояний, таблиц решений, псевдокодов (языков спецификаций), процедурных языков программирования, в том числе языков четвертого поколения.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2DF60-6F01-4312-9E02-3F5F1F77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40" y="40355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14923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48159D-DD6D-4463-BB0C-C071D5AA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C3682-FD1E-4E29-8D4A-B2AAFEC631E1}"/>
              </a:ext>
            </a:extLst>
          </p:cNvPr>
          <p:cNvSpPr txBox="1"/>
          <p:nvPr/>
        </p:nvSpPr>
        <p:spPr>
          <a:xfrm>
            <a:off x="1150251" y="1524000"/>
            <a:ext cx="76921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 граф-схемах блоки, как и в DFD, используют для задания процессов обработки, но дуги имеют иной смысл — они описывают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последовательность передач управления (вместе с специальными блоками управления).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 диаграммах перехода состояний узлы соответствуют состояниям моделируемой системы, дуги — переходам из состояние в состояние, атрибуты дуг — условиям перехода и инициируемым при их выполнении действиям.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Очевидно, что как и в других конечно-автоматных моделях, кроме графической формы представления диаграмм перехода состояний, можно использовать также табличные формы. Так, при изоморфном представлении с помощью таблиц перехода состояний каждому переходу соответствует строка таблицы, в которой указываются исходное состояние, условие перехода, инициируемое при этом действие и новое состояние после перехода.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5E7D5B-8B5B-471C-B65D-DC088735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810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574557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85EEE3-3268-4CAA-8208-E8A3FE9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E077C-0D9B-4B96-B7BD-ADA81E713455}"/>
              </a:ext>
            </a:extLst>
          </p:cNvPr>
          <p:cNvSpPr txBox="1"/>
          <p:nvPr/>
        </p:nvSpPr>
        <p:spPr>
          <a:xfrm>
            <a:off x="1371600" y="1093895"/>
            <a:ext cx="7848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Таблицы решений удобны при описании процессов с многократными ветвлениями. В этих случаях помогают также визуальные языки программирования, в которых для описания процессов используют графические элементы, подобные приведенным на рисунке 2. </a:t>
            </a:r>
            <a:r>
              <a:rPr lang="ru-RU" sz="1800" b="0" i="0" u="none" strike="noStrike" baseline="0" dirty="0">
                <a:latin typeface="TimesNewRomanPSMT"/>
              </a:rPr>
              <a:t>6.2.</a:t>
            </a:r>
            <a:endParaRPr lang="ru-RU" sz="2000" b="0" i="0" dirty="0">
              <a:solidFill>
                <a:schemeClr val="tx1"/>
              </a:solidFill>
              <a:latin typeface="TimesNewRomanPSM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8CADA5-D5EF-433C-9AFE-DE4113C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94380"/>
            <a:ext cx="7010400" cy="2784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20317-C2EB-4258-87F0-F372AB979D3B}"/>
              </a:ext>
            </a:extLst>
          </p:cNvPr>
          <p:cNvSpPr txBox="1"/>
          <p:nvPr/>
        </p:nvSpPr>
        <p:spPr>
          <a:xfrm>
            <a:off x="1447800" y="5439885"/>
            <a:ext cx="7696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solidFill>
                  <a:schemeClr val="tx1"/>
                </a:solidFill>
              </a:rPr>
              <a:t>Рисунок 2 – Использование графических элементов для описания процесса</a:t>
            </a:r>
          </a:p>
          <a:p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8FE68B9-6080-44D9-B8CD-CD6C14FD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799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37056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0D8F66-CD37-4831-9F08-3C59E22B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F4595-A23A-40C5-8084-3AD34DA857FE}"/>
              </a:ext>
            </a:extLst>
          </p:cNvPr>
          <p:cNvSpPr txBox="1"/>
          <p:nvPr/>
        </p:nvSpPr>
        <p:spPr>
          <a:xfrm>
            <a:off x="1197598" y="1135464"/>
            <a:ext cx="7620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 псевдокодах алгоритмы записываются с помощью как средств некоторого языка программирования (преимущественно для управляющих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операторов), так и естественного языка (для выражения содержания вычислительных блоков).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Используются конструкции (операторы) следования, условные, цикла. Служебные слова из базового языка программирования или из DFD записываются заглавными буквами, фразы естественного языка — строчными.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Языки четвертого поколения предназначены для описания программ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как совокупностей заранее разработанных программных модулей. Поэтому одна команда языка четвертого поколения может соответствовать значительному фрагменту программы на языке 3GL. Примерами языков 4GL могут служить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NewRomanPSMT"/>
              </a:rPr>
              <a:t>Informix-4GL, JAM,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NewEra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NewRomanPSMT"/>
              </a:rPr>
              <a:t>, XAL.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Миниспецификации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 процессов могут быть выражены с помощью псевдокодов (языков спецификаций), визуальных языков проектирования или языков программирования.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CC0E6-9A09-4E5B-A34A-8F0F7E3D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53" y="22388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43533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68682E-013D-4D73-A8AF-8FBED3BB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517FF-C79C-4E8E-B3E3-72608107FF1D}"/>
              </a:ext>
            </a:extLst>
          </p:cNvPr>
          <p:cNvSpPr txBox="1"/>
          <p:nvPr/>
        </p:nvSpPr>
        <p:spPr>
          <a:xfrm>
            <a:off x="1219200" y="1981200"/>
            <a:ext cx="7696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Объектный подход представлен компонентно-ориентированными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технологиями разработки ПО. При объектном подходе ПО формируется из компонентов, объединяющих в себе алгоритмы и данные и взаимодействующих путем обмена сообщениями. Для поддержки объектного подхода разработан стандартный язык моделирования приложений UML.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83B67-E86A-46E8-945B-033DDF1D3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7727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695504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3A8C13F8-027B-4C7D-90BD-50ECCB30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24F761-EA19-4CA6-9E01-B66FA8D242D3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1B42C5-040A-4163-9262-9999A245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56C31FC1-1D29-4726-B262-DA155240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 dirty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 dirty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Гафров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 dirty="0">
              <a:latin typeface="Times New Roman" panose="02020603050405020304" pitchFamily="18" charset="0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04C21498-83BC-4529-ADB1-300C6F43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11" y="16351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3195F9-1017-4A82-861C-C24D5325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42C1C-32D0-4463-97A5-058DFB175E51}"/>
              </a:ext>
            </a:extLst>
          </p:cNvPr>
          <p:cNvSpPr txBox="1"/>
          <p:nvPr/>
        </p:nvSpPr>
        <p:spPr>
          <a:xfrm>
            <a:off x="1447800" y="3787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baseline="0" dirty="0">
                <a:solidFill>
                  <a:schemeClr val="tx1"/>
                </a:solidFill>
                <a:latin typeface="TimesNewRomanPS-BoldMT"/>
              </a:rPr>
              <a:t>3 Методика </a:t>
            </a:r>
            <a:r>
              <a:rPr lang="en-US" sz="2400" b="1" i="0" u="none" strike="noStrike" baseline="0" dirty="0">
                <a:solidFill>
                  <a:schemeClr val="tx1"/>
                </a:solidFill>
                <a:latin typeface="TimesNewRomanPS-BoldMT"/>
              </a:rPr>
              <a:t>IDEF0.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43688-48AD-44DC-9576-E1FDBE2583CE}"/>
              </a:ext>
            </a:extLst>
          </p:cNvPr>
          <p:cNvSpPr txBox="1"/>
          <p:nvPr/>
        </p:nvSpPr>
        <p:spPr>
          <a:xfrm>
            <a:off x="1222375" y="1350120"/>
            <a:ext cx="7620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Наиболее известной методикой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функционального</a:t>
            </a:r>
            <a:r>
              <a:rPr lang="ru-RU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моделирования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сложных систем является методика SADT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StructuredAnalysisandDesignTechnique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),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положенная в основу стандарта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IDEF0.</a:t>
            </a:r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n-US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IDEF0 — это более четко очерченное представление методики SADT.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SADT — методика, рекомендуемая для начальных стадий проектирования сложных искусственных систем управления, производства, бизнеса, включающих людей, оборудование, ПО. Начиная с момента создания первой версии, методика успешно применялась для проектирования телефонных сетей, систем управления воздушными перевозками, производственных предприятий и др.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CF5BF937-E2DB-49BE-A760-157EABCF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761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49284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303148-D45A-4AC8-B4E7-66FD2C9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FFCD9-0926-4FC0-A992-3CAFCD0A3014}"/>
              </a:ext>
            </a:extLst>
          </p:cNvPr>
          <p:cNvSpPr txBox="1"/>
          <p:nvPr/>
        </p:nvSpPr>
        <p:spPr>
          <a:xfrm>
            <a:off x="1295400" y="990600"/>
            <a:ext cx="7696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Взаимосвязанная совокупность методик IDEF для концептуального проектирования разработана по программе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IntegratedComputerAidedManufacturing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 в США.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Методики IDEF задают единообразный подход к моделированию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приложений, но не затрагивают проблем единообразного представления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данных в процессах информационного обмена между разными компьютерными системами и приложениями. Необходимость решения этих проблем в интегрированных АС привела к появлению ряда унифицированных форматов представления данных в меж- компьютерных обменах, среди которых наиболее известными являются форматы IGES, DXF (в машиностроительных приложениях), EDIF (в электронике) и некоторые другие. Однако ограниченные возможности этих форматов обусловили продолжение работ в направлении создания более совершенных методик и представляющих их стандартов. На эту роль в настоящее время претендует совокупность стандартов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STEP.</a:t>
            </a:r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620BBC1-4BD0-4231-BAA6-5CFD72D7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1524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10732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4DC763-4CD1-43B5-B01D-D9D38DD7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114FD-30DA-474E-87BE-E2BC2A6CEC8B}"/>
              </a:ext>
            </a:extLst>
          </p:cNvPr>
          <p:cNvSpPr txBox="1"/>
          <p:nvPr/>
        </p:nvSpPr>
        <p:spPr>
          <a:xfrm>
            <a:off x="1438353" y="3485481"/>
            <a:ext cx="762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Разработку SADT-модели начинают с формулировки вопросов, на которые модель должна давать ответы, т.е. формулируют цель моделирования. Далее строят иерархическую совокупность диаграмм с лаконичным описанием функций.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Недостатки SADT-моделей — их слабая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формализованность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 для автоматического выполнения проектных процедур на их основе. Однако наличие графического языка диаграмм, удобного для восприятия человеком, обусловливает полезность и применимость методики SADT.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8925A-B07D-427D-8C0B-6451FC3E9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27"/>
          <a:stretch/>
        </p:blipFill>
        <p:spPr>
          <a:xfrm>
            <a:off x="2209800" y="238397"/>
            <a:ext cx="5029200" cy="2171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8CA9A-D198-46A7-A127-EECCEFCA4CC6}"/>
              </a:ext>
            </a:extLst>
          </p:cNvPr>
          <p:cNvSpPr txBox="1"/>
          <p:nvPr/>
        </p:nvSpPr>
        <p:spPr>
          <a:xfrm>
            <a:off x="1469207" y="2358258"/>
            <a:ext cx="754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Блок </a:t>
            </a:r>
            <a:r>
              <a:rPr lang="en-US" sz="2000" b="0" i="0" dirty="0">
                <a:solidFill>
                  <a:schemeClr val="tx1"/>
                </a:solidFill>
                <a:latin typeface="TimesNewRomanPSMT"/>
              </a:rPr>
              <a:t>ICOM 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в </a:t>
            </a:r>
            <a:r>
              <a:rPr lang="en-US" sz="2000" b="0" i="0" dirty="0">
                <a:solidFill>
                  <a:schemeClr val="tx1"/>
                </a:solidFill>
                <a:latin typeface="TimesNewRomanPSMT"/>
              </a:rPr>
              <a:t>IDEF0-</a:t>
            </a:r>
            <a:r>
              <a:rPr lang="ru-RU" sz="2000" b="0" i="0" dirty="0">
                <a:solidFill>
                  <a:schemeClr val="tx1"/>
                </a:solidFill>
                <a:latin typeface="TimesNewRomanPSMT"/>
              </a:rPr>
              <a:t>диаграммах</a:t>
            </a:r>
          </a:p>
          <a:p>
            <a:pPr algn="just"/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739A5347-D456-4B69-AA32-2D6488BD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78" y="762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356347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C802ED-270C-4C8A-A7E4-2E101D4E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8BCDE-583D-4E95-BCB2-53145B40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76201"/>
            <a:ext cx="5184811" cy="4975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D7D8ED-8C9B-42E7-85BF-908B31EE8C6D}"/>
              </a:ext>
            </a:extLst>
          </p:cNvPr>
          <p:cNvSpPr txBox="1"/>
          <p:nvPr/>
        </p:nvSpPr>
        <p:spPr>
          <a:xfrm>
            <a:off x="1450975" y="5084028"/>
            <a:ext cx="76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2 - Функциональная модель процесса создания САПР: </a:t>
            </a:r>
          </a:p>
          <a:p>
            <a:pPr algn="ctr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а) IDEFO- диаграмма первого уровня; б) IDEFO-диаграмма обследования предприятия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  <a:p>
            <a:pPr algn="l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5FEB5B33-147B-42B9-A646-09700C07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46129"/>
      </p:ext>
    </p:extLst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C802ED-270C-4C8A-A7E4-2E101D4E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7D8ED-8C9B-42E7-85BF-908B31EE8C6D}"/>
              </a:ext>
            </a:extLst>
          </p:cNvPr>
          <p:cNvSpPr txBox="1"/>
          <p:nvPr/>
        </p:nvSpPr>
        <p:spPr>
          <a:xfrm>
            <a:off x="1450975" y="5181600"/>
            <a:ext cx="76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3 - Функциональная модель процесса создания САПР: </a:t>
            </a:r>
          </a:p>
          <a:p>
            <a:pPr algn="ctr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в) IDEFO-диаграмма проектирования САПР; г) IDEFO-диаграмма реализации</a:t>
            </a:r>
          </a:p>
          <a:p>
            <a:pPr algn="l"/>
            <a:r>
              <a:rPr lang="ru-RU" sz="1800" b="0" i="0" u="none" strike="noStrike" baseline="0" dirty="0">
                <a:latin typeface="TimesNewRomanPSMT"/>
              </a:rPr>
              <a:t>проекта САПР</a:t>
            </a:r>
            <a:r>
              <a:rPr lang="ru-RU" sz="2000" b="0" i="0" dirty="0">
                <a:solidFill>
                  <a:schemeClr val="tx1"/>
                </a:solidFill>
              </a:rPr>
              <a:t>https://na-journal.ru/1-2019-tehnicheskie-nauki/1392-metody-i-sredstva-proektirovaniya-avtomatizirovannoj-is-predpriyatiya</a:t>
            </a:r>
          </a:p>
          <a:p>
            <a:pPr algn="l"/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73166-0CF7-4694-BA90-0F39EEA6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50"/>
            <a:ext cx="4403908" cy="5165550"/>
          </a:xfrm>
          <a:prstGeom prst="rect">
            <a:avLst/>
          </a:prstGeom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5FEB5B33-147B-42B9-A646-09700C07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38842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44A6FC-C675-46C5-ABAF-6F09A9C5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FC176-9DFF-4E77-8B59-D3B5FED39164}"/>
              </a:ext>
            </a:extLst>
          </p:cNvPr>
          <p:cNvSpPr txBox="1"/>
          <p:nvPr/>
        </p:nvSpPr>
        <p:spPr>
          <a:xfrm>
            <a:off x="1219200" y="1371600"/>
            <a:ext cx="762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При проектировании САПР выбирают аппаратно- программную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платформу, базовое ПО проектирующих и обслуживающих подсистем, разрабатывают структуру корпоративной сети, определяют типы сетевого оборудования, серверов и рабочих станций, выявляют необходимость разработки оригинальных программных компонентов.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Реализация проекта САПР включает подготовку помещений, монтаж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кабельной сети, обучение будущих пользователей САПР, закупку и инсталляцию ТО и ПО.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0495B376-CCA3-4185-A19F-DB7CF434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83" y="41113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63942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10C8AF-8DEB-47C0-9B85-4A1199B8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8877A-36A0-452A-9A1A-49D4E19F5946}"/>
              </a:ext>
            </a:extLst>
          </p:cNvPr>
          <p:cNvSpPr txBox="1"/>
          <p:nvPr/>
        </p:nvSpPr>
        <p:spPr>
          <a:xfrm>
            <a:off x="1146175" y="920621"/>
            <a:ext cx="77692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Разработка SADT-моделей состоит из ряда этапов.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1. Сбор информации. Источниками информации могут быть документы, наблюдение, анкетирование и т.п. Существуют специальные методики выбора экспертов и анкетирования.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2. Создание модели. Используется нисходящий стиль: сначала разрабатываются верхние уровни, затем нижние.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3. Рецензирование модели. Реализуется в итерационной процедуре рассылки модели на отзыв и ее доработки по замечаниям рецензентов, в завершение собирается согласительное совещание. Связи функциональной модели, отражающей функции, со структурной моделью, отражающей средства выполнения функций, выражаются с помощью специальных словарей, дающих однозначное толкование вводимым именам ресурсов. 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Дальнейшее использование IDEFO-модели — конкретизация задач выбора ресурсов, разработка планов реализации, переход к имитационным моделям и т.п.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FBC75BF7-5B9A-4D49-9A01-A4D82EFE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69" y="305068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01690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4727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CASE-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системы.</a:t>
            </a:r>
          </a:p>
          <a:p>
            <a:pPr marL="457200" indent="-457200" algn="just">
              <a:spcBef>
                <a:spcPts val="0"/>
              </a:spcBef>
              <a:buAutoNum type="arabicPeriod"/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2. Спецификации проектов программных систем.</a:t>
            </a: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3. Методика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IDEF0.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87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04270"/>
      </p:ext>
    </p:extLst>
  </p:cSld>
  <p:clrMapOvr>
    <a:masterClrMapping/>
  </p:clrMapOvr>
  <p:transition spd="slow" advTm="2388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2511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СПАСИБО ЗА ВНИМАНИЕ!!!</a:t>
            </a: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59956"/>
      </p:ext>
    </p:extLst>
  </p:cSld>
  <p:clrMapOvr>
    <a:masterClrMapping/>
  </p:clrMapOvr>
  <p:transition spd="slow" advTm="2388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61F8B-C835-4146-87BF-FB97658FFE8F}"/>
              </a:ext>
            </a:extLst>
          </p:cNvPr>
          <p:cNvSpPr txBox="1"/>
          <p:nvPr/>
        </p:nvSpPr>
        <p:spPr>
          <a:xfrm>
            <a:off x="1295400" y="914400"/>
            <a:ext cx="7467600" cy="4727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План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CASE-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системы.</a:t>
            </a:r>
          </a:p>
          <a:p>
            <a:pPr marL="457200" indent="-457200" algn="just">
              <a:spcBef>
                <a:spcPts val="0"/>
              </a:spcBef>
              <a:buAutoNum type="arabicPeriod"/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2. Спецификации проектов программных систем.</a:t>
            </a: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3. Методика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IDEF0.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64E4CE5A-9040-4B06-8256-0FF775EB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26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3A8C13F8-027B-4C7D-90BD-50ECCB306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24F761-EA19-4CA6-9E01-B66FA8D242D3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1B42C5-040A-4163-9262-9999A245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56C31FC1-1D29-4726-B262-DA155240D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 dirty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 dirty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Гафров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 dirty="0">
              <a:latin typeface="Times New Roman" panose="02020603050405020304" pitchFamily="18" charset="0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04C21498-83BC-4529-ADB1-300C6F43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6351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125E1F-5C87-44A0-BF8E-270CB7A3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8EAA1-4A36-4613-9987-17591220EA48}"/>
              </a:ext>
            </a:extLst>
          </p:cNvPr>
          <p:cNvSpPr txBox="1"/>
          <p:nvPr/>
        </p:nvSpPr>
        <p:spPr>
          <a:xfrm>
            <a:off x="1219200" y="1371600"/>
            <a:ext cx="7772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ComputerAidedSystemEngineering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—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подчеркивает направленность на поддержку концептуального проектирования сложных систем, преимущественно слабоструктурированных.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Далее CASE-системы этого направления будем называть 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системами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CASE 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для концептуального проектирования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Второе направление называют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ComputerAidedSoftwareEngineering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переводится, как автоматизированное проектирование программного обеспечения, соответствующие CASE-системы называют 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инструментальными CASE или инструментальными средами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разработки ПО (одно из близких к этому названий —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RAD —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RapidApplicationDevelopment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9876-233A-4698-80C2-A3916B2920E8}"/>
              </a:ext>
            </a:extLst>
          </p:cNvPr>
          <p:cNvSpPr txBox="1"/>
          <p:nvPr/>
        </p:nvSpPr>
        <p:spPr>
          <a:xfrm>
            <a:off x="1295400" y="53107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CASE-</a:t>
            </a:r>
            <a:r>
              <a:rPr lang="ru-RU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системы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972D8A8-C68A-45A3-A3BE-989DFF3C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1896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41297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EE5ABE-3897-4A79-AB79-0340BB7D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3CEF0-4E4C-4108-B45C-AEBF221D68CC}"/>
              </a:ext>
            </a:extLst>
          </p:cNvPr>
          <p:cNvSpPr txBox="1"/>
          <p:nvPr/>
        </p:nvSpPr>
        <p:spPr>
          <a:xfrm>
            <a:off x="1126171" y="1213921"/>
            <a:ext cx="8001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Наиболее известной методикой </a:t>
            </a:r>
            <a:r>
              <a:rPr lang="ru-RU" sz="200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функционального проектирования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сложных систем является методика SADT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StructuredAnalysisandDesignTechnique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),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предложенная в 1973 г.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Р.Россом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и впоследствии ставшая основой международного стандарта IDEF0 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IntegratedDEFinition</a:t>
            </a:r>
            <a:r>
              <a:rPr lang="en-US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0).</a:t>
            </a:r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Системы информационного проектирования реализуют методики </a:t>
            </a:r>
            <a:r>
              <a:rPr lang="ru-RU" sz="2000" i="0" dirty="0">
                <a:solidFill>
                  <a:schemeClr val="tx1"/>
                </a:solidFill>
                <a:cs typeface="Times New Roman" panose="02020603050405020304" pitchFamily="18" charset="0"/>
              </a:rPr>
              <a:t>инфологического проектирования </a:t>
            </a:r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БД. Широко используются язык и методика создания информационных моделей приложений, закрепленные в международном стандарте IDEF1X. Кроме того, развитые коммерческие СУБД, как правило, имеют в своем составе совокупность CASE-средств проектирования приложений.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18C24F-536C-4923-8A72-EAF256BE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68" y="32102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41364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0131E7-1B40-4410-A6AB-10A82414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C422B-8B01-4F71-8C2F-37215946DEE0}"/>
              </a:ext>
            </a:extLst>
          </p:cNvPr>
          <p:cNvSpPr txBox="1"/>
          <p:nvPr/>
        </p:nvSpPr>
        <p:spPr>
          <a:xfrm>
            <a:off x="1295399" y="1295400"/>
            <a:ext cx="7487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Поведенческое моделирование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сложных систем используют для определения динамики функционирования сложных систем. В его основе лежат модели и методы имитационного моделирования систем массового обслуживания, сети Петри, возможно применение конечно-автоматных моделей, описывающих поведение системы, как последовательности смены состояний.</a:t>
            </a:r>
          </a:p>
          <a:p>
            <a:pPr algn="just"/>
            <a:endParaRPr lang="ru-RU" sz="2000" b="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Применение инструментальных CASE-систем ведет к сокращению затрат на разработку ПО за счет уменьшения числа итераций и числа ошибок, к улучшению качества продукта за счет лучшего взаимопонимания разработчика и заказчика, к облегчению сопровождения готового ПО.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8088A-DEDF-4190-97CE-13B1D056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12" y="3048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82473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B2CA3A-D5A0-46D8-BA8F-ED09AD77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5D5C1-C178-4818-B12E-01BCFFE8C229}"/>
              </a:ext>
            </a:extLst>
          </p:cNvPr>
          <p:cNvSpPr txBox="1"/>
          <p:nvPr/>
        </p:nvSpPr>
        <p:spPr>
          <a:xfrm>
            <a:off x="1219200" y="1066800"/>
            <a:ext cx="7772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Среди инструментальных CASE-систем различают интегрированные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комплексы инструментальных средств для автоматизации всех этапов жизненного цикла ПО (такие системы называют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latin typeface="TimesNewRomanPSMT"/>
              </a:rPr>
              <a:t>Workbench</a:t>
            </a: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) и</a:t>
            </a: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специализированные инструментальные средства для выполнения отдельных функций (Tools). </a:t>
            </a:r>
          </a:p>
          <a:p>
            <a:pPr algn="just"/>
            <a:endParaRPr lang="ru-RU" sz="2000" b="0" i="0" dirty="0">
              <a:solidFill>
                <a:schemeClr val="tx1"/>
              </a:solidFill>
              <a:latin typeface="TimesNewRomanPSMT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Средства CASE по своему функциональному назначению принадлежат к одной из следующих групп: 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457200" indent="-457200" algn="just">
              <a:buAutoNum type="arabicParenR"/>
            </a:pP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средства программирования;</a:t>
            </a:r>
          </a:p>
          <a:p>
            <a:pPr marL="457200" indent="-457200" algn="just">
              <a:buAutoNum type="arabicParenR"/>
            </a:pP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средства управления программным проектом;</a:t>
            </a:r>
          </a:p>
          <a:p>
            <a:pPr marL="457200" indent="-457200" algn="just">
              <a:buAutoNum type="arabicParenR"/>
            </a:pP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средства верификации (анализа) программ;</a:t>
            </a:r>
          </a:p>
          <a:p>
            <a:pPr marL="457200" indent="-457200" algn="just">
              <a:buAutoNum type="arabicParenR"/>
            </a:pPr>
            <a:r>
              <a:rPr lang="ru-RU" sz="2000" b="0" i="0" u="none" strike="noStrike" baseline="0" dirty="0">
                <a:solidFill>
                  <a:schemeClr val="tx1"/>
                </a:solidFill>
                <a:latin typeface="TimesNewRomanPSMT"/>
              </a:rPr>
              <a:t>средства документирования.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E900EA-43F9-4C5A-821C-B23B9723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025" y="13652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36090"/>
      </p:ext>
    </p:extLst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CB84CC-026E-4655-A596-EBFE00F6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AF54-6E0B-4E58-BC7E-FCC1C30CD88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7A53A-C568-4FCC-94B2-44F0AEEFB38B}"/>
              </a:ext>
            </a:extLst>
          </p:cNvPr>
          <p:cNvSpPr txBox="1"/>
          <p:nvPr/>
        </p:nvSpPr>
        <p:spPr>
          <a:xfrm>
            <a:off x="1135890" y="1063624"/>
            <a:ext cx="7620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К первой группе относятся компиляторы с алгоритмических языков; построители диаграмм потоков данных; планировщики для построения высокоуровневых спецификаций и планов ПО (возможно на основе баз знаний, реализованных в экспертных системах); интерпретаторы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языков спецификаций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и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языков четвертого поколения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; </a:t>
            </a:r>
            <a:r>
              <a:rPr lang="ru-RU" sz="2000" b="0" i="0" u="none" strike="noStrike" baseline="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прототайпер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 для разработки внешних интерфейсов — экранов, форм выходных документов, сценариев диалога; генераторы программ определенных классов (например, конверторы заданных языков, драйверы устройств программного управления, постпроцессоры); кросс-средства; отладчики программ. </a:t>
            </a:r>
          </a:p>
          <a:p>
            <a:pPr algn="just"/>
            <a:endParaRPr lang="ru-RU" sz="2000" b="0" i="0" u="none" strike="noStrike" baseline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При этом под </a:t>
            </a:r>
            <a:r>
              <a:rPr lang="ru-RU" sz="2000" b="0" i="1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языками спецификаций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понимают средства укрупненного описания разрабатываемых алгоритмов и программ, к языкам 4GL относят языки для компиляции программ из набора готовых модулей, реализующих типовые функции достаточно общих приложений (чаще всего это </a:t>
            </a:r>
            <a:r>
              <a:rPr lang="ru-RU" sz="2000" b="0" i="0" u="none" strike="noStrike" baseline="0">
                <a:solidFill>
                  <a:schemeClr val="tx1"/>
                </a:solidFill>
                <a:cs typeface="Times New Roman" panose="02020603050405020304" pitchFamily="18" charset="0"/>
              </a:rPr>
              <a:t>функции технико-экономических </a:t>
            </a:r>
            <a:r>
              <a:rPr lang="ru-RU" sz="2000" b="0" i="0" u="none" strike="noStrike" baseline="0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систем).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451C69-9920-43CB-BCA2-091DD51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42" y="162065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54870"/>
      </p:ext>
    </p:extLst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5109</TotalTime>
  <Words>2209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Calibri</vt:lpstr>
      <vt:lpstr>Corbel</vt:lpstr>
      <vt:lpstr>Gill Sans MT</vt:lpstr>
      <vt:lpstr>Tahoma</vt:lpstr>
      <vt:lpstr>Times New Roman</vt:lpstr>
      <vt:lpstr>TimesNewRomanPS-BoldMT</vt:lpstr>
      <vt:lpstr>TimesNewRomanPSMT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Bulatbayeva</dc:creator>
  <cp:lastModifiedBy>Julia Bulatbayeva</cp:lastModifiedBy>
  <cp:revision>885</cp:revision>
  <cp:lastPrinted>1601-01-01T00:00:00Z</cp:lastPrinted>
  <dcterms:created xsi:type="dcterms:W3CDTF">1601-01-01T00:00:00Z</dcterms:created>
  <dcterms:modified xsi:type="dcterms:W3CDTF">2025-11-10T13:13:34Z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