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15" r:id="rId2"/>
  </p:sldMasterIdLst>
  <p:notesMasterIdLst>
    <p:notesMasterId r:id="rId29"/>
  </p:notesMasterIdLst>
  <p:handoutMasterIdLst>
    <p:handoutMasterId r:id="rId30"/>
  </p:handoutMasterIdLst>
  <p:sldIdLst>
    <p:sldId id="390" r:id="rId3"/>
    <p:sldId id="322" r:id="rId4"/>
    <p:sldId id="323" r:id="rId5"/>
    <p:sldId id="324" r:id="rId6"/>
    <p:sldId id="259" r:id="rId7"/>
    <p:sldId id="297" r:id="rId8"/>
    <p:sldId id="393" r:id="rId9"/>
    <p:sldId id="375" r:id="rId10"/>
    <p:sldId id="376" r:id="rId11"/>
    <p:sldId id="377" r:id="rId12"/>
    <p:sldId id="386" r:id="rId13"/>
    <p:sldId id="378" r:id="rId14"/>
    <p:sldId id="391" r:id="rId15"/>
    <p:sldId id="379" r:id="rId16"/>
    <p:sldId id="388" r:id="rId17"/>
    <p:sldId id="380" r:id="rId18"/>
    <p:sldId id="392" r:id="rId19"/>
    <p:sldId id="321" r:id="rId20"/>
    <p:sldId id="381" r:id="rId21"/>
    <p:sldId id="382" r:id="rId22"/>
    <p:sldId id="362" r:id="rId23"/>
    <p:sldId id="363" r:id="rId24"/>
    <p:sldId id="383" r:id="rId25"/>
    <p:sldId id="384" r:id="rId26"/>
    <p:sldId id="278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FFC979"/>
    <a:srgbClr val="F60019"/>
    <a:srgbClr val="CC9933"/>
    <a:srgbClr val="E3F6F4"/>
    <a:srgbClr val="9F57A9"/>
    <a:srgbClr val="99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110" autoAdjust="0"/>
  </p:normalViewPr>
  <p:slideViewPr>
    <p:cSldViewPr>
      <p:cViewPr varScale="1">
        <p:scale>
          <a:sx n="117" d="100"/>
          <a:sy n="117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03B808-00AB-4E88-87AB-20169B40C9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10B064-7C2E-4C55-ABE6-76BFE11447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1FAE35B-D4C5-41C2-82D2-B24CEC13F7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4ADADB6-8A29-472D-97A4-A60B238166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9202CB0-114D-4D2D-90EA-D7B3CC4EA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073631-6DF8-4C29-89E8-150F32E0D0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E682790-B82B-4A8A-8036-438F5068D9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4A21E28-8499-475B-9812-2C6E94BE4C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6AAAF93-EDA1-4679-A92F-DC89A0F2AA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0C47859-F743-44CF-9642-87EF20E956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0703C1-6FE1-49E6-9AEC-7E3E08F40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F3F45D4-1B6C-4724-B3BF-9877095B4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19B21-F017-4F97-A1DE-D552099E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4BACA2-1D56-497C-A287-114321E458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BC87-D46F-4887-A746-69C014F59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6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C3814-423B-4F3D-B03C-0C43D405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C4CF30-EED5-4AAC-B49C-B38A7894D2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20F2-5A32-430C-A9B9-5ABB9CED8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2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F3510-A7EE-42B8-81FE-91FC556D0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08C0F-054C-465C-97EE-7D360CE581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7671-F197-44A4-A919-917FFA5FD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53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4C5A9-38CA-4E7C-A8AA-4D6096E36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47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0D28F-8C29-412D-A482-9095CB5165FE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96B1-6860-4B15-931B-86B727DCD9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3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AFFF1-E713-4764-AF8D-95C1C1D73736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BED2-4CF7-4548-A029-599A5DD53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28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C0289-DF77-4AA6-9724-76A8FFA27583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8907F-C2A8-45A4-9E61-A5DE8F9B01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90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6B9E0-6DAE-4CC9-85A2-6AF5A7EF8B75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3EE3-3EB7-4B98-94EA-0DBB2B97B8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0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F29D1-D681-4129-A770-A0E93F54675E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0960B-CF35-4E12-A61F-9A0682B1E9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94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19A5A-0EBC-4F65-8470-7F591023D280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717D5-E55D-4919-89C9-D08438879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21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C6A49-B635-409C-9992-76A59185C7A2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06978-292E-445A-9C02-CE319FD25C6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83864-37EE-4BD8-9545-CE25FD6DC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E4F6E-699A-4B35-908F-523BB55AA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3F58E-9833-4C63-86BE-D8E7BA181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4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3500C-334F-40E9-B4D9-094E81C2F8D2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9324-6B02-41B3-8C43-30C5A39989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1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6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543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1748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5421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4159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910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1014D-A683-43C7-AAF9-8EFAF4B656F1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B091-3EAE-43C6-84ED-E353EAC840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2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C4BAF-722D-4C5A-A43F-F78088F087F9}" type="datetimeFigureOut">
              <a:rPr lang="en-US" smtClean="0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995D3-7749-429F-B612-D7435AD154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04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E300C8C-8C54-4057-B6D4-483C0F6ABE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CCE6E373-BC13-4E90-B754-40B830959A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6581-0CF2-46AD-90F8-8AA775259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258CF-CF6E-4843-9330-444AFE62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E6DCB-8ED0-4A35-A1DA-B79E319E69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486B-BCC7-4530-8A12-D2090C346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6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C49A6-00A4-4086-A4FC-103A7BC4F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8EA43-39A0-4523-B248-F848945DFA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5F6-E316-4746-907D-B824B18E5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6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D5B29F-F050-4C13-80EC-ECCF57122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93E2A9-3EBA-4BF2-918D-656FAF23BA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C9FC-0C18-49BC-8A63-F001F30BC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7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2777E2-4164-4521-8570-9DE3512A0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485DE-28C4-431B-89DC-F6077AFC5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5A8-EE84-4C46-90D4-D8D2BF06C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1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9008AF-49E0-4038-A516-799C09AB9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DE7DA2-D74B-4D0B-8146-34D35FCEF8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CA24-F4A1-4A3E-AB0A-B7EE30CE8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3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1A9E0-BABD-4D1F-916A-54B567C15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76767-FE64-4023-8308-E95D64538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B723-85E1-40A2-A24F-5D2D19000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6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62952-7E58-4311-9B28-09BEF6930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B35AA-30DF-49DB-90AC-80633E1B3A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E2DD-10B6-477A-89E2-48B4379E0C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7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953970-8037-4C5D-85E4-A61056C78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F2F70E-F602-4DBE-877B-7FFE85E8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95201F8-6029-4BF6-B36A-4CDDE931F4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56134978-16F5-4E33-AB3F-EFE9DB659A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17A115C-1A5D-4404-9B55-B0A980545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7A115C-1A5D-4404-9B55-B0A980545C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050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rzuf.ru/img/big/288/28759.jpg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slideLayouts/slideLayout18.xml" Type="http://schemas.openxmlformats.org/officeDocument/2006/relationships/slideLayout"/><Relationship Id="rId1" Target="../theme/themeOverride21.xml" Type="http://schemas.openxmlformats.org/officeDocument/2006/relationships/themeOverrid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724956"/>
            <a:ext cx="8866960" cy="59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</a:t>
            </a:r>
            <a:r>
              <a:rPr altLang="ru-RU" b="1" i="1" lang="en-US" sz="3200">
                <a:latin charset="0" panose="020B0604020202020204" pitchFamily="34" typeface="Arial"/>
                <a:cs charset="0" panose="020B0604020202020204" pitchFamily="34" typeface="Arial"/>
              </a:rPr>
              <a:t>6</a:t>
            </a: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altLang="ru-RU" b="0" dirty="0" i="1" lang="ru-RU" sz="2200">
                <a:cs charset="0" panose="020B0604020202020204" pitchFamily="34" typeface="Arial"/>
              </a:rPr>
              <a:t>Экзогенные процессы</a:t>
            </a:r>
            <a:r>
              <a:rPr b="0"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altLang="ru-RU" b="0" dirty="0" i="1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b="0"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="0"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8114" y="1372663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>
            <a:extLst>
              <a:ext uri="{FF2B5EF4-FFF2-40B4-BE49-F238E27FC236}">
                <a16:creationId xmlns:a16="http://schemas.microsoft.com/office/drawing/2014/main" id="{03101E35-1031-4545-A942-084A4F07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428178"/>
            <a:ext cx="813690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растительного покрова предохраняет горные породы от воздействия прямых солнечных лучей и сглаживает температурные колебания.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000" algn="just" eaLnBrk="1" hangingPunct="1"/>
            <a:endParaRPr lang="ru-RU" alt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растительного покрова эрозионные процессы протекают </a:t>
            </a:r>
            <a:r>
              <a:rPr lang="ru-RU" alt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интенсивнее.</a:t>
            </a:r>
          </a:p>
          <a:p>
            <a:pPr indent="360000" algn="just" eaLnBrk="1" hangingPunct="1"/>
            <a:endParaRPr lang="ru-RU" alt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горных пород, влияющих на </a:t>
            </a:r>
            <a:r>
              <a:rPr lang="ru-RU" alt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темпы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выветривания:</a:t>
            </a: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Особенности структуры.</a:t>
            </a: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Минеральный состав.</a:t>
            </a: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Окраска.</a:t>
            </a:r>
          </a:p>
          <a:p>
            <a:pPr indent="360000" algn="just" eaLnBrk="1" hangingPunct="1"/>
            <a:endParaRPr lang="ru-RU" alt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физическому выветриванию выше будет у более мелкозернистой, однородной по составу и более светлой горной породы.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4">
            <a:extLst>
              <a:ext uri="{FF2B5EF4-FFF2-40B4-BE49-F238E27FC236}">
                <a16:creationId xmlns:a16="http://schemas.microsoft.com/office/drawing/2014/main" id="{7EA89D97-5320-45D2-AE83-3D8D26CD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3013502"/>
            <a:ext cx="26010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ru-RU" b="0"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«Каменные грибы»</a:t>
            </a:r>
          </a:p>
        </p:txBody>
      </p:sp>
      <p:sp>
        <p:nvSpPr>
          <p:cNvPr id="26630" name="TextBox 7">
            <a:extLst>
              <a:ext uri="{FF2B5EF4-FFF2-40B4-BE49-F238E27FC236}">
                <a16:creationId xmlns:a16="http://schemas.microsoft.com/office/drawing/2014/main" id="{95D81A40-A99B-441F-8833-003B737C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352" y="3000149"/>
            <a:ext cx="36263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ru-RU" b="0"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«Арка» в штате Юта (США)</a:t>
            </a:r>
          </a:p>
        </p:txBody>
      </p:sp>
      <p:sp>
        <p:nvSpPr>
          <p:cNvPr id="26636" name="TextBox 15">
            <a:extLst>
              <a:ext uri="{FF2B5EF4-FFF2-40B4-BE49-F238E27FC236}">
                <a16:creationId xmlns:a16="http://schemas.microsoft.com/office/drawing/2014/main" id="{413FBFC2-8B82-4E62-8F92-C3B33081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382" y="5991193"/>
            <a:ext cx="34200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ru-RU" b="0"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Овраг «Замков» Кала-Кулак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9F8B8-6B56-48FD-9C29-8A6C56525DC5}"/>
              </a:ext>
            </a:extLst>
          </p:cNvPr>
          <p:cNvSpPr txBox="1"/>
          <p:nvPr/>
        </p:nvSpPr>
        <p:spPr>
          <a:xfrm>
            <a:off x="2123728" y="62804"/>
            <a:ext cx="55374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ru-RU"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Физическое выветривание горных пород </a:t>
            </a:r>
            <a:endParaRPr b="0" dirty="0" i="1" lang="ru-RU" sz="22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Каменные грибы" id="26642" name="Picture 18">
            <a:extLst>
              <a:ext uri="{FF2B5EF4-FFF2-40B4-BE49-F238E27FC236}">
                <a16:creationId xmlns:a16="http://schemas.microsoft.com/office/drawing/2014/main" id="{28AF78A2-3FD2-4811-BA4B-A57395E8439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5" y="613204"/>
            <a:ext cx="3267559" cy="24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Ущелье Кала-Кулак, Джилы-Су | Дороги мира" id="26644" name="Picture 20">
            <a:extLst>
              <a:ext uri="{FF2B5EF4-FFF2-40B4-BE49-F238E27FC236}">
                <a16:creationId xmlns:a16="http://schemas.microsoft.com/office/drawing/2014/main" id="{D86B6F0A-B853-4F34-BD77-931A57284C6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"/>
          <a:stretch/>
        </p:blipFill>
        <p:spPr bwMode="auto">
          <a:xfrm>
            <a:off x="251520" y="3699906"/>
            <a:ext cx="4000430" cy="21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Ущелье Кала-Кулак, Джилы-Су | Дороги мира" id="26646" name="Picture 22">
            <a:extLst>
              <a:ext uri="{FF2B5EF4-FFF2-40B4-BE49-F238E27FC236}">
                <a16:creationId xmlns:a16="http://schemas.microsoft.com/office/drawing/2014/main" id="{058A177B-65C4-4492-BB91-6A5D1E4ED60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"/>
          <a:stretch/>
        </p:blipFill>
        <p:spPr bwMode="auto">
          <a:xfrm>
            <a:off x="4382601" y="3699906"/>
            <a:ext cx="4499836" cy="21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Двойная арка США штат Юта пирамида Иуацио Мексика | GreenPost" id="26648" name="Picture 24">
            <a:extLst>
              <a:ext uri="{FF2B5EF4-FFF2-40B4-BE49-F238E27FC236}">
                <a16:creationId xmlns:a16="http://schemas.microsoft.com/office/drawing/2014/main" id="{00CD0634-6BC7-448F-9418-E7D30D85EA5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50" y="613204"/>
            <a:ext cx="4355994" cy="24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id="{0B1513ED-D5EE-4BE4-A322-F8CBECDE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440668"/>
            <a:ext cx="799288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выветривание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является результатом химических взаимодействий горных пород с атмосферными газами, водой и растворёнными в ней веществами.</a:t>
            </a:r>
          </a:p>
          <a:p>
            <a:pPr algn="just"/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фактор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поверхностные и подземные воды, содержащие растворённые кислород и другие химически активные вещества.</a:t>
            </a:r>
          </a:p>
          <a:p>
            <a:pPr algn="just"/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химическом выветривании осуществляются разнообразные типы химических реакций:</a:t>
            </a:r>
          </a:p>
          <a:p>
            <a:pPr algn="just"/>
            <a:endParaRPr lang="ru-RU" altLang="ru-RU" sz="21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образование кислородных соединений, переход </a:t>
            </a:r>
            <a:r>
              <a:rPr lang="ru-RU" altLang="ru-RU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низковалентных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соединений в </a:t>
            </a:r>
            <a:r>
              <a:rPr lang="ru-RU" altLang="ru-RU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высоковалентные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21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Гидратация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реакция присоединения молекулярной воды. </a:t>
            </a:r>
          </a:p>
          <a:p>
            <a:pPr algn="just"/>
            <a:endParaRPr lang="ru-RU" altLang="ru-RU" sz="21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обменное разложение вещества с образованием гидроксилсодержащих минералов.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id="{0B1513ED-D5EE-4BE4-A322-F8CBECDE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68660"/>
            <a:ext cx="7956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C312D-46F7-4D2F-A661-F55DCEC3FFFF}"/>
              </a:ext>
            </a:extLst>
          </p:cNvPr>
          <p:cNvSpPr txBox="1"/>
          <p:nvPr/>
        </p:nvSpPr>
        <p:spPr>
          <a:xfrm>
            <a:off x="647564" y="548680"/>
            <a:ext cx="78488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более редких типов реакций, протекающих при химическом выветривании, относятся:</a:t>
            </a:r>
          </a:p>
          <a:p>
            <a:pPr indent="360000"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Дегидратация</a:t>
            </a:r>
            <a:r>
              <a:rPr lang="ru-RU" alt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потери молекулярной воды (в крайне сухом климате).</a:t>
            </a:r>
          </a:p>
          <a:p>
            <a:pPr indent="360000"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переход </a:t>
            </a:r>
            <a:r>
              <a:rPr lang="ru-RU" altLang="ru-RU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высоковалентных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соединений в </a:t>
            </a:r>
            <a:r>
              <a:rPr lang="ru-RU" altLang="ru-RU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низковалентные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условиях глеевой или сероводородной среды).</a:t>
            </a:r>
          </a:p>
          <a:p>
            <a:pPr indent="360000" algn="just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Растворение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происходит, когда в состав горных пород входят растворимые минералы – хлоридные, сульфатные, карбонатные.</a:t>
            </a:r>
          </a:p>
          <a:p>
            <a:pPr indent="360000" algn="just"/>
            <a:r>
              <a:rPr lang="ru-RU" altLang="ru-RU" sz="21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Карбонатизация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реакция ионов карбоната и бикарбоната с минералами.</a:t>
            </a:r>
          </a:p>
          <a:p>
            <a:pPr indent="360000" algn="just"/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ход процессов химического выветривания существенное влияние оказывают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среды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00" algn="just" eaLnBrk="1" hangingPunct="1">
              <a:defRPr/>
            </a:pP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климата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и влажность определяют интенсивность химического выветривания и степень разложения первичных минералов.</a:t>
            </a:r>
          </a:p>
        </p:txBody>
      </p:sp>
    </p:spTree>
    <p:extLst>
      <p:ext uri="{BB962C8B-B14F-4D97-AF65-F5344CB8AC3E}">
        <p14:creationId xmlns:p14="http://schemas.microsoft.com/office/powerpoint/2010/main" val="1643613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53734C-5A44-439E-8DE1-76A5376EC8D2}"/>
              </a:ext>
            </a:extLst>
          </p:cNvPr>
          <p:cNvSpPr txBox="1"/>
          <p:nvPr/>
        </p:nvSpPr>
        <p:spPr>
          <a:xfrm>
            <a:off x="611560" y="728700"/>
            <a:ext cx="79208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eaLnBrk="1" hangingPunct="1">
              <a:defRPr/>
            </a:pP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параметры среды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кислотность-щелочность, окислительно-восстановительный потенциал.</a:t>
            </a:r>
          </a:p>
          <a:p>
            <a:pPr indent="360000" algn="just" eaLnBrk="1" hangingPunct="1">
              <a:defRPr/>
            </a:pP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Минеральный состав горных пород и их проницаемость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водных растворов. </a:t>
            </a:r>
          </a:p>
          <a:p>
            <a:pPr indent="360000" algn="just" eaLnBrk="1" hangingPunct="1">
              <a:buFontTx/>
              <a:buChar char="-"/>
              <a:defRPr/>
            </a:pPr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>
              <a:defRPr/>
            </a:pP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химического выветривания:</a:t>
            </a:r>
          </a:p>
          <a:p>
            <a:pPr indent="360000" algn="just" eaLnBrk="1" hangingPunct="1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Обломочная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образование тонкообломочных продуктов физического выветривания при незначительных химических изменениях.</a:t>
            </a:r>
          </a:p>
          <a:p>
            <a:pPr indent="360000" algn="just" eaLnBrk="1" hangingPunct="1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1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Обызвесткованного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элювия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начальная стадия разложения силикатов и обогащения пород карбонатными соединениями.</a:t>
            </a:r>
          </a:p>
          <a:p>
            <a:pPr indent="360000" algn="just" eaLnBrk="1" hangingPunct="1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Глинистая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полное разложение первичных силикатов и образование глинистых минералов (максимальная в условиях умеренного климата).</a:t>
            </a:r>
          </a:p>
          <a:p>
            <a:pPr indent="360000" algn="just" eaLnBrk="1" hangingPunct="1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Латеритная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разложение глинистых минералов (достигается лишь в жарком и влажном климате).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image343">
            <a:extLst>
              <a:ext uri="{FF2B5EF4-FFF2-40B4-BE49-F238E27FC236}">
                <a16:creationId xmlns:a16="http://schemas.microsoft.com/office/drawing/2014/main" id="{5480BAD7-FC18-4AE9-9B35-A990A2DE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8" y="626674"/>
            <a:ext cx="4016667" cy="28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Выветривание горных пород - виды, силы и причины процессов">
            <a:extLst>
              <a:ext uri="{FF2B5EF4-FFF2-40B4-BE49-F238E27FC236}">
                <a16:creationId xmlns:a16="http://schemas.microsoft.com/office/drawing/2014/main" id="{2619CDBE-4C12-48AD-900C-A6633EE5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60" y="626674"/>
            <a:ext cx="3741250" cy="28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Химическое выветривание горных пород – примеры и виды">
            <a:extLst>
              <a:ext uri="{FF2B5EF4-FFF2-40B4-BE49-F238E27FC236}">
                <a16:creationId xmlns:a16="http://schemas.microsoft.com/office/drawing/2014/main" id="{82291803-71ED-44BC-AB6E-93C6A683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24" y="3621242"/>
            <a:ext cx="3846896" cy="28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Химическое выветривание горных пород">
            <a:extLst>
              <a:ext uri="{FF2B5EF4-FFF2-40B4-BE49-F238E27FC236}">
                <a16:creationId xmlns:a16="http://schemas.microsoft.com/office/drawing/2014/main" id="{38754A6A-97CE-4E3B-923E-18F91BCA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621242"/>
            <a:ext cx="4012268" cy="29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0FEF3A-C477-49CB-B0E0-D735F7FD70F8}"/>
              </a:ext>
            </a:extLst>
          </p:cNvPr>
          <p:cNvSpPr txBox="1"/>
          <p:nvPr/>
        </p:nvSpPr>
        <p:spPr>
          <a:xfrm>
            <a:off x="2634903" y="65100"/>
            <a:ext cx="49926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выветривание горных пород </a:t>
            </a:r>
            <a:endParaRPr lang="ru-RU" sz="2100" b="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5717C-4AE9-4B08-A511-2B0FAB13F05A}"/>
              </a:ext>
            </a:extLst>
          </p:cNvPr>
          <p:cNvSpPr txBox="1"/>
          <p:nvPr/>
        </p:nvSpPr>
        <p:spPr>
          <a:xfrm>
            <a:off x="358775" y="225425"/>
            <a:ext cx="8534400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(биогенное) выветривание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разрушение горных пород под воздействием живых организмов.</a:t>
            </a:r>
          </a:p>
          <a:p>
            <a:pPr indent="457200" algn="just">
              <a:defRPr/>
            </a:pPr>
            <a:endParaRPr 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органического воздействия:</a:t>
            </a:r>
          </a:p>
          <a:p>
            <a:pPr indent="457200"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 на горные породы выделяемых растениями органических кислот;</a:t>
            </a:r>
          </a:p>
          <a:p>
            <a:pPr indent="457200"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выделительной деятельности животных;</a:t>
            </a:r>
          </a:p>
          <a:p>
            <a:pPr indent="457200"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поглощение минеральных соединений непосредственно из горной породы и формирование за их счёт новых минеральных веществ;</a:t>
            </a:r>
          </a:p>
          <a:p>
            <a:pPr indent="457200" algn="just">
              <a:defRPr/>
            </a:pP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жизнедеятельность микроорганизмов (включая анаэробные).</a:t>
            </a:r>
          </a:p>
          <a:p>
            <a:pPr indent="457200" algn="just">
              <a:defRPr/>
            </a:pP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endParaRPr lang="ru-KZ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9" descr="Картинка 17 из 48453">
            <a:hlinkClick r:id="rId3"/>
            <a:extLst>
              <a:ext uri="{FF2B5EF4-FFF2-40B4-BE49-F238E27FC236}">
                <a16:creationId xmlns:a16="http://schemas.microsoft.com/office/drawing/2014/main" id="{D1F62507-1611-4583-86F6-CDB90E82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09" y="3512988"/>
            <a:ext cx="263954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Химическое и биологическое выветривание — урок. География, 6 класс.">
            <a:extLst>
              <a:ext uri="{FF2B5EF4-FFF2-40B4-BE49-F238E27FC236}">
                <a16:creationId xmlns:a16="http://schemas.microsoft.com/office/drawing/2014/main" id="{DB75620B-A9C9-4196-AAD9-B201FDB9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12988"/>
            <a:ext cx="2535811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5717C-4AE9-4B08-A511-2B0FAB13F05A}"/>
              </a:ext>
            </a:extLst>
          </p:cNvPr>
          <p:cNvSpPr txBox="1"/>
          <p:nvPr/>
        </p:nvSpPr>
        <p:spPr>
          <a:xfrm>
            <a:off x="503547" y="225425"/>
            <a:ext cx="820891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>
              <a:defRPr/>
            </a:pPr>
            <a:r>
              <a:rPr 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процессов выветривания</a:t>
            </a:r>
          </a:p>
          <a:p>
            <a:pPr marL="0" lvl="1"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на Земле не было процессов выветривания – не было бы и такого важнейшего компонента биосферы, как почва.</a:t>
            </a:r>
          </a:p>
          <a:p>
            <a:pPr marL="0" lvl="1"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представляет собой самостоятельное, очень тонкое природное тело, созданное из почвообразующих пород при участии растительности, животного мира, климата и рельефа.</a:t>
            </a:r>
          </a:p>
          <a:p>
            <a:pPr indent="360000">
              <a:buFontTx/>
              <a:buChar char="-"/>
              <a:defRPr/>
            </a:pPr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формирования почв в скалистых пустынях:</a:t>
            </a:r>
          </a:p>
          <a:p>
            <a:pPr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поверхность скал покрывается лишайниками; </a:t>
            </a:r>
          </a:p>
          <a:p>
            <a:pPr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минерализация отмирающих лишайников создаёт первичный мелкозем; </a:t>
            </a:r>
          </a:p>
          <a:p>
            <a:pPr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изменение мелкозема при участии биогенных процессов создает первичную пустынную почву, на которой селятся высшие растения;</a:t>
            </a:r>
          </a:p>
          <a:p>
            <a:pPr indent="360000" algn="just">
              <a:defRPr/>
            </a:pPr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продукты разрушения первичных почв сносятся в понижения рельефа, в которых формируется полный почвенный профиль. </a:t>
            </a:r>
            <a:endParaRPr lang="ru-KZ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 descr="лишайник на фоне текстуры камня яркие оттенки оранжевого и зеленого, мох,  текстура горы, каменные скалы фон картинки и Фото для бесплатной загрузки">
            <a:extLst>
              <a:ext uri="{FF2B5EF4-FFF2-40B4-BE49-F238E27FC236}">
                <a16:creationId xmlns:a16="http://schemas.microsoft.com/office/drawing/2014/main" id="{6101466A-5888-4AED-9483-D9824712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1108"/>
            <a:ext cx="4113349" cy="23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ТИПЫ ПОЧВ | Энциклопедия Кругосвет">
            <a:extLst>
              <a:ext uri="{FF2B5EF4-FFF2-40B4-BE49-F238E27FC236}">
                <a16:creationId xmlns:a16="http://schemas.microsoft.com/office/drawing/2014/main" id="{147084DB-9027-43D5-811E-507212F5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1107"/>
            <a:ext cx="3241928" cy="23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9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B9DD1C27-D74D-47FA-BB97-EC581A559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644"/>
            <a:ext cx="8229600" cy="468474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Осадочные процессы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5C08F-8C04-45C3-8168-E1728729D042}"/>
              </a:ext>
            </a:extLst>
          </p:cNvPr>
          <p:cNvSpPr txBox="1"/>
          <p:nvPr/>
        </p:nvSpPr>
        <p:spPr>
          <a:xfrm>
            <a:off x="719572" y="836712"/>
            <a:ext cx="7704856" cy="548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Денудация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снос, удаление продуктов разрушения с места их образования.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Транспортировка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 продуктов разрушения на другое место. 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Седиментация</a:t>
            </a:r>
            <a:r>
              <a:rPr lang="ru-RU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осаждение, накопление перемещенного вещества.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агенты, обеспечивающие денудацию, транспортировку и седиментацию рыхлых продуктов выветривания: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alt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Ветер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Поверхностные воды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Подземные воды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Временные водотоки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Склоновые процессы</a:t>
            </a:r>
          </a:p>
          <a:p>
            <a:pPr marL="0" indent="36000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Ледники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>
            <a:extLst>
              <a:ext uri="{FF2B5EF4-FFF2-40B4-BE49-F238E27FC236}">
                <a16:creationId xmlns:a16="http://schemas.microsoft.com/office/drawing/2014/main" id="{47760D09-997A-4D9E-9D8B-BED2605C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54" y="397401"/>
            <a:ext cx="802889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 Ветер 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ведущий агент, удаляющий мелкообломочные продукты выветривания в местах отсутствия растительного покрова (пустыни, полупустыни, открытые берега крупных водоёмов).</a:t>
            </a:r>
          </a:p>
          <a:p>
            <a:pPr indent="360000" algn="just"/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процессы, связанные с деятельностью ветра, называются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эоловыми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Коррозия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разрушение скальных выходов переносимыми ветром песчинками.</a:t>
            </a:r>
          </a:p>
          <a:p>
            <a:pPr indent="360000" algn="just"/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переноса и аккумуляции переносимого ветром материала формируются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барханы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изогнутые в плане (подковообразные) песчаные холмы.</a:t>
            </a:r>
          </a:p>
          <a:p>
            <a:pPr indent="360000" algn="just"/>
            <a:endParaRPr lang="ru-RU" alt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Поверхностные   воды</a:t>
            </a:r>
            <a:r>
              <a:rPr lang="ru-RU" altLang="ru-RU" sz="19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любые поверхностные воды (реки, озера, болота, моря) производят работу по разрушению горных пород и продуктов их выветривания.</a:t>
            </a: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Эрозия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размыв рыхлого материала и скальных горных пород текучими водами. Наиболее значимую эрозионную работу осуществляют постоянно действующие водные потоки –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Донная эрозия </a:t>
            </a:r>
            <a:r>
              <a:rPr lang="ru-RU" alt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вглубь. В результате этого вида эрозии река врезается в подстилающие её отложения и горные породы, русло ее углубляется.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Классификация экзогенных процессов.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Выветривание.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Осадочные процессы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406005-B234-4B44-A233-FA898969CB89}"/>
              </a:ext>
            </a:extLst>
          </p:cNvPr>
          <p:cNvSpPr txBox="1"/>
          <p:nvPr/>
        </p:nvSpPr>
        <p:spPr>
          <a:xfrm>
            <a:off x="611560" y="512676"/>
            <a:ext cx="79208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eaLnBrk="1" hangingPunct="1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Боковая эрозия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из-за того, что река подмывает поочередно то правый, то левый берег. Формируются поперечные изгибы русла –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меандры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 eaLnBrk="1" hangingPunct="1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Отложения, накапливающиеся в речных долинах в результате деятельности речных потоков, называются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аллювием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 eaLnBrk="1" hangingPunct="1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озер заключается в разрушении берегов, транспортировке и обработке поступающего с берегов и приносимого реками обломочного материала и в накоплении осадочного материала на дне озерных котловин.</a:t>
            </a:r>
          </a:p>
          <a:p>
            <a:pPr indent="360000" algn="just" eaLnBrk="1" hangingPunct="1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болот заключается, главным образом, в накоплении специфических болотных отложений –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торфа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 eaLnBrk="1" hangingPunct="1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Торф представляет собой продукт неполного разложения остатков болотных растений в условиях избыточной влажности и ограниченного доступа кислорода.</a:t>
            </a:r>
          </a:p>
          <a:p>
            <a:pPr indent="360000" algn="just" eaLnBrk="1" hangingPunct="1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деятельность моря проявляется в разрушительной работе волн, цунами, приливно-отливных движений воды (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абразия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93525FDA-985F-470B-A784-96A86796FC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3609" y="188640"/>
            <a:ext cx="8229600" cy="606425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разрушения берега </a:t>
            </a:r>
            <a:r>
              <a:rPr lang="ru-RU" alt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волнобоем</a:t>
            </a:r>
            <a:endParaRPr lang="ru-RU" alt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2C0EEB4E-3A03-4632-8F4F-03B2935FB7B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604" y="1052736"/>
            <a:ext cx="7261610" cy="517196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>
            <a:extLst>
              <a:ext uri="{FF2B5EF4-FFF2-40B4-BE49-F238E27FC236}">
                <a16:creationId xmlns:a16="http://schemas.microsoft.com/office/drawing/2014/main" id="{342A2DD2-4688-45DD-A98E-95135DC95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875" y="0"/>
            <a:ext cx="885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EA5510CC-53E2-436B-83F8-D95EDD5A14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612" y="3484849"/>
            <a:ext cx="3017391" cy="319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11">
            <a:extLst>
              <a:ext uri="{FF2B5EF4-FFF2-40B4-BE49-F238E27FC236}">
                <a16:creationId xmlns:a16="http://schemas.microsoft.com/office/drawing/2014/main" id="{A13B2C9C-2685-460A-AB08-14AD954D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408340"/>
            <a:ext cx="3046747" cy="32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2">
            <a:extLst>
              <a:ext uri="{FF2B5EF4-FFF2-40B4-BE49-F238E27FC236}">
                <a16:creationId xmlns:a16="http://schemas.microsoft.com/office/drawing/2014/main" id="{1ABDE457-4FFF-4A5E-8501-6D468B4B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077" y="3039008"/>
            <a:ext cx="2443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(пещеры)</a:t>
            </a:r>
          </a:p>
        </p:txBody>
      </p:sp>
      <p:sp>
        <p:nvSpPr>
          <p:cNvPr id="36871" name="Text Box 13">
            <a:extLst>
              <a:ext uri="{FF2B5EF4-FFF2-40B4-BE49-F238E27FC236}">
                <a16:creationId xmlns:a16="http://schemas.microsoft.com/office/drawing/2014/main" id="{EC775C37-3F19-4E1A-B4F8-34BE3AB0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96" y="3048000"/>
            <a:ext cx="2971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(воронки)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25695-38B3-448F-ADC7-8EC29F90A4CA}"/>
              </a:ext>
            </a:extLst>
          </p:cNvPr>
          <p:cNvSpPr txBox="1"/>
          <p:nvPr/>
        </p:nvSpPr>
        <p:spPr>
          <a:xfrm>
            <a:off x="575556" y="204753"/>
            <a:ext cx="80288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eaLnBrk="1" hangingPunct="1">
              <a:buClr>
                <a:schemeClr val="tx1"/>
              </a:buClr>
            </a:pP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Подземные воды </a:t>
            </a:r>
          </a:p>
          <a:p>
            <a:pPr indent="360000" algn="just" eaLnBrk="1" hangingPunct="1">
              <a:buClr>
                <a:schemeClr val="tx1"/>
              </a:buClr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деятельность подземных вод заключается в процессах растворения ими вещества минералов и горных пород, его переноса в растворённой форме и </a:t>
            </a:r>
            <a:r>
              <a:rPr lang="ru-RU" alt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переотложения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60000" algn="just" eaLnBrk="1" hangingPunct="1">
              <a:buClr>
                <a:schemeClr val="tx1"/>
              </a:buClr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масштабные проявления геологической деятельности подземных вод связаны с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карстовыми процессами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 eaLnBrk="1" hangingPunct="1">
              <a:buClr>
                <a:schemeClr val="tx1"/>
              </a:buClr>
            </a:pP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Карстом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процесс растворения подземными водами горных пород, приводящий к формированию крупных пустот в их толще. Карстовые формы рельефа подразделяются на: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6">
            <a:extLst>
              <a:ext uri="{FF2B5EF4-FFF2-40B4-BE49-F238E27FC236}">
                <a16:creationId xmlns:a16="http://schemas.microsoft.com/office/drawing/2014/main" id="{0BAB5D90-AC82-4DA0-8130-39E2DFF3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82550"/>
            <a:ext cx="8569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37FEB-7279-4CB2-8F67-964B23CE8E41}"/>
              </a:ext>
            </a:extLst>
          </p:cNvPr>
          <p:cNvSpPr txBox="1"/>
          <p:nvPr/>
        </p:nvSpPr>
        <p:spPr>
          <a:xfrm>
            <a:off x="539552" y="548680"/>
            <a:ext cx="80648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Временные водотоки</a:t>
            </a:r>
            <a:r>
              <a:rPr lang="ru-RU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формируются после сильных дождей или во время таяния снега, и быстро прекращают своё существование.</a:t>
            </a:r>
          </a:p>
          <a:p>
            <a:pPr indent="360000"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деятельности временных водных потоков формируется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пролювий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деятельности временных потоков образуются такие формы рельефа как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промоина, овраг, конус выноса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Склоновые процессы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основным содержанием склоновых процессов является транспортировка материала вниз по склону под действием силы тяжести.</a:t>
            </a:r>
          </a:p>
          <a:p>
            <a:pPr indent="360000"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деятельности </a:t>
            </a:r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склоновых процессов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формируются:</a:t>
            </a:r>
          </a:p>
          <a:p>
            <a:pPr indent="360000" algn="just"/>
            <a:r>
              <a:rPr lang="ru-RU" alt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Делювий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возникает за счет смывания частиц </a:t>
            </a:r>
            <a:r>
              <a:rPr lang="ru-RU" alt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выветрелой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породы струйками дождевой воды, </a:t>
            </a:r>
          </a:p>
          <a:p>
            <a:pPr indent="360000" algn="just"/>
            <a:r>
              <a:rPr lang="ru-RU" altLang="ru-RU" sz="20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Коллювий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возникает за счет обвально-осыпных явлений на склонах.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>
            <a:extLst>
              <a:ext uri="{FF2B5EF4-FFF2-40B4-BE49-F238E27FC236}">
                <a16:creationId xmlns:a16="http://schemas.microsoft.com/office/drawing/2014/main" id="{FB901602-8DDA-45A0-A1B7-221C20D4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42" y="345714"/>
            <a:ext cx="824491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eaLnBrk="1" hangingPunct="1" indent="36000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Деятельность </a:t>
            </a:r>
            <a:r>
              <a:rPr altLang="ru-RU" b="0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ледников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сводится к ледниковой денудации, транспортировке и отложению перемещённого материала. </a:t>
            </a:r>
          </a:p>
          <a:p>
            <a:pPr algn="just" eaLnBrk="1" hangingPunct="1" indent="36000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Ее основными результатами являются формирование характерных ледниковых отложений и форм рельефа.</a:t>
            </a:r>
          </a:p>
          <a:p>
            <a:pPr algn="just" eaLnBrk="1" hangingPunct="1" indent="360000"/>
            <a:r>
              <a:rPr altLang="ru-RU" b="0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Морены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– скопления обломочного материала, переносимого и отлагаемого ледником.</a:t>
            </a:r>
          </a:p>
          <a:p>
            <a:pPr algn="just" eaLnBrk="1" hangingPunct="1" indent="36000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 результате рассмотренных экзогенных процессов (выветривания, переноса, отложения, перекристаллизации осадка, его обезвоживания, уплотнения, образования новых минералов и цементации) происходит образование осадочных пород </a:t>
            </a:r>
          </a:p>
          <a:p>
            <a:pPr algn="just" eaLnBrk="1" hangingPunct="1" indent="360000"/>
            <a:endParaRPr altLang="ru-RU" b="0"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 indent="360000"/>
            <a:endParaRPr altLang="ru-RU" b="0"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/>
            <a:endParaRPr altLang="ru-RU" b="0"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12E3AA87-168C-43F9-9D19-6607E81C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812" y="3524836"/>
            <a:ext cx="5508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-285750" marL="74295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altLang="ru-RU" b="0"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Ледниковые формы рельефа</a:t>
            </a:r>
          </a:p>
        </p:txBody>
      </p:sp>
      <p:pic>
        <p:nvPicPr>
          <p:cNvPr id="38916" name="Picture 9">
            <a:extLst>
              <a:ext uri="{FF2B5EF4-FFF2-40B4-BE49-F238E27FC236}">
                <a16:creationId xmlns:a16="http://schemas.microsoft.com/office/drawing/2014/main" id="{17DABDC5-358C-4707-8C80-BF573E25DC7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3" l="18" r="848" t="-1344"/>
          <a:stretch>
            <a:fillRect/>
          </a:stretch>
        </p:blipFill>
        <p:spPr bwMode="auto">
          <a:xfrm>
            <a:off x="96838" y="3825044"/>
            <a:ext cx="447516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Рис_10" id="38918" name="Picture 11">
            <a:extLst>
              <a:ext uri="{FF2B5EF4-FFF2-40B4-BE49-F238E27FC236}">
                <a16:creationId xmlns:a16="http://schemas.microsoft.com/office/drawing/2014/main" id="{D3908B45-AEB6-45C8-98C3-7D01DBDC6C2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l="2578" r="27" t="57747"/>
          <a:stretch>
            <a:fillRect/>
          </a:stretch>
        </p:blipFill>
        <p:spPr bwMode="auto">
          <a:xfrm>
            <a:off x="4684712" y="3896208"/>
            <a:ext cx="43624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F43466-8575-4D9F-9D64-EA9B80B9D8D3}"/>
              </a:ext>
            </a:extLst>
          </p:cNvPr>
          <p:cNvSpPr txBox="1"/>
          <p:nvPr/>
        </p:nvSpPr>
        <p:spPr>
          <a:xfrm>
            <a:off x="665566" y="620688"/>
            <a:ext cx="781286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/>
            <a:r>
              <a:rPr lang="ru-RU" alt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экзогенные процессы: выветривание, денудация, транспортировка, седиментация, </a:t>
            </a:r>
            <a:r>
              <a:rPr lang="ru-RU" altLang="ru-RU" sz="2200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литификация</a:t>
            </a:r>
            <a:r>
              <a:rPr lang="ru-RU" alt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endParaRPr lang="ru-RU" altLang="ru-RU" sz="2200" b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altLang="ru-RU" sz="2200" b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Что изучает динамическая геология?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Какова направленность экзо- и эндогенных процессов?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В каких условиях проявляется физическое выветривание?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Типы химического выветривания?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Что такое латеритная кора выветривания?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Как ветер воздействует на горные породы?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KZ" sz="2200" b="0" dirty="0">
                <a:latin typeface="Times New Roman" pitchFamily="18" charset="0"/>
                <a:cs typeface="Times New Roman" pitchFamily="18" charset="0"/>
              </a:rPr>
              <a:t>Назовите примеры эоловых отложений?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</a:pPr>
            <a:endParaRPr lang="ru-RU" altLang="ru-RU" sz="2200" b="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66" y="1700808"/>
            <a:ext cx="7056668" cy="4195481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экзогенные процессы: выветривание, денудацию, транспортировку, седиментацию,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литификацию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процессов, таких как выветривание, денудация, транспортировка, седиментация,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литификация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актуальной задачей и позволяет понять условия формирования осадочного чехла планеты, а также связанные с ним месторождения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2994DCA-D970-476E-AA7C-7F01C20A7667}"/>
              </a:ext>
            </a:extLst>
          </p:cNvPr>
          <p:cNvSpPr txBox="1">
            <a:spLocks noChangeArrowheads="1"/>
          </p:cNvSpPr>
          <p:nvPr/>
        </p:nvSpPr>
        <p:spPr>
          <a:xfrm>
            <a:off x="431800" y="657225"/>
            <a:ext cx="8229600" cy="719138"/>
          </a:xfrm>
          <a:prstGeom prst="rect">
            <a:avLst/>
          </a:prstGeom>
        </p:spPr>
        <p:txBody>
          <a:bodyPr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ru-RU" altLang="ru-RU" u="sng" dirty="0">
              <a:solidFill>
                <a:srgbClr val="FCFC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099B7-8852-49C1-96A4-F29E8814A7C4}"/>
              </a:ext>
            </a:extLst>
          </p:cNvPr>
          <p:cNvSpPr txBox="1"/>
          <p:nvPr/>
        </p:nvSpPr>
        <p:spPr>
          <a:xfrm>
            <a:off x="431800" y="289679"/>
            <a:ext cx="8229600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 eaLnBrk="1" hangingPunct="1"/>
            <a:r>
              <a:rPr lang="ru-RU" altLang="ru-RU" sz="2400" b="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Классификация экзогенных процессов</a:t>
            </a:r>
          </a:p>
          <a:p>
            <a:pPr indent="360000" algn="just" eaLnBrk="1" hangingPunct="1"/>
            <a:endParaRPr lang="ru-RU" altLang="ru-RU" sz="2400" b="0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процессы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цикл процессов, начинающийся с разрушения горных пород и завершающийся формированием новых горных пород из продуктов разрушения. </a:t>
            </a:r>
          </a:p>
          <a:p>
            <a:pPr indent="360000" algn="just" eaLnBrk="1" hangingPunct="1"/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процессы происходят на земной поверхности. </a:t>
            </a:r>
          </a:p>
          <a:p>
            <a:pPr indent="360000" algn="just" eaLnBrk="1" hangingPunct="1"/>
            <a:endParaRPr lang="ru-RU" altLang="ru-RU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 eaLnBrk="1" hangingPunct="1"/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процессы имеют следующую классификацию:</a:t>
            </a: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Выветривание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разрушение горных пород под воздействием разнообразных экзогенных факторов.</a:t>
            </a: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Денудация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снос, удаление продуктов разрушения с места их образования.</a:t>
            </a: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перенос продуктов разрушения на другое место. </a:t>
            </a: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Седиментация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осаждение, накопление перемещённого вещества.</a:t>
            </a:r>
          </a:p>
          <a:p>
            <a:pPr indent="360000" algn="just" eaLnBrk="1" hangingPunct="1"/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21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Литификация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преобразование рыхлого осадка в прочную горную породу.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>
            <a:extLst>
              <a:ext uri="{FF2B5EF4-FFF2-40B4-BE49-F238E27FC236}">
                <a16:creationId xmlns:a16="http://schemas.microsoft.com/office/drawing/2014/main" id="{B73627D8-731F-408C-B692-8A20C3976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311615"/>
            <a:ext cx="8208912" cy="6234770"/>
          </a:xfrm>
        </p:spPr>
        <p:txBody>
          <a:bodyPr>
            <a:normAutofit/>
          </a:bodyPr>
          <a:lstStyle/>
          <a:p>
            <a:pPr marL="0" indent="457200" algn="ctr">
              <a:spcBef>
                <a:spcPts val="0"/>
              </a:spcBef>
              <a:buNone/>
              <a:defRPr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Выветривание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1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Выветривание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разрушения и изменения горных пород и минералов на земной поверхности и вблизи от нее под влиянием солнечной радиации, воды, воздуха и жизнедеятельности организмов.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100" i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Агенты выветривания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определенные вещества, объекты и явления, воздействие которых на горные породы приводит к разрушению последних: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солнечная радиация;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вода;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атмосферные 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первую очередь свободный кислород);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иные химические реагенты (кислоты, щелочи и т.д.);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живые организмы;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человека.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часть земной коры непрерывно подвергаемая воздействию различных экзогенных факторов и в которой горные породы стремятся войти в равновесие с непрерывно изменяющейся окружающей геологической средой называется зоной </a:t>
            </a:r>
            <a:r>
              <a:rPr lang="ru-RU" altLang="ru-RU" sz="2100" i="1" dirty="0" err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гипергенеза</a:t>
            </a:r>
            <a:r>
              <a:rPr lang="ru-RU" altLang="ru-RU" sz="21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>
            <a:extLst>
              <a:ext uri="{FF2B5EF4-FFF2-40B4-BE49-F238E27FC236}">
                <a16:creationId xmlns:a16="http://schemas.microsoft.com/office/drawing/2014/main" id="{B73627D8-731F-408C-B692-8A20C3976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311615"/>
            <a:ext cx="8100900" cy="6234770"/>
          </a:xfrm>
        </p:spPr>
        <p:txBody>
          <a:bodyPr>
            <a:normAutofit fontScale="85000" lnSpcReduction="10000"/>
          </a:bodyPr>
          <a:lstStyle/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8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(континентальный) </a:t>
            </a:r>
            <a:r>
              <a:rPr lang="ru-RU" altLang="ru-RU" sz="28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гипергенез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на поверхности суши и проникает вглубь с помощью нисходящей воды. 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важным образованиям поверхностного </a:t>
            </a:r>
            <a:r>
              <a:rPr lang="ru-RU" alt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гипергенеза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относятся: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8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Элювий или кора выветривания</a:t>
            </a: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геологическое тело, развитое на определенной площади или вдоль какой-либо зоны в горных породах, сложенное продуктами переработки поверхностных горных пород процессами физического, химического и биохимического выветривания. Элювий не перемещается, он остается на месте разрушенных пород.</a:t>
            </a:r>
          </a:p>
          <a:p>
            <a:pPr marL="0" indent="3600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набора агентов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характера воздействия, можно 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alt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типа выветривания</a:t>
            </a:r>
            <a:r>
              <a:rPr lang="ru-RU" alt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физическое;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химическое;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органическое (биогенное).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Выветривание. Большая российская энциклопедия">
            <a:extLst>
              <a:ext uri="{FF2B5EF4-FFF2-40B4-BE49-F238E27FC236}">
                <a16:creationId xmlns:a16="http://schemas.microsoft.com/office/drawing/2014/main" id="{D97BC3FA-7234-4784-B857-58318C8F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40360" cy="25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6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>
            <a:extLst>
              <a:ext uri="{FF2B5EF4-FFF2-40B4-BE49-F238E27FC236}">
                <a16:creationId xmlns:a16="http://schemas.microsoft.com/office/drawing/2014/main" id="{8425CAAC-0698-4F37-B814-62D0B771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642350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21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выветривание </a:t>
            </a: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разрушение горной породы под воздействием солнечной радиации и температурных колебаний.</a:t>
            </a:r>
          </a:p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любая порода расширяется, при охлаждении – сжимается. Результатом является образование всё большего и большего числа трещин. В конце концов изначально монолитная горная порода дезинтегрируется – распадается на обломки. </a:t>
            </a:r>
          </a:p>
          <a:p>
            <a:pPr indent="360000"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Распространяются на небольшую глубину – до 20-30 метров. </a:t>
            </a:r>
          </a:p>
          <a:p>
            <a:pPr algn="just"/>
            <a:endParaRPr lang="ru-RU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7">
            <a:extLst>
              <a:ext uri="{FF2B5EF4-FFF2-40B4-BE49-F238E27FC236}">
                <a16:creationId xmlns:a16="http://schemas.microsoft.com/office/drawing/2014/main" id="{5DF25998-ADA4-49A4-BE75-583A81EFE8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46437"/>
            <a:ext cx="3330327" cy="31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91CFBBC9-D6E1-45D5-9815-FBAE5C4ED34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240086"/>
            <a:ext cx="38163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>
            <a:extLst>
              <a:ext uri="{FF2B5EF4-FFF2-40B4-BE49-F238E27FC236}">
                <a16:creationId xmlns:a16="http://schemas.microsoft.com/office/drawing/2014/main" id="{F3A16E9D-1663-4C2E-A575-11A900F0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4" y="434003"/>
            <a:ext cx="807537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indent="457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indent="-228600" marL="11430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indent="-228600" marL="16002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indent="-228600" marL="2057400"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just" eaLnBrk="1" hangingPunct="1" indent="36000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Процессы физического выветривания проявляются с различной интенсивностью в зависимости от сочетания </a:t>
            </a:r>
            <a:r>
              <a:rPr altLang="ru-RU" b="0"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внешних 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условий, к числу которых относятся:</a:t>
            </a:r>
          </a:p>
          <a:p>
            <a:pPr algn="just" eaLnBrk="1" hangingPunct="1" indent="360000" lvl="1" marL="0"/>
            <a:r>
              <a:rPr altLang="ru-RU" b="0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–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климат;</a:t>
            </a:r>
          </a:p>
          <a:p>
            <a:pPr algn="just" eaLnBrk="1" hangingPunct="1" indent="360000" lvl="1" marL="0"/>
            <a:r>
              <a:rPr altLang="ru-RU" b="0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–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растительный покров;</a:t>
            </a:r>
          </a:p>
          <a:p>
            <a:pPr algn="just" eaLnBrk="1" hangingPunct="1" indent="3600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рельеф. </a:t>
            </a:r>
          </a:p>
          <a:p>
            <a:pPr algn="just" eaLnBrk="1" hangingPunct="1" indent="3600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Наиболее благоприятен для развития физического выветривания климат с резкими температурными контрастами, в особенности с большим суточными перепадами температур. </a:t>
            </a:r>
          </a:p>
          <a:p>
            <a:pPr algn="just" eaLnBrk="1" hangingPunct="1" indent="360000" lvl="1" marL="0">
              <a:buFontTx/>
              <a:buChar char="•"/>
            </a:pPr>
            <a:endParaRPr altLang="ru-RU" b="0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 indent="360000" lvl="1" marL="0"/>
            <a:endParaRPr altLang="ru-RU" b="0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 indent="360000" lvl="1" marL="0"/>
            <a:endParaRPr altLang="ru-RU" b="0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 indent="3600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Физическое выветривание </a:t>
            </a:r>
          </a:p>
          <a:p>
            <a:pPr algn="just" eaLnBrk="1" hangingPunct="1" indent="10795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 пустыне.</a:t>
            </a:r>
          </a:p>
          <a:p>
            <a:pPr algn="just" eaLnBrk="1" hangingPunct="1" indent="3600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Более твердые породы </a:t>
            </a:r>
          </a:p>
          <a:p>
            <a:pPr algn="just" eaLnBrk="1" hangingPunct="1" indent="360000" lvl="1" marL="0"/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образуют </a:t>
            </a:r>
            <a:r>
              <a:rPr altLang="ru-RU" b="0"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«каменные грибы»</a:t>
            </a:r>
            <a:r>
              <a:rPr altLang="ru-RU" b="0"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 algn="just" eaLnBrk="1" hangingPunct="1" lvl="1" marL="0"/>
            <a:endParaRPr altLang="ru-RU" b="0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eaLnBrk="1" hangingPunct="1" lvl="1" marL="0">
              <a:buFontTx/>
              <a:buChar char="•"/>
            </a:pPr>
            <a:endParaRPr altLang="ru-RU" b="0"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A1CF7620-27FC-4124-85AC-93EBF9E7559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t="53"/>
          <a:stretch>
            <a:fillRect/>
          </a:stretch>
        </p:blipFill>
        <p:spPr bwMode="auto">
          <a:xfrm>
            <a:off x="4578832" y="3403422"/>
            <a:ext cx="349250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1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2104</Words>
  <Application>Microsoft Office PowerPoint</Application>
  <PresentationFormat>Экран (4:3)</PresentationFormat>
  <Paragraphs>222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Century Gothic</vt:lpstr>
      <vt:lpstr>Times New Roman</vt:lpstr>
      <vt:lpstr>Wingdings 2</vt:lpstr>
      <vt:lpstr>Wingdings 3</vt:lpstr>
      <vt:lpstr>1_Оформление по умолчанию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Осадочные процессы</vt:lpstr>
      <vt:lpstr>Презентация PowerPoint</vt:lpstr>
      <vt:lpstr>Презентация PowerPoint</vt:lpstr>
      <vt:lpstr>Схема разрушения берега волнобоем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KRGTU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Fotostud</dc:creator>
  <cp:lastModifiedBy>Марина Пономарева</cp:lastModifiedBy>
  <cp:revision>245</cp:revision>
  <dcterms:created xsi:type="dcterms:W3CDTF">2006-06-15T07:10:32Z</dcterms:created>
  <dcterms:modified xsi:type="dcterms:W3CDTF">2024-11-01T08:28:32Z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1311300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