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  <p:sldMasterId id="2147483896" r:id="rId2"/>
  </p:sldMasterIdLst>
  <p:notesMasterIdLst>
    <p:notesMasterId r:id="rId15"/>
  </p:notesMasterIdLst>
  <p:sldIdLst>
    <p:sldId id="283" r:id="rId3"/>
    <p:sldId id="334" r:id="rId4"/>
    <p:sldId id="362" r:id="rId5"/>
    <p:sldId id="365" r:id="rId6"/>
    <p:sldId id="363" r:id="rId7"/>
    <p:sldId id="364" r:id="rId8"/>
    <p:sldId id="366" r:id="rId9"/>
    <p:sldId id="367" r:id="rId10"/>
    <p:sldId id="368" r:id="rId11"/>
    <p:sldId id="369" r:id="rId12"/>
    <p:sldId id="371" r:id="rId13"/>
    <p:sldId id="370" r:id="rId14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96BF6-19A3-466F-B228-AAE04D8A4E01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38C4-D48D-4E7C-8A99-83418D333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45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95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54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44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364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0862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841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61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7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AC864032-C937-40B7-AAE1-5CB178010BD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19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2B6DC-EA79-4F2B-AD73-CEFD7AAA3BB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29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FE1A608-37E2-4077-B381-38CD37BEE1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0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64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247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DEC55D30-2A91-4156-ACC4-DF95DFC4301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08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1AEBF-29B5-4ACF-8D75-0AD3A9614F7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39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28A8-7B16-4795-A3AE-C31375F1832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85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AA02B-EF6C-42DF-89BC-5E5D727C784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55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307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20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171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444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68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02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759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E4B6F-63F2-4568-8691-A197B8CD97A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7470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377BA-BB4C-49A4-A681-014C9538678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59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3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9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5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47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2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9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6"/>
          <p:cNvSpPr txBox="1">
            <a:spLocks noChangeArrowheads="1"/>
          </p:cNvSpPr>
          <p:nvPr/>
        </p:nvSpPr>
        <p:spPr bwMode="auto">
          <a:xfrm>
            <a:off x="666451" y="1"/>
            <a:ext cx="7566025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НАО «Карагандинский технический университет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Абылкаса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Сагинова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AFF097E8-AD58-4816-9448-3A4B36AAE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8" y="1629011"/>
            <a:ext cx="7566025" cy="359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i="1" dirty="0">
                <a:latin typeface="Times New Roman" pitchFamily="18" charset="0"/>
                <a:cs typeface="Times New Roman" pitchFamily="18" charset="0"/>
              </a:rPr>
              <a:t>Слайд-лекция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Прогноз потребления минерально-сырьевых ресурсов. </a:t>
            </a:r>
          </a:p>
          <a:p>
            <a:pPr algn="ctr">
              <a:lnSpc>
                <a:spcPct val="90000"/>
              </a:lnSpc>
              <a:buNone/>
            </a:pPr>
            <a:endParaRPr lang="ru-RU" alt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Дисциплина: </a:t>
            </a:r>
            <a:r>
              <a:rPr lang="kk-KZ" altLang="en-US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Экономика минерально-сырьевой отрасли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1800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7М07202 «Геология  и разведка месторождений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полезных ископаемых»</a:t>
            </a:r>
          </a:p>
          <a:p>
            <a:pPr algn="ctr">
              <a:lnSpc>
                <a:spcPct val="90000"/>
              </a:lnSpc>
              <a:buNone/>
            </a:pPr>
            <a:endParaRPr lang="ru-RU" altLang="ru-RU" sz="1800" i="1" dirty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доктор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PhD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Мадишева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Р.К.,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кафедра ГРМПИ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sz="2000" b="1" i="1" dirty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pic>
        <p:nvPicPr>
          <p:cNvPr id="4" name="Picture 2" descr="Мадишева">
            <a:extLst>
              <a:ext uri="{FF2B5EF4-FFF2-40B4-BE49-F238E27FC236}">
                <a16:creationId xmlns:a16="http://schemas.microsoft.com/office/drawing/2014/main" id="{6ECFC023-2445-4888-9523-8DA0E29CA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2798"/>
            <a:ext cx="2113409" cy="267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151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376E293-F22F-7A2A-468C-DF977C863723}"/>
              </a:ext>
            </a:extLst>
          </p:cNvPr>
          <p:cNvSpPr txBox="1"/>
          <p:nvPr/>
        </p:nvSpPr>
        <p:spPr>
          <a:xfrm>
            <a:off x="467544" y="474345"/>
            <a:ext cx="842493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Газовая отрасль Основными стратегическими задачами развития газовой отрасли являются: - повышение социально-экономического эффекта от увеличения объемов международного транзита и рационального использования внутренних ресурсов газа за счет развития мощностей по транспортировке и переработке попутного газа для более полного обеспечения потребностей внутреннего рынка по газу и достижения энергетической независимости, наращивания экспортного потенциала от реализации природного и сжиженного газа, а также продуктов их переработки. - наращивание ресурсного потенциала по запасам газа и развитие мощностей по его добыче с разработкой новых газовых и нефтегазовых месторождений с внедрением мероприятий по утилизации попутного газа. - реконструкция существующих и создание новых мощностей по переработке и утилизации добываемого газа с увеличением объемов выработки сжиженного газа и другой продукции нефтехимии в рамках программы импортозамещения. - Рассмотрение и реализация региональных программ газификации новых территорий и расширения сферы использования газа в коммунальном хозяйстве, в электроэнергетике, в автотранспорте и т.д. - Совершенствование нормативной базы газовой отрасли, оптимизация организационной структуры субъектов газотранспортной системы и совершенствование системы тарифообразования при транспортировке природного газа. Основным стратегическим документом отрасли является «Концепция развития газовой отрасли Республики Казахстан до 2015 года».</a:t>
            </a:r>
          </a:p>
        </p:txBody>
      </p:sp>
    </p:spTree>
    <p:extLst>
      <p:ext uri="{BB962C8B-B14F-4D97-AF65-F5344CB8AC3E}">
        <p14:creationId xmlns:p14="http://schemas.microsoft.com/office/powerpoint/2010/main" val="3344049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C5A256-4191-60CA-028E-6307AFE656CD}"/>
              </a:ext>
            </a:extLst>
          </p:cNvPr>
          <p:cNvSpPr txBox="1"/>
          <p:nvPr/>
        </p:nvSpPr>
        <p:spPr>
          <a:xfrm>
            <a:off x="323528" y="1305341"/>
            <a:ext cx="849694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Для дальнейшего развития системы эффективного информационного обеспечения в сфере недропользования, достижения концептуальных целей эффективного и комплексного освоения минерально-сырьевых ресурсов необходимо провести следующие основные мероприятия: 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1.     организация и наполнение территориально распределенного электронного архива первичной геологической информацией. 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2.     Организация хранения природных носителей геологической информации по территориально распределенному принципу, создание и наполнение цифровой библиотеки природных носителей. 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3.     Развитие и сопровождение всех систем Государственного банка данных о недрах и недропользовании и Ситуационного центра</a:t>
            </a:r>
            <a:r>
              <a:rPr lang="ru-RU">
                <a:solidFill>
                  <a:srgbClr val="000000"/>
                </a:solidFill>
                <a:latin typeface="Times New Roman"/>
              </a:rPr>
              <a:t>. </a:t>
            </a:r>
          </a:p>
          <a:p>
            <a:pPr indent="457200" algn="just"/>
            <a:r>
              <a:rPr lang="ru-RU">
                <a:solidFill>
                  <a:srgbClr val="000000"/>
                </a:solidFill>
                <a:latin typeface="Times New Roman"/>
              </a:rPr>
              <a:t>Научные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исследования решают задачи создания научно-технической базы для увеличения минерально-сырьевого потенциала республики; выявления закономерностей размещения и локализации месторождений минерального сырья; повышение эффективности комплексного анализа геологической информации; совершенствования нормативно-правовой базы геологических исследований. 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266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937857-9A47-3A96-FF9B-C379BD939332}"/>
              </a:ext>
            </a:extLst>
          </p:cNvPr>
          <p:cNvSpPr txBox="1"/>
          <p:nvPr/>
        </p:nvSpPr>
        <p:spPr>
          <a:xfrm>
            <a:off x="323528" y="1305341"/>
            <a:ext cx="849694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Основные задачи:  – Обеспечение сбалансированного уровня добычи урана и создание высокотехнологичных производств ядерно-топливного цикла; - Продвижение отечественной продукции и услуг ядерно-топливного цикла на мировые рынки; – Диверсификация производства электроэнергии и тепла на основе использования ядерных энергетических установок; – Обеспечение научно-технической поддержки развития атомной отрасли; – Разработка и осуществление мероприятий по снижению риска от воздействия радиационно-опасных объектов и территорий Республики Казахстан Следует отметить, что одной из проблем эффективного и комплексного освоения минерально-сырьевых ресурсов является достоверность, оперативность и доступность геологической информации. Оперативный доступ к информационным ресурсам обеспечивает правильность и своевременность принятия управленческих решений, как государственными органами, так и предприятиями-недропользователями. Большую роль играет также качество носителей информации и программных средств обработки, их технологическая адаптируемость, надежность и долговечность. </a:t>
            </a:r>
          </a:p>
        </p:txBody>
      </p:sp>
    </p:spTree>
    <p:extLst>
      <p:ext uri="{BB962C8B-B14F-4D97-AF65-F5344CB8AC3E}">
        <p14:creationId xmlns:p14="http://schemas.microsoft.com/office/powerpoint/2010/main" val="402509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C65CC8-8140-4015-B83C-1309087FDB82}"/>
              </a:ext>
            </a:extLst>
          </p:cNvPr>
          <p:cNvSpPr/>
          <p:nvPr/>
        </p:nvSpPr>
        <p:spPr>
          <a:xfrm>
            <a:off x="683568" y="126876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 лекции: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Прогноз потребления минерально-сырьевых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2776389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4110"/>
            <a:ext cx="7992887" cy="1004690"/>
          </a:xfrm>
        </p:spPr>
        <p:txBody>
          <a:bodyPr>
            <a:noAutofit/>
          </a:bodyPr>
          <a:lstStyle/>
          <a:p>
            <a:pPr marL="342900" lvl="0" indent="-342900" algn="ctr" defTabSz="914400">
              <a:spcBef>
                <a:spcPts val="0"/>
              </a:spcBef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rPr>
              <a:t>Прогноз потребления минерально-сырьевых ресурсов.</a:t>
            </a:r>
            <a:b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9" y="1700808"/>
            <a:ext cx="8210872" cy="475252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Вхождение нового горного предприятия в существующий рынок минерального сырья происходит в будущем периоде по отношению к моменту принятия инвестиционного решения. Поэтому для уменьшения риска возможных издержек от изменения спроса минерального сырья предпринимателю необходимо прогнозирование (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forecast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prognostication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) 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следующих характеристик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buFont typeface="Wingdings"/>
              <a:buChar char=""/>
              <a:tabLst>
                <a:tab pos="260985" algn="l"/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Объем потребления минерального сырья в регионе сбыта на планируемый период производства.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/>
              <a:buChar char=""/>
              <a:tabLst>
                <a:tab pos="260985" algn="l"/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Обеспеченность планируемого производства имеющимися запасами минерального сырья и необходимые темпы воспроизводства минерально-сырьевой базы.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351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2975A0-5EC2-1568-DAD7-3692EA0FCA46}"/>
              </a:ext>
            </a:extLst>
          </p:cNvPr>
          <p:cNvSpPr txBox="1"/>
          <p:nvPr/>
        </p:nvSpPr>
        <p:spPr>
          <a:xfrm>
            <a:off x="539552" y="188640"/>
            <a:ext cx="835292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Природные ресурсы находятся в собственности государства и имеют большое значение для экономики Республики Казахстан. Управление природными ресурсами является неотъемлемой частью и важной составляющей общего механизма государственного управления в Республике Казахстан. В рамках общей реформы государственного управления необходимо внедрить принципиально новую систему управления природными ресурсами.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Природные ресурсы являются важным стратегическим преимуществом Республики Казахстан для обеспечения экономического роста, масштабных внешнеэкономических и внешнеполитических договоренностей. Они должны использоваться во благо как живущих, так и будущих поколений.</a:t>
            </a:r>
            <a:b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 Управление природными ресурсами, их учет, охрана, использование в общих интересах должны осуществляться эффективно-, в соответствии как с общими направлениями развития государственного управления, так и с учетом лучших международных практик, мировых и региональных требований.</a:t>
            </a:r>
            <a:b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 В свою очередь, минеральные ресурсы являются важнейшим видом природных ресурсов, созидательной основой мирового промышленного производства, глобальных систем жизнеобеспечения. Условия устойчивого развития любой страны и особенно Казахстана диктуют несколько макроэкономических задач, среди которых первоочередными являются поддержание и развитие высокого потенциала минерально-сырьевого комплекса - основы национального резерва, важной базы для ускоренного развития всех отраслей национальной экономики.</a:t>
            </a:r>
          </a:p>
        </p:txBody>
      </p:sp>
    </p:spTree>
    <p:extLst>
      <p:ext uri="{BB962C8B-B14F-4D97-AF65-F5344CB8AC3E}">
        <p14:creationId xmlns:p14="http://schemas.microsoft.com/office/powerpoint/2010/main" val="2066600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532" y="692696"/>
            <a:ext cx="8424936" cy="4896544"/>
          </a:xfrm>
        </p:spPr>
        <p:txBody>
          <a:bodyPr>
            <a:normAutofit/>
          </a:bodyPr>
          <a:lstStyle/>
          <a:p>
            <a:pPr lvl="0" algn="just">
              <a:buClr>
                <a:srgbClr val="A53010"/>
              </a:buClr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Прогнозирование деятельности горного бизнеса основано на анализе потребления изучаемых видов минеральных ресурсов за предыдущий период времени по отдельным регионам, странам и в целом мировой системы. Кроме следствий закона равновесия спроса и предложения, на рынок потребления минерального сырья влияют многочисленные неценовые факторы, основной из которых - изменение потребления ресурсов с переменой валового дохода и численности населения. На основе ретроспективного анализа (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retrospectiveanalysis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) производится перспективный прогноз развития рынка минерального сырья и изменений минерально­-сырьевой базы.</a:t>
            </a:r>
            <a:endParaRPr lang="ru-RU" dirty="0">
              <a:solidFill>
                <a:prstClr val="black">
                  <a:lumMod val="75000"/>
                  <a:lumOff val="25000"/>
                </a:prstClr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  <a:ea typeface="Courier New"/>
              </a:rPr>
              <a:t>Для системы прогноза использования и воспроизводства минерально-сырьевой базы используется комплекс взаимосвязанных показателей, среди которых ведущую роль среднегодовые темпы изменений (численности населения, абсолютных объемов добычи и потребления минерального сырья, удельных величин производства и потребления минерального сырья на душу населения). Для ретроспективного и перспективного периодов они определяются независимыми методами анализа динамики потребления и развития (воспроизводства) минерально-сырьевой базы, которые дополняют друг друга.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483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"/>
            <a:ext cx="727476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Прогнозы использования и воспроизводства минерально-сырьевой базы</a:t>
            </a:r>
            <a:br>
              <a:rPr lang="ru-RU" sz="2800" dirty="0">
                <a:latin typeface="Times New Roman"/>
                <a:ea typeface="Times New Roman"/>
              </a:rPr>
            </a:br>
            <a:endParaRPr lang="ru-R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C6EDDD-6801-ED9C-AA50-2E3DBB5446EE}"/>
              </a:ext>
            </a:extLst>
          </p:cNvPr>
          <p:cNvSpPr txBox="1"/>
          <p:nvPr/>
        </p:nvSpPr>
        <p:spPr>
          <a:xfrm>
            <a:off x="323528" y="764704"/>
            <a:ext cx="849694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В структуре экономики Казахстана минерально-сырьевой комплекс занимает лидирующее положение. На базе разведанных запасов полезных ископаемых действуют десятки нефтегазодобывающих и горнорудных предприятий, на которых добывается и перерабатывается более 70 различных видов мине­рального сырья.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Сегодня минерально-сырьевой комплекс составляет важнейшим источником экономического развития страны, «локомотивом» в развитии перерабатывающих производств. По количеству и разнообразию минерально-сырьевых ресурсов Казахстан занимает одно из ведущих мест в мире. На базе разведанных запасов создана мощная нефтегазодобывающая, урановая и угольная промышленности, а также по добыче и переработке руд черных, цветных и благородных металлов, различных видов неметаллических полезных ископаемых. Государственным балансом полезных ископаемых учтено около 240 месторождений углеводородного сырья, расположенных преимущественно в Прикаспийском нефтегазоносном бассейне. Прогнозные ресурсы углеводородов связаны с 15 осадочными бассейнами, которые, при многообразии геологических условий, характеризуются широким стратиграфическим диапазоном нефтегазоносности. Кроме основных видов полезных ископаемых Казахстан располагает значительными разведанными запасами кобальт-никелевых руд, редких металлов (вольфрам, молибден), титана, олова, редких земель, нерудных полезных ископаемых (калийная соль, вермикулит,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волластонит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цеолит и т.д.), которые либо разрабатываются в незначительных масштабах, либо готовятся к освоению. </a:t>
            </a:r>
          </a:p>
        </p:txBody>
      </p:sp>
    </p:spTree>
    <p:extLst>
      <p:ext uri="{BB962C8B-B14F-4D97-AF65-F5344CB8AC3E}">
        <p14:creationId xmlns:p14="http://schemas.microsoft.com/office/powerpoint/2010/main" val="3008417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D63FC8-88B8-2522-04D6-AC1D4D8D4861}"/>
              </a:ext>
            </a:extLst>
          </p:cNvPr>
          <p:cNvSpPr txBox="1"/>
          <p:nvPr/>
        </p:nvSpPr>
        <p:spPr>
          <a:xfrm>
            <a:off x="251520" y="335845"/>
            <a:ext cx="835292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Казахстан обладает также огромными запасами различных строительных материалов (облицовочные камни, цементное, керамзитовое сырье, гипс, ангидрит и др.). Угольная отрасль По запасам углей Казахстан входит в десятку стран-лидеров, уступая лишь Китаю, США, России, Австралии, Индии, ЮАР, Украине. Общие геологические запасы углей Казахстана превышают 283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млрд.т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Балансовые запасы угля по бассейнам и месторождениям республики составляют 33,6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млрд.т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., в том числе каменных углей – 21,3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млрд.т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., бурых углей – 12,3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млрд.т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Угольная отрасль республики обеспечивает выработку в Казахстане 78% электроэнергии, практически стопроцентную загрузку коксохимического производства, имеет возможности полностью удовлетворять потребности в топливе коммунально-бытового сектора и населения. В целях надежности работы угольной отрасли 50% акций крупнейшей компании ТОО «Богатырь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Аксес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Комир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» выкуплены АО «Фонд национального благосостояния «Самрук-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Казына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».   Рисунок 1 - Динамика добычи угла по РК и поставок угольной промышленности на внутренний и внешний рынки, млн. тонн     На отдельных угледобывающих предприятиях достигнута высокая степень концентрации производства и управления. Осуществляется промышленно-технологическая политика, предусматривающая устойчивое развитие и эффективный рост объемов производства. Для удовлетворения потребности в угле вновь вводимых генерирующих мощностей, коммунально-бытовых потребителей и населения республики, экспортных поставок баланс производства и потребления угля в Республики Казахстан до 2014 года составит:  </a:t>
            </a:r>
          </a:p>
        </p:txBody>
      </p:sp>
    </p:spTree>
    <p:extLst>
      <p:ext uri="{BB962C8B-B14F-4D97-AF65-F5344CB8AC3E}">
        <p14:creationId xmlns:p14="http://schemas.microsoft.com/office/powerpoint/2010/main" val="2780273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88D7FA-E3F0-F4F2-F259-54A14011F0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34" t="14917" r="18078" b="15943"/>
          <a:stretch/>
        </p:blipFill>
        <p:spPr>
          <a:xfrm>
            <a:off x="539552" y="1000486"/>
            <a:ext cx="8473962" cy="485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891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AE23B0-3F32-268D-0AA8-E4464F880038}"/>
              </a:ext>
            </a:extLst>
          </p:cNvPr>
          <p:cNvSpPr txBox="1"/>
          <p:nvPr/>
        </p:nvSpPr>
        <p:spPr>
          <a:xfrm>
            <a:off x="431540" y="404664"/>
            <a:ext cx="828092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Общий объем инвестиций угольных компаний в развитие добычи за 2010-2014 годы должен составить 149,6 млрд. тенге, из них на добычу коксующихся углей –67,1 млрд. тенге, на добычу энергетических углей – 82,5 млрд. тенге [3]. В этих целях необходимо обеспечить техническое перевооружение шахт Карагандинского угольного бассейна горной техникой и технологиями, обеспечивающими среднесуточную нагрузку на очистной забой на уровне 3000÷5000 тонн. На разрезах Экибастузского угольного бассейна осуществить перевод добычных работ на поточную технологию с применением конвейеризации, усреднением и обогащением высокозольных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экибастузских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углей. Учитывая, что уголь не только топливо, но и химико-технологическое сырье, приступить к расширению научно-технической базы для внедрения технологий глубокой переработки угля (газификация, синтетическое жидкое топливо, химические продукты). К 2012 году будет произведен переход угольной отрасли на международные стандарты, что позволит обеспечить теплоэлектростанции качественным топливом, снизить количество вредных выбросов в атмосферу, повысить конкурентоспособность угольной продукции и выход ее на международный рынок, а хозяйствующим субъектам разработать номенклатуру качественной и безопасной продукции, внедрить системы менеджмента качества и окружающей среды по международным стандартам. </a:t>
            </a:r>
          </a:p>
        </p:txBody>
      </p:sp>
    </p:spTree>
    <p:extLst>
      <p:ext uri="{BB962C8B-B14F-4D97-AF65-F5344CB8AC3E}">
        <p14:creationId xmlns:p14="http://schemas.microsoft.com/office/powerpoint/2010/main" val="236219676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1512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Century Gothic</vt:lpstr>
      <vt:lpstr>Franklin Gothic Book</vt:lpstr>
      <vt:lpstr>Times New Roman</vt:lpstr>
      <vt:lpstr>Wingdings</vt:lpstr>
      <vt:lpstr>Wingdings 2</vt:lpstr>
      <vt:lpstr>Wingdings 3</vt:lpstr>
      <vt:lpstr>Легкий дым</vt:lpstr>
      <vt:lpstr>1_Легкий дым</vt:lpstr>
      <vt:lpstr>Презентация PowerPoint</vt:lpstr>
      <vt:lpstr>Презентация PowerPoint</vt:lpstr>
      <vt:lpstr>Прогноз потребления минерально-сырьевых ресурсов. </vt:lpstr>
      <vt:lpstr>Презентация PowerPoint</vt:lpstr>
      <vt:lpstr>Презентация PowerPoint</vt:lpstr>
      <vt:lpstr>Прогнозы использования и воспроизводства минерально-сырьевой базы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89</cp:revision>
  <cp:lastPrinted>2021-09-07T04:23:46Z</cp:lastPrinted>
  <dcterms:created xsi:type="dcterms:W3CDTF">2016-02-14T11:11:11Z</dcterms:created>
  <dcterms:modified xsi:type="dcterms:W3CDTF">2025-11-06T17:47:37Z</dcterms:modified>
</cp:coreProperties>
</file>