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presentationml.notesSlide+xml" PartName="/ppt/notesSlides/notesSlide1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349" r:id="rId2"/>
    <p:sldId id="350" r:id="rId3"/>
    <p:sldId id="351" r:id="rId4"/>
    <p:sldId id="352" r:id="rId5"/>
    <p:sldId id="339" r:id="rId6"/>
    <p:sldId id="355" r:id="rId7"/>
    <p:sldId id="357" r:id="rId8"/>
    <p:sldId id="359" r:id="rId9"/>
    <p:sldId id="361" r:id="rId10"/>
    <p:sldId id="343" r:id="rId11"/>
    <p:sldId id="344" r:id="rId12"/>
    <p:sldId id="271" r:id="rId13"/>
    <p:sldId id="272" r:id="rId14"/>
    <p:sldId id="276" r:id="rId15"/>
    <p:sldId id="281" r:id="rId16"/>
    <p:sldId id="282" r:id="rId17"/>
    <p:sldId id="284" r:id="rId18"/>
    <p:sldId id="287" r:id="rId19"/>
    <p:sldId id="289" r:id="rId20"/>
    <p:sldId id="290" r:id="rId21"/>
    <p:sldId id="292" r:id="rId22"/>
    <p:sldId id="294" r:id="rId23"/>
    <p:sldId id="295" r:id="rId24"/>
    <p:sldId id="299" r:id="rId25"/>
    <p:sldId id="301" r:id="rId26"/>
    <p:sldId id="302" r:id="rId27"/>
    <p:sldId id="315" r:id="rId28"/>
    <p:sldId id="353" r:id="rId29"/>
    <p:sldId id="35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18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D4E51F-B81B-4870-BD69-A7B737054ED8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DCCC20-9E58-458C-A4CA-137110447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86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98C2B8-243D-4F47-BE7B-E243CACB6BD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8640-A231-4563-8856-0EADCD27994E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30B5-14EE-4244-B6A6-369764A5A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5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E0502-E85C-4B92-B732-A6F5719C9794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0986-AD6A-4E86-BE51-526D5E2FD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96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E04A-4B27-4997-BA68-5B964D810FD1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17BF-D0B2-4D29-B89B-BF995958F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744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F25C-2B58-4183-AFA5-041F4E18B43A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BEC4-0B92-4172-B521-10DBE53F1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439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EA5EA-D8D0-4535-94C5-57F171ED1469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CFAC-94D6-469B-B358-D16DE36A9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686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4215-D504-4FC5-BF61-8EFEBD288B71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7429-1B6D-457A-B330-DFF23C615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73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B8FD-0B8D-400E-A033-D350EF56F62B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D756-3B01-459B-ABF3-D804A064D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444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3474-AD8F-4FDA-9AF6-3544C74DDC10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5DD5-82EE-49E6-96D7-2A3694567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42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5F28-A9B8-47F9-8146-B978D140058B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75D1-D358-455F-AD0B-575E59DB1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92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D82B-E2BF-47BE-90CB-B24C33F64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3893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6ACB-1D04-4A86-8942-2C9A7D1419A3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6713-49A5-435F-B26E-2E2264E2C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7A79-BD26-4531-A693-3B94C33CF266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9DA4-FBDD-4CBA-A320-8143120CA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3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A689-42E0-4B34-8C68-BF4EF6AD4FA4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B2BC-8C1B-48C2-AB5A-41A1E6C47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73F4-9C43-4429-9F81-BEA3D8F5DF76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6E90-9699-4D98-8A25-475B4A27E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2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26A8-5DF6-4ED8-B56A-78612C6E03DA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C98F-AA63-4774-AA35-0D5AEF70C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F758-783D-4FD7-9074-5DF8E044DD10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9E29-AD53-459D-9233-424C0B30A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7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1170-F6CC-4A2E-89A6-DFB2AD8565C5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C6F3-0EAA-4273-85F0-5E4EDFCED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5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CCDD-23AC-4CCE-A874-D44B0F28F765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F7BF-960E-4757-8B8C-A69E20D69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9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B27F84A-A0E8-4EBD-88EF-28527536D5A7}" type="datetime1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86FB84-4CEB-4393-8026-656BCB211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11" r:id="rId12"/>
    <p:sldLayoutId id="2147483808" r:id="rId13"/>
    <p:sldLayoutId id="2147483812" r:id="rId14"/>
    <p:sldLayoutId id="2147483813" r:id="rId15"/>
    <p:sldLayoutId id="2147483809" r:id="rId16"/>
    <p:sldLayoutId id="2147483810" r:id="rId17"/>
    <p:sldLayoutId id="2147483814" r:id="rId18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31775" y="871538"/>
            <a:ext cx="8867775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indent="450850">
              <a:defRPr/>
            </a:pPr>
            <a:endParaRPr b="1" dirty="0" lang="en-US" sz="3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indent="450850">
              <a:defRPr/>
            </a:pPr>
            <a:endParaRPr altLang="ru-RU" b="1" dirty="0" i="1" lang="ru-RU" sz="32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indent="450850">
              <a:defRPr/>
            </a:pPr>
            <a:r>
              <a:rPr altLang="ru-RU" b="1" dirty="0" i="1" lang="ru-RU" sz="3200">
                <a:latin charset="0" panose="020B0604020202020204" pitchFamily="34" typeface="Arial"/>
                <a:cs charset="0" panose="020B0604020202020204" pitchFamily="34" typeface="Arial"/>
              </a:rPr>
              <a:t>ЛЕКЦИЯ №9</a:t>
            </a:r>
          </a:p>
          <a:p>
            <a:pPr algn="ctr" indent="450850">
              <a:defRPr/>
            </a:pPr>
            <a:endParaRPr b="1" dirty="0" lang="ru-RU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indent="450850">
              <a:defRPr/>
            </a:pPr>
            <a:endParaRPr b="1" dirty="0" lang="en-US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2962275">
              <a:defRPr/>
            </a:pPr>
            <a:r>
              <a:rPr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  <a:t>Тема: </a:t>
            </a:r>
            <a:r>
              <a:rPr dirty="0" i="1" lang="ru-RU" sz="2200">
                <a:cs charset="0" panose="020B0604020202020204" pitchFamily="34" typeface="Arial"/>
              </a:rPr>
              <a:t>Предмет и задачи исторической</a:t>
            </a:r>
          </a:p>
          <a:p>
            <a:pPr algn="just" indent="2962275">
              <a:defRPr/>
            </a:pPr>
            <a:r>
              <a:rPr dirty="0" i="1" lang="ru-RU" sz="2200">
                <a:cs charset="0" panose="020B0604020202020204" pitchFamily="34" typeface="Arial"/>
              </a:rPr>
              <a:t> геологии, определение характера</a:t>
            </a:r>
          </a:p>
          <a:p>
            <a:pPr algn="just" indent="2962275">
              <a:defRPr/>
            </a:pPr>
            <a:r>
              <a:rPr dirty="0" i="1" lang="ru-RU" sz="2200">
                <a:cs charset="0" panose="020B0604020202020204" pitchFamily="34" typeface="Arial"/>
              </a:rPr>
              <a:t>захоронения организмов</a:t>
            </a:r>
          </a:p>
          <a:p>
            <a:pPr algn="just" indent="2962275">
              <a:defRPr/>
            </a:pPr>
            <a:r>
              <a:rPr dirty="0" i="1" lang="ru-RU" sz="2200">
                <a:cs charset="0" panose="020B0604020202020204" pitchFamily="34" typeface="Arial"/>
              </a:rPr>
              <a:t>            </a:t>
            </a:r>
            <a:r>
              <a:rPr altLang="ru-RU" dirty="0" i="1" lang="ru-RU" sz="2200">
                <a:cs charset="0" panose="020B0604020202020204" pitchFamily="34" typeface="Arial"/>
              </a:rPr>
              <a:t> </a:t>
            </a:r>
            <a:r>
              <a:rPr dirty="0" i="1" lang="ru-RU" sz="2200">
                <a:cs charset="0" panose="020B0604020202020204" pitchFamily="34" typeface="Arial"/>
              </a:rPr>
              <a:t> </a:t>
            </a: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indent="2962275">
              <a:defRPr/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Дисциплина: </a:t>
            </a: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Общая и историческая геология</a:t>
            </a:r>
            <a:endParaRPr dirty="0" lang="en-US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indent="2962275">
              <a:lnSpc>
                <a:spcPct val="90000"/>
              </a:lnSpc>
              <a:defRPr/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indent="2962275">
              <a:lnSpc>
                <a:spcPct val="90000"/>
              </a:lnSpc>
              <a:defRPr/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Образовательная программа:</a:t>
            </a:r>
          </a:p>
          <a:p>
            <a:pPr algn="just" indent="2962275">
              <a:lnSpc>
                <a:spcPct val="90000"/>
              </a:lnSpc>
              <a:tabLst>
                <a:tab algn="l" pos="3227388"/>
              </a:tabLst>
              <a:defRPr/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6В07201 «Геология и разведка</a:t>
            </a:r>
          </a:p>
          <a:p>
            <a:pPr algn="just" indent="2962275">
              <a:lnSpc>
                <a:spcPct val="90000"/>
              </a:lnSpc>
              <a:tabLst>
                <a:tab algn="l" pos="3227388"/>
              </a:tabLst>
              <a:defRPr/>
            </a:pP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месторождений полезных ископаемых»</a:t>
            </a:r>
          </a:p>
          <a:p>
            <a:pPr algn="just" indent="2422525">
              <a:lnSpc>
                <a:spcPct val="90000"/>
              </a:lnSpc>
              <a:tabLst>
                <a:tab algn="l" pos="3227388"/>
              </a:tabLst>
              <a:defRPr/>
            </a:pPr>
            <a:endParaRPr altLang="ru-RU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>
              <a:lnSpc>
                <a:spcPct val="90000"/>
              </a:lnSpc>
              <a:tabLst>
                <a:tab algn="l" pos="3227388"/>
              </a:tabLst>
              <a:defRPr/>
            </a:pPr>
            <a:r>
              <a:rPr b="1" dirty="0" i="1" lang="ru-RU">
                <a:latin charset="0" panose="020B0604020202020204" pitchFamily="34" typeface="Arial"/>
                <a:cs charset="0" panose="020B0604020202020204" pitchFamily="34" typeface="Arial"/>
              </a:rPr>
              <a:t>Автор:</a:t>
            </a:r>
          </a:p>
          <a:p>
            <a:pPr algn="just">
              <a:lnSpc>
                <a:spcPct val="90000"/>
              </a:lnSpc>
              <a:tabLst>
                <a:tab algn="l" pos="3227388"/>
              </a:tabLst>
              <a:defRPr/>
            </a:pPr>
            <a:r>
              <a:rPr dirty="0" err="1" i="1" lang="ru-RU">
                <a:latin charset="0" panose="020B0604020202020204" pitchFamily="34" typeface="Arial"/>
                <a:cs charset="0" panose="020B0604020202020204" pitchFamily="34" typeface="Arial"/>
              </a:rPr>
              <a:t>и.о</a:t>
            </a:r>
            <a:r>
              <a:rPr dirty="0" i="1" lang="ru-RU">
                <a:latin charset="0" panose="020B0604020202020204" pitchFamily="34" typeface="Arial"/>
                <a:cs charset="0" panose="020B0604020202020204" pitchFamily="34" typeface="Arial"/>
              </a:rPr>
              <a:t>. доцента кафедры ГРМПИ,</a:t>
            </a:r>
          </a:p>
          <a:p>
            <a:pPr algn="just">
              <a:lnSpc>
                <a:spcPct val="90000"/>
              </a:lnSpc>
              <a:tabLst>
                <a:tab algn="l" pos="3227388"/>
              </a:tabLst>
              <a:defRPr/>
            </a:pPr>
            <a:r>
              <a:rPr dirty="0" i="1" lang="en-US">
                <a:latin charset="0" panose="020B0604020202020204" pitchFamily="34" typeface="Arial"/>
                <a:cs charset="0" panose="020B0604020202020204" pitchFamily="34" typeface="Arial"/>
              </a:rPr>
              <a:t>PhD </a:t>
            </a:r>
            <a:r>
              <a:rPr dirty="0" i="1" lang="ru-RU">
                <a:latin charset="0" panose="020B0604020202020204" pitchFamily="34" typeface="Arial"/>
                <a:cs charset="0" panose="020B0604020202020204" pitchFamily="34" typeface="Arial"/>
              </a:rPr>
              <a:t>Пономарева Екатерина Вадимовна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398588" y="115888"/>
            <a:ext cx="74945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2000">
                <a:solidFill>
                  <a:schemeClr val="tx1"/>
                </a:solidFill>
                <a:latin charset="0" pitchFamily="34" typeface="Century Gothic"/>
              </a:defRPr>
            </a:lvl1pPr>
            <a:lvl2pPr eaLnBrk="0" hangingPunct="0" indent="-285750" marL="74295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>
                <a:solidFill>
                  <a:schemeClr val="tx1"/>
                </a:solidFill>
                <a:latin charset="0" pitchFamily="34" typeface="Century Gothic"/>
              </a:defRPr>
            </a:lvl2pPr>
            <a:lvl3pPr eaLnBrk="0" hangingPunct="0" indent="-228600" marL="11430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600">
                <a:solidFill>
                  <a:schemeClr val="tx1"/>
                </a:solidFill>
                <a:latin charset="0" pitchFamily="34" typeface="Century Gothic"/>
              </a:defRPr>
            </a:lvl3pPr>
            <a:lvl4pPr eaLnBrk="0" hangingPunct="0" indent="-228600" marL="16002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4pPr>
            <a:lvl5pPr eaLnBrk="0" hangingPunct="0" indent="-228600" marL="20574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5pPr>
            <a:lvl6pPr eaLnBrk="0" fontAlgn="base" hangingPunct="0" indent="-228600" marL="25146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6pPr>
            <a:lvl7pPr eaLnBrk="0" fontAlgn="base" hangingPunct="0" indent="-228600" marL="29718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7pPr>
            <a:lvl8pPr eaLnBrk="0" fontAlgn="base" hangingPunct="0" indent="-228600" marL="34290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8pPr>
            <a:lvl9pPr eaLnBrk="0" fontAlgn="base" hangingPunct="0" indent="-228600" marL="38862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ru-RU" b="1" i="1" lang="ru-RU" sz="1800">
                <a:latin charset="0" typeface="Arial"/>
              </a:rPr>
              <a:t>НАО «КАРАГАНДИНСКИЙ ТЕХНИЧЕСКИЙ УНИВЕРСИТЕТ</a:t>
            </a:r>
            <a:br>
              <a:rPr altLang="ru-RU" b="1" i="1" lang="ru-RU" sz="1800">
                <a:latin charset="0" typeface="Arial"/>
              </a:rPr>
            </a:br>
            <a:r>
              <a:rPr altLang="ru-RU" b="1" i="1" lang="ru-RU" sz="1800">
                <a:latin charset="0" typeface="Arial"/>
              </a:rPr>
              <a:t>ИМЕНИ АБЫЛКАСА САГИНОВА»</a:t>
            </a:r>
            <a:br>
              <a:rPr altLang="ru-RU" b="1" i="1" lang="ru-RU" sz="1800">
                <a:latin charset="0" typeface="Arial"/>
              </a:rPr>
            </a:br>
            <a:r>
              <a:rPr altLang="ru-RU" b="1" i="1" lang="ru-RU" sz="1800">
                <a:latin charset="0" typeface="Arial"/>
              </a:rPr>
              <a:t>Кафедра «Геология и разведка месторождений полезных ископаемых»</a:t>
            </a:r>
            <a:r>
              <a:rPr altLang="ru-RU" b="1" i="1" lang="ru-RU" sz="2400">
                <a:latin charset="0" typeface="Arial"/>
              </a:rPr>
              <a:t/>
            </a:r>
            <a:br>
              <a:rPr altLang="ru-RU" b="1" i="1" lang="ru-RU" sz="2400">
                <a:latin charset="0" typeface="Arial"/>
              </a:rPr>
            </a:br>
            <a:endParaRPr altLang="ru-RU" lang="ru-RU" sz="1800">
              <a:latin charset="0" typeface="Arial"/>
            </a:endParaRPr>
          </a:p>
        </p:txBody>
      </p:sp>
      <p:pic>
        <p:nvPicPr>
          <p:cNvPr id="614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8263"/>
            <a:ext cx="1193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" t="353"/>
          <a:stretch>
            <a:fillRect/>
          </a:stretch>
        </p:blipFill>
        <p:spPr bwMode="auto">
          <a:xfrm>
            <a:off x="377825" y="4351338"/>
            <a:ext cx="132397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Геология и Земля: истории из жизни, советы, новости и юмор — Все посты,  страница 4 | Пикабу" id="6150" name="Picture 4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/>
          <a:stretch>
            <a:fillRect/>
          </a:stretch>
        </p:blipFill>
        <p:spPr bwMode="auto">
          <a:xfrm>
            <a:off x="358775" y="1262063"/>
            <a:ext cx="220345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213" y="620713"/>
            <a:ext cx="7775575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altLang="ru-RU" sz="24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Учение о фациях (фациальный анализ)</a:t>
            </a: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Фациальный анализ включает:</a:t>
            </a: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Биофациальный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анализ.</a:t>
            </a: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Литофациальный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анализ.</a:t>
            </a: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общегеологических данных.</a:t>
            </a: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altLang="x-none" sz="22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Биофациальный</a:t>
            </a:r>
            <a:r>
              <a:rPr lang="ru-RU" altLang="x-none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</a:t>
            </a:r>
            <a:r>
              <a:rPr lang="ru-RU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определении фаций при помощи изучения органических остатков и следов жизнедеятельности организмов.</a:t>
            </a: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его проведения необходимо иметь представление об условиях жизни животных и растений, а также об основных факторах, определяющих их распространение. </a:t>
            </a: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ru-RU" alt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74675" y="271463"/>
            <a:ext cx="80645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Факторы водной среды: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1. Соленость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2. Глубина бассейна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3. Свет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4. Температура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5. Газовый режим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6. Движение воды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7. Характер грунта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Соленость:</a:t>
            </a:r>
            <a:r>
              <a:rPr lang="ru-RU" altLang="ru-RU" sz="2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Измеряется в промилле (лат. pro mille – «за тысячу») – количество граммов соли в одном литре воды. Нормальная соленость - 35‰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Классификация бассейнов: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1. Пресноводные – менее 0,5‰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2. Солоноватоводные – 0,5-15‰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3. Морские – 15-45‰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4. Осолоненные – свыше 45‰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35013" y="404813"/>
            <a:ext cx="777716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Все организмы по отношению к солености делятся на: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Стеногалинные</a:t>
            </a:r>
            <a:r>
              <a:rPr lang="ru-RU" altLang="ru-RU" sz="2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(«узкосоленые») – обитатели морей нормальной солености – кораллы, иглокожие, головоногие моллюски, брахиоподы, трилобиты (1).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Эвригалинные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 («широкосоленые») – рыбы, двустворчатые и брюхоногие моллюски, ракообразные, черви, водоросли, бактерии. Однако некоторые представители этих групп не выносят изменения солености (например, мезозойские двустворки </a:t>
            </a:r>
            <a:r>
              <a:rPr lang="en-US" altLang="ru-RU" sz="2200" i="1">
                <a:latin typeface="Times New Roman" pitchFamily="18" charset="0"/>
                <a:cs typeface="Times New Roman" pitchFamily="18" charset="0"/>
              </a:rPr>
              <a:t>Hippurires, Diceras, Inoceramus</a:t>
            </a:r>
            <a:r>
              <a:rPr lang="ru-RU" altLang="ru-RU" sz="2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стеногалинные) (2).</a:t>
            </a:r>
          </a:p>
        </p:txBody>
      </p:sp>
      <p:pic>
        <p:nvPicPr>
          <p:cNvPr id="17411" name="Picture 7" descr="Стеногалинные организ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79863"/>
            <a:ext cx="36004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Эвригалинные организмы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3908425"/>
            <a:ext cx="44688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2"/>
          <p:cNvSpPr>
            <a:spLocks noChangeArrowheads="1"/>
          </p:cNvSpPr>
          <p:nvPr/>
        </p:nvSpPr>
        <p:spPr bwMode="auto">
          <a:xfrm>
            <a:off x="1927225" y="647858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1) </a:t>
            </a:r>
            <a:endParaRPr lang="ru-RU" altLang="ru-RU" sz="1800">
              <a:latin typeface="Calibri" pitchFamily="34" charset="0"/>
            </a:endParaRPr>
          </a:p>
        </p:txBody>
      </p:sp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5984875" y="6467475"/>
            <a:ext cx="38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2)</a:t>
            </a:r>
            <a:endParaRPr lang="ru-RU" altLang="ru-RU" sz="1800">
              <a:latin typeface="Calibri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611188" y="333375"/>
            <a:ext cx="7993062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Глубина бассейна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Для жизни животных и растений наиболее благоприятны небольшие глубины.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В Мировом океане через каждые 10 м глубины давление увеличивается на 1 атм (на дне Марианской впадины – 1100 атм).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На глубинах до 200 м сосредоточено 59% биомассы донной фауны.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ru-RU" sz="24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Свет необходим для существования растений. Большинство растений располагаются в верхней мелководной зоне (до глубины 50 – 80 м). Редкие представители растительного мира встречаются на глубине до 200 м.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Проникновение света в толщу воды зависит от количества взвешенных в воде частиц. Наибольшая прозрачность воды – в Саргассовом море (66,5 м). В Тихом океане – до 59 м, в Индийском – до 50 м.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188913"/>
            <a:ext cx="8135937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altLang="ru-RU" dirty="0" i="1" lang="ru-RU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Температура</a:t>
            </a:r>
          </a:p>
          <a:p>
            <a:pPr algn="just" defTabSz="457207" fontAlgn="auto" indent="457200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charset="0" pitchFamily="34" typeface="Arial"/>
              <a:buNone/>
              <a:defRPr/>
            </a:pP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По отношению к температуре выделяют</a:t>
            </a: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: </a:t>
            </a:r>
            <a:r>
              <a:rPr dirty="0" i="1" lang="ru-RU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эвритермные</a:t>
            </a: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и  </a:t>
            </a:r>
            <a:r>
              <a:rPr dirty="0" i="1" lang="ru-RU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стенотермные</a:t>
            </a: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организмы. </a:t>
            </a:r>
            <a:endParaRPr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defTabSz="457207" fontAlgn="auto" indent="457200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charset="0" pitchFamily="34" typeface="Arial"/>
              <a:buNone/>
              <a:defRPr/>
            </a:pP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Эвритермные – бактерии, водоросли, живущие как в холодных арктических водах, так и в горячих </a:t>
            </a: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гейзерах. Стенотермные </a:t>
            </a: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– колониальные кораллы, живущие при температуре не ниже 20°С. </a:t>
            </a:r>
            <a:endParaRPr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defTabSz="457207" fontAlgn="auto" indent="457200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charset="0" pitchFamily="34" typeface="Arial"/>
              <a:buNone/>
              <a:defRPr/>
            </a:pPr>
            <a:r>
              <a:rPr altLang="ru-RU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В теплых водах известковые раковины более толстые, массивные, с богатой скульптурой. В холодных водах раковины организмов обычно тонкие, со слабо развитой скульптурой</a:t>
            </a:r>
            <a:r>
              <a:rPr altLang="ru-RU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. В океанах с температурой связан уровень карбонатной компенсации – критическая глубина </a:t>
            </a:r>
            <a:r>
              <a:rPr altLang="ru-RU" dirty="0" err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карбонатонакопления</a:t>
            </a:r>
            <a:r>
              <a:rPr altLang="ru-RU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. В Тихом океане она составляет 4-5 км.</a:t>
            </a:r>
            <a:endParaRPr dirty="0" lang="ru-RU"/>
          </a:p>
        </p:txBody>
      </p:sp>
      <p:pic>
        <p:nvPicPr>
          <p:cNvPr id="19459" name="Объект 3"/>
          <p:cNvPicPr>
            <a:picLocks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429125"/>
            <a:ext cx="2808288" cy="2206625"/>
          </a:xfrm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/>
          <a:stretch>
            <a:fillRect/>
          </a:stretch>
        </p:blipFill>
        <p:spPr bwMode="auto">
          <a:xfrm>
            <a:off x="4067175" y="4343400"/>
            <a:ext cx="27781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179388" y="3605213"/>
            <a:ext cx="4213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9pPr>
          </a:lstStyle>
          <a:p>
            <a:pPr algn="ctr" eaLnBrk="1" hangingPunct="1"/>
            <a:r>
              <a:rPr altLang="ru-RU" i="1" lang="ru-RU" sz="14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Гигантский двустворчатый моллюск </a:t>
            </a:r>
            <a:r>
              <a:rPr altLang="ru-RU" i="1" lang="en-US" sz="14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Tridacna </a:t>
            </a:r>
            <a:r>
              <a:rPr altLang="ru-RU" i="1" lang="ru-RU" sz="14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–</a:t>
            </a:r>
          </a:p>
          <a:p>
            <a:pPr algn="ctr" eaLnBrk="1" hangingPunct="1"/>
            <a:r>
              <a:rPr altLang="ru-RU" i="1" lang="ru-RU" sz="14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 обитает в  тропической части Тихого, </a:t>
            </a:r>
          </a:p>
          <a:p>
            <a:pPr algn="ctr" eaLnBrk="1" hangingPunct="1"/>
            <a:r>
              <a:rPr altLang="ru-RU" i="1" lang="ru-RU" sz="14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Индийского океанов и в Красном море</a:t>
            </a:r>
          </a:p>
        </p:txBody>
      </p:sp>
      <p:pic>
        <p:nvPicPr>
          <p:cNvPr id="19462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207"/>
          <a:stretch>
            <a:fillRect/>
          </a:stretch>
        </p:blipFill>
        <p:spPr bwMode="auto">
          <a:xfrm>
            <a:off x="6845300" y="4335463"/>
            <a:ext cx="17510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6173788" y="3821113"/>
            <a:ext cx="8445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9pPr>
          </a:lstStyle>
          <a:p>
            <a:pPr eaLnBrk="1" hangingPunct="1"/>
            <a:r>
              <a:rPr altLang="ru-RU" i="1" lang="ru-RU" sz="14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Кораллы</a:t>
            </a:r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475297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4213" y="549275"/>
            <a:ext cx="7848600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Газовый режим</a:t>
            </a:r>
          </a:p>
          <a:p>
            <a:pPr algn="ctr">
              <a:defRPr/>
            </a:pPr>
            <a:endParaRPr lang="ru-RU" altLang="ru-RU" sz="22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 необходим для нормальной жизнедеятельности организмов.</a:t>
            </a:r>
          </a:p>
          <a:p>
            <a:pPr algn="ctr">
              <a:defRPr/>
            </a:pP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Газовый режим Черного моря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251936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20850"/>
            <a:ext cx="2519362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85775" y="3602038"/>
            <a:ext cx="3341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Современные устрицы. Тихий океан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733925" y="3648075"/>
            <a:ext cx="33734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Двустворка с изогнутой раковиной.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Верхний мел. Крым.</a:t>
            </a:r>
          </a:p>
        </p:txBody>
      </p:sp>
      <p:sp>
        <p:nvSpPr>
          <p:cNvPr id="21510" name="Прямоугольник 3"/>
          <p:cNvSpPr>
            <a:spLocks noChangeArrowheads="1"/>
          </p:cNvSpPr>
          <p:nvPr/>
        </p:nvSpPr>
        <p:spPr bwMode="auto">
          <a:xfrm>
            <a:off x="431800" y="333375"/>
            <a:ext cx="82089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2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Движение воды</a:t>
            </a:r>
          </a:p>
          <a:p>
            <a:pPr algn="just" eaLnBrk="1" hangingPunct="1"/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В зоне подводных течений на скалистом грунте обитают прирастающие животные (например, кораллы, устрицы). </a:t>
            </a:r>
          </a:p>
        </p:txBody>
      </p:sp>
      <p:sp>
        <p:nvSpPr>
          <p:cNvPr id="21511" name="Прямоугольник 4"/>
          <p:cNvSpPr>
            <a:spLocks noChangeArrowheads="1"/>
          </p:cNvSpPr>
          <p:nvPr/>
        </p:nvSpPr>
        <p:spPr bwMode="auto">
          <a:xfrm>
            <a:off x="576263" y="4211638"/>
            <a:ext cx="81359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У крутых скалистых берегов, в зонах сильных движений воды обитают двустворки-камнеточцы.</a:t>
            </a:r>
          </a:p>
        </p:txBody>
      </p:sp>
      <p:pic>
        <p:nvPicPr>
          <p:cNvPr id="21512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979988"/>
            <a:ext cx="201612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Объект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4113" y="4919663"/>
            <a:ext cx="1878012" cy="1695450"/>
          </a:xfrm>
        </p:spPr>
      </p:pic>
      <p:sp>
        <p:nvSpPr>
          <p:cNvPr id="21514" name="Прямоугольник 5"/>
          <p:cNvSpPr>
            <a:spLocks noChangeArrowheads="1"/>
          </p:cNvSpPr>
          <p:nvPr/>
        </p:nvSpPr>
        <p:spPr bwMode="auto">
          <a:xfrm>
            <a:off x="2600325" y="5514975"/>
            <a:ext cx="207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Раковина камнеточца </a:t>
            </a:r>
            <a:r>
              <a:rPr lang="en-US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Pholas</a:t>
            </a:r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Черное море.</a:t>
            </a:r>
          </a:p>
        </p:txBody>
      </p:sp>
      <p:sp>
        <p:nvSpPr>
          <p:cNvPr id="21515" name="Прямоугольник 6"/>
          <p:cNvSpPr>
            <a:spLocks noChangeArrowheads="1"/>
          </p:cNvSpPr>
          <p:nvPr/>
        </p:nvSpPr>
        <p:spPr bwMode="auto">
          <a:xfrm>
            <a:off x="7019925" y="4919663"/>
            <a:ext cx="18002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Известняк, источенный </a:t>
            </a:r>
          </a:p>
          <a:p>
            <a:pPr eaLnBrk="1" hangingPunct="1"/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двусторками-камнеточцами.</a:t>
            </a:r>
          </a:p>
          <a:p>
            <a:pPr eaLnBrk="1" hangingPunct="1"/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Неоген, Крым, окрестности </a:t>
            </a:r>
          </a:p>
          <a:p>
            <a:pPr eaLnBrk="1" hangingPunct="1"/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г. Севастополя</a:t>
            </a:r>
            <a:r>
              <a:rPr lang="ru-RU" altLang="ru-RU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735013" y="1263650"/>
            <a:ext cx="29194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Прикрепление морских лилий к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мягкому  грунту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4650" y="260350"/>
            <a:ext cx="810577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грунта</a:t>
            </a:r>
          </a:p>
          <a:p>
            <a:pPr indent="457200" algn="just">
              <a:buFont typeface="Arial" charset="0"/>
              <a:buNone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грунта определяет расселение донных (бентосных) организмов. </a:t>
            </a:r>
          </a:p>
        </p:txBody>
      </p:sp>
      <p:pic>
        <p:nvPicPr>
          <p:cNvPr id="22532" name="Picture 9" descr="Морские лилии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957388"/>
            <a:ext cx="3405188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1" descr="Моллюск двустворчатый корбикула яванская купить в интернет-магазине  AQUA-SH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820863"/>
            <a:ext cx="265112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Прямоугольник 2"/>
          <p:cNvSpPr>
            <a:spLocks noChangeArrowheads="1"/>
          </p:cNvSpPr>
          <p:nvPr/>
        </p:nvSpPr>
        <p:spPr bwMode="auto">
          <a:xfrm>
            <a:off x="4219575" y="1263650"/>
            <a:ext cx="457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Двустворчатые моллюски, живущие на мягком грунте</a:t>
            </a:r>
          </a:p>
        </p:txBody>
      </p:sp>
      <p:pic>
        <p:nvPicPr>
          <p:cNvPr id="22535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7163" y="4724400"/>
            <a:ext cx="2647950" cy="1987550"/>
          </a:xfrm>
        </p:spPr>
      </p:pic>
      <p:sp>
        <p:nvSpPr>
          <p:cNvPr id="22536" name="Прямоугольник 3"/>
          <p:cNvSpPr>
            <a:spLocks noChangeArrowheads="1"/>
          </p:cNvSpPr>
          <p:nvPr/>
        </p:nvSpPr>
        <p:spPr bwMode="auto">
          <a:xfrm>
            <a:off x="4011613" y="4079875"/>
            <a:ext cx="51323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Колпачковидные гастроподы </a:t>
            </a:r>
            <a:r>
              <a:rPr lang="en-US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Patella</a:t>
            </a:r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прикрепляющиеся к твердому грунту в зонах сильных движений воды.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612775" y="908050"/>
            <a:ext cx="7920038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4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Определение характера захоронения организмов</a:t>
            </a:r>
          </a:p>
          <a:p>
            <a:pPr algn="just" eaLnBrk="1" hangingPunct="1">
              <a:buFont typeface="Arial" charset="0"/>
              <a:buNone/>
            </a:pPr>
            <a:endParaRPr lang="ru-RU" altLang="ru-RU" sz="23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Причины смерти организмов – </a:t>
            </a:r>
            <a:r>
              <a:rPr lang="ru-RU" altLang="ru-RU" sz="23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биотические</a:t>
            </a: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3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абиотические</a:t>
            </a: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 typeface="Arial" charset="0"/>
              <a:buNone/>
            </a:pPr>
            <a:endParaRPr lang="ru-RU" altLang="ru-RU" sz="23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Остатки организмов могут быть уничтожены (например, </a:t>
            </a:r>
            <a:r>
              <a:rPr lang="ru-RU" altLang="ru-RU" sz="23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детритофагами</a:t>
            </a: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 – животными–падальщиками).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Остатки организмов могут быть захоронены на месте обитания или перенесены на какое-то расстояние.</a:t>
            </a:r>
          </a:p>
          <a:p>
            <a:pPr algn="just" eaLnBrk="1" hangingPunct="1">
              <a:buFont typeface="Arial" charset="0"/>
              <a:buNone/>
            </a:pPr>
            <a:endParaRPr lang="ru-RU" altLang="ru-RU" sz="23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ru-RU" sz="23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Тафономия</a:t>
            </a: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 – наука, изучающая процессы захоронения организмов.</a:t>
            </a:r>
          </a:p>
          <a:p>
            <a:pPr algn="just" eaLnBrk="1" hangingPunct="1">
              <a:buFont typeface="Arial" charset="0"/>
              <a:buNone/>
            </a:pPr>
            <a:endParaRPr lang="ru-RU" altLang="ru-RU" sz="23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Основоположник </a:t>
            </a:r>
            <a:r>
              <a:rPr lang="ru-RU" altLang="ru-RU" sz="23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тафономии</a:t>
            </a: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 – И.А. Ефремов.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404813"/>
            <a:ext cx="7848600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современных сообществ и ископаемых захоронений</a:t>
            </a: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Биоценоз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организмов, населяющих тот или иной биотоп и находящийся в определенных взаимоотношениях между собой и с абиотической средой.</a:t>
            </a: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altLang="ru-RU" sz="22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Палеобиоценоз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прижизненная группировка вымерших организмов.</a:t>
            </a: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Ориктоценоз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всех ископаемых животных и растений, встреченных в породе. </a:t>
            </a: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Танатоценоз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скопление мертвых тел организмов на каком-то участке до их захоронения под осадком (обитавших здесь и принесенных сюда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Тафоценоз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скопление посмертных остатков организмов, погребенных в осадке (</a:t>
            </a: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автохтонный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аллохтонный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7056437" cy="1400175"/>
          </a:xfrm>
        </p:spPr>
        <p:txBody>
          <a:bodyPr/>
          <a:lstStyle/>
          <a:p>
            <a:pPr algn="ctr" eaLnBrk="1" hangingPunct="1"/>
            <a:r>
              <a:rPr lang="ru-RU" altLang="ru-RU" sz="4000" smtClean="0">
                <a:latin typeface="Arial" charset="0"/>
                <a:cs typeface="Arial" charset="0"/>
              </a:rPr>
              <a:t/>
            </a:r>
            <a:br>
              <a:rPr lang="ru-RU" altLang="ru-RU" sz="4000" smtClean="0">
                <a:latin typeface="Arial" charset="0"/>
                <a:cs typeface="Arial" charset="0"/>
              </a:rPr>
            </a:br>
            <a:r>
              <a:rPr lang="ru-RU" altLang="ru-RU" sz="4000" smtClean="0">
                <a:latin typeface="Arial" charset="0"/>
                <a:cs typeface="Arial" charset="0"/>
              </a:rPr>
              <a:t>План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989138"/>
            <a:ext cx="7561262" cy="4195762"/>
          </a:xfrm>
        </p:spPr>
        <p:txBody>
          <a:bodyPr rtlCol="0">
            <a:normAutofit/>
          </a:bodyPr>
          <a:lstStyle/>
          <a:p>
            <a:pPr marL="0" indent="0" algn="just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Предмет и задачи исторической геологии</a:t>
            </a:r>
          </a:p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2. Учение о фациях (фациальный анализ)</a:t>
            </a:r>
          </a:p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3. Определение характера захоронения организмов</a:t>
            </a:r>
          </a:p>
          <a:p>
            <a:pPr marL="0" indent="4572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908050"/>
            <a:ext cx="7777163" cy="50482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>
              <a:defRPr/>
            </a:pPr>
            <a:r>
              <a:rPr lang="ru-RU" alt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выяснения характера захоронения изучают:</a:t>
            </a:r>
          </a:p>
          <a:p>
            <a:pPr indent="457200" algn="ctr">
              <a:defRPr/>
            </a:pPr>
            <a:endParaRPr lang="ru-RU" altLang="ru-RU" sz="23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Сохранность органических остатков.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органических остатков.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органических остатков.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органических остатков.</a:t>
            </a:r>
          </a:p>
          <a:p>
            <a:pPr indent="457200">
              <a:defRPr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defRPr/>
            </a:pPr>
            <a:r>
              <a:rPr lang="ru-RU" alt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altLang="ru-RU" sz="23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палеобиоценоза</a:t>
            </a:r>
            <a:r>
              <a:rPr lang="ru-RU" alt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ctr">
              <a:defRPr/>
            </a:pPr>
            <a:endParaRPr lang="ru-RU" altLang="ru-RU" sz="23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сохранность.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сортировки.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ориентировки (либо наличие прижизненной ориентировки).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остатков организмов, могущих </a:t>
            </a:r>
            <a:r>
              <a:rPr lang="ru-RU" alt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осуществовать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00213"/>
            <a:ext cx="3024187" cy="4546600"/>
          </a:xfrm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98463" y="549275"/>
            <a:ext cx="41767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Полные панцири трилобитов </a:t>
            </a:r>
            <a:r>
              <a:rPr lang="en-US" altLang="ru-RU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Asaphus. </a:t>
            </a:r>
            <a:r>
              <a:rPr lang="ru-RU" altLang="ru-RU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р. Волхов, ордовик</a:t>
            </a:r>
          </a:p>
        </p:txBody>
      </p:sp>
      <p:pic>
        <p:nvPicPr>
          <p:cNvPr id="2662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34559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2"/>
          <p:cNvSpPr>
            <a:spLocks noChangeArrowheads="1"/>
          </p:cNvSpPr>
          <p:nvPr/>
        </p:nvSpPr>
        <p:spPr bwMode="auto">
          <a:xfrm>
            <a:off x="4787900" y="557213"/>
            <a:ext cx="3781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Разрозненные части скелета морской лилии,</a:t>
            </a:r>
          </a:p>
          <a:p>
            <a:pPr algn="ctr" eaLnBrk="1" hangingPunct="1"/>
            <a:r>
              <a:rPr lang="ru-RU" altLang="ru-RU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сохранившиеся вблизи друг друга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3"/>
          <p:cNvPicPr>
            <a:picLocks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16113"/>
            <a:ext cx="4273550" cy="3889375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827088" y="765175"/>
            <a:ext cx="33210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2000">
                <a:solidFill>
                  <a:schemeClr val="tx1"/>
                </a:solidFill>
                <a:latin charset="0" pitchFamily="34" typeface="Century Gothic"/>
              </a:defRPr>
            </a:lvl1pPr>
            <a:lvl2pPr eaLnBrk="0" hangingPunct="0" indent="-285750" marL="74295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>
                <a:solidFill>
                  <a:schemeClr val="tx1"/>
                </a:solidFill>
                <a:latin charset="0" pitchFamily="34" typeface="Century Gothic"/>
              </a:defRPr>
            </a:lvl2pPr>
            <a:lvl3pPr eaLnBrk="0" hangingPunct="0" indent="-228600" marL="11430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600">
                <a:solidFill>
                  <a:schemeClr val="tx1"/>
                </a:solidFill>
                <a:latin charset="0" pitchFamily="34" typeface="Century Gothic"/>
              </a:defRPr>
            </a:lvl3pPr>
            <a:lvl4pPr eaLnBrk="0" hangingPunct="0" indent="-228600" marL="16002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4pPr>
            <a:lvl5pPr eaLnBrk="0" hangingPunct="0" indent="-228600" marL="20574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5pPr>
            <a:lvl6pPr eaLnBrk="0" fontAlgn="base" hangingPunct="0" indent="-228600" marL="25146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6pPr>
            <a:lvl7pPr eaLnBrk="0" fontAlgn="base" hangingPunct="0" indent="-228600" marL="29718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7pPr>
            <a:lvl8pPr eaLnBrk="0" fontAlgn="base" hangingPunct="0" indent="-228600" marL="34290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8pPr>
            <a:lvl9pPr eaLnBrk="0" fontAlgn="base" hangingPunct="0" indent="-228600" marL="38862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ru-RU" i="1" lang="ru-RU" sz="18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Сохранившиеся рядом правая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ru-RU" i="1" lang="ru-RU" sz="18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левая створки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ru-RU" i="1" lang="ru-RU" sz="18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двустворчатого  моллюска</a:t>
            </a:r>
          </a:p>
        </p:txBody>
      </p:sp>
      <p:pic>
        <p:nvPicPr>
          <p:cNvPr id="27652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69"/>
          <a:stretch>
            <a:fillRect/>
          </a:stretch>
        </p:blipFill>
        <p:spPr bwMode="auto">
          <a:xfrm>
            <a:off x="4878388" y="1916113"/>
            <a:ext cx="39766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Прямоугольник 1"/>
          <p:cNvSpPr>
            <a:spLocks noChangeArrowheads="1"/>
          </p:cNvSpPr>
          <p:nvPr/>
        </p:nvSpPr>
        <p:spPr bwMode="auto">
          <a:xfrm>
            <a:off x="4284663" y="625475"/>
            <a:ext cx="47513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cs charset="0" typeface="Arial"/>
              </a:defRPr>
            </a:lvl9pPr>
          </a:lstStyle>
          <a:p>
            <a:pPr algn="ctr" eaLnBrk="1" hangingPunct="1"/>
            <a:r>
              <a:rPr altLang="ru-RU" i="1" lang="ru-RU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Основания («пеньки») стеблей морских лилий, прикрепившиеся к твердому субстрату. Поверхность напластования силурийских</a:t>
            </a:r>
            <a:br>
              <a:rPr altLang="ru-RU" i="1" lang="ru-RU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altLang="ru-RU" i="1" lang="ru-RU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известняков</a:t>
            </a:r>
            <a:endParaRPr altLang="ru-RU" i="1" lang="ru-RU">
              <a:solidFill>
                <a:srgbClr val="00B0F0"/>
              </a:solidFill>
            </a:endParaRPr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333375"/>
            <a:ext cx="8351838" cy="2154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аллохтонного тафоценоза: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Неполная сохранность.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органических остатков.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органических остатков.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фауны – остатки организмов, не связанные между собой прижизненно.</a:t>
            </a:r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433763"/>
            <a:ext cx="2376487" cy="3235325"/>
          </a:xfrm>
        </p:spPr>
      </p:pic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206375" y="2489200"/>
            <a:ext cx="4895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Частично отсортированные и сориентированные створки раковин брахиопод и членики морских лилий </a:t>
            </a:r>
          </a:p>
          <a:p>
            <a:pPr algn="ctr" eaLnBrk="1" hangingPunct="1"/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(криноидей), верхний девон</a:t>
            </a:r>
          </a:p>
        </p:txBody>
      </p:sp>
      <p:pic>
        <p:nvPicPr>
          <p:cNvPr id="2867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644900"/>
            <a:ext cx="38163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Прямоугольник 3"/>
          <p:cNvSpPr>
            <a:spLocks noChangeArrowheads="1"/>
          </p:cNvSpPr>
          <p:nvPr/>
        </p:nvSpPr>
        <p:spPr bwMode="auto">
          <a:xfrm>
            <a:off x="5019675" y="2505075"/>
            <a:ext cx="4016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Криноидный известняк, сложенный мелкими отсортированными члениками</a:t>
            </a:r>
          </a:p>
          <a:p>
            <a:pPr algn="ctr" eaLnBrk="1" hangingPunct="1"/>
            <a:r>
              <a:rPr lang="ru-RU" altLang="ru-RU" sz="16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морских лилий, верхний девон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549275"/>
            <a:ext cx="4824413" cy="2374900"/>
          </a:xfrm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539750" y="3213100"/>
            <a:ext cx="41767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Скопление раковин ортоцератитов, ориентированных движением воды 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Прибрежной части моря. Нижний силур, Сибирская платформа,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р. Мойеро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2349500"/>
            <a:ext cx="3278188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Прямоугольник 1"/>
          <p:cNvSpPr>
            <a:spLocks noChangeArrowheads="1"/>
          </p:cNvSpPr>
          <p:nvPr/>
        </p:nvSpPr>
        <p:spPr bwMode="auto">
          <a:xfrm>
            <a:off x="5292725" y="1196975"/>
            <a:ext cx="3600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Ориентированные иглы морских </a:t>
            </a:r>
          </a:p>
          <a:p>
            <a:pPr algn="ctr" eaLnBrk="1" hangingPunct="1"/>
            <a:r>
              <a:rPr lang="ru-RU" altLang="ru-RU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ежей. Московская область, </a:t>
            </a:r>
          </a:p>
          <a:p>
            <a:pPr algn="ctr" eaLnBrk="1" hangingPunct="1"/>
            <a:r>
              <a:rPr lang="ru-RU" altLang="ru-RU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средний карбон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900113" y="908050"/>
            <a:ext cx="7559675" cy="4608513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altLang="ru-RU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Следы жизнедеятельности организмов</a:t>
            </a:r>
          </a:p>
          <a:p>
            <a:pPr marL="0" indent="457200"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Следы хождения, ползания, зарывания,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всверливания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копролиты и др.</a:t>
            </a:r>
          </a:p>
          <a:p>
            <a:pPr marL="0" indent="457200"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Палеоихнология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наука о следах жизнедеятельности древних организмов.</a:t>
            </a:r>
          </a:p>
          <a:p>
            <a:pPr marL="0" indent="457200"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Ихнофоссилии</a:t>
            </a:r>
            <a:r>
              <a:rPr lang="ru-RU" altLang="ru-RU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(греч.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ichnos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след,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fossilis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ископаемый). </a:t>
            </a:r>
          </a:p>
          <a:p>
            <a:pPr marL="0" indent="457200"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английской литературе – «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 fossils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3479800" cy="4392613"/>
          </a:xfrm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801688" y="765175"/>
            <a:ext cx="3221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Отпечаток крупного хищного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динозавра</a:t>
            </a:r>
          </a:p>
        </p:txBody>
      </p:sp>
      <p:pic>
        <p:nvPicPr>
          <p:cNvPr id="3174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44675"/>
            <a:ext cx="40322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Прямоугольник 1"/>
          <p:cNvSpPr>
            <a:spLocks noChangeArrowheads="1"/>
          </p:cNvSpPr>
          <p:nvPr/>
        </p:nvSpPr>
        <p:spPr bwMode="auto">
          <a:xfrm>
            <a:off x="4402138" y="7842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Ходы червей-илоедов. Крым, нижний мел, </a:t>
            </a:r>
          </a:p>
          <a:p>
            <a:pPr algn="ctr" eaLnBrk="1" hangingPunct="1"/>
            <a:r>
              <a:rPr lang="ru-RU" altLang="ru-RU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берриасский ярус.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33375"/>
            <a:ext cx="6913563" cy="6254750"/>
          </a:xfrm>
        </p:spPr>
      </p:pic>
      <p:sp>
        <p:nvSpPr>
          <p:cNvPr id="4" name="Прямоугольник 3"/>
          <p:cNvSpPr/>
          <p:nvPr/>
        </p:nvSpPr>
        <p:spPr>
          <a:xfrm>
            <a:off x="1374775" y="5238750"/>
            <a:ext cx="533400" cy="277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665163" y="476250"/>
            <a:ext cx="7939087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indent="360000" algn="just">
              <a:defRPr/>
            </a:pPr>
            <a:r>
              <a:rPr lang="ru-RU" alt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изучены </a:t>
            </a:r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исторической </a:t>
            </a:r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геологии, фациальный  и </a:t>
            </a:r>
            <a:r>
              <a:rPr lang="ru-RU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x-none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иофациальный</a:t>
            </a:r>
            <a:r>
              <a:rPr lang="ru-RU" altLang="x-none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анализ, методики о</a:t>
            </a:r>
            <a:r>
              <a:rPr lang="ru-RU" alt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пределения </a:t>
            </a:r>
            <a:r>
              <a:rPr lang="ru-RU" alt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захоронения </a:t>
            </a:r>
            <a:r>
              <a:rPr lang="ru-RU" alt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организмов.</a:t>
            </a:r>
            <a:endParaRPr lang="ru-RU" altLang="ru-RU" sz="2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ctr">
              <a:defRPr/>
            </a:pPr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Какие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задачи исторической геологии?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Что такое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фациальный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анализ ?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Что такое </a:t>
            </a:r>
            <a:r>
              <a:rPr lang="ru-RU" altLang="x-none" sz="2200" dirty="0" err="1">
                <a:latin typeface="Times New Roman" pitchFamily="18" charset="0"/>
                <a:cs typeface="Times New Roman" pitchFamily="18" charset="0"/>
              </a:rPr>
              <a:t>биофациальный</a:t>
            </a:r>
            <a:r>
              <a:rPr lang="ru-RU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x-none" sz="2200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Какие бывают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водной среды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5. Что такое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соленость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6. Какие бывают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организмы по отношению к солености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7. Какие бывают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причины смерти организмов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8. Что изучает наука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тафономия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9. Какие бывают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палеобиоценоза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10. Какие бывают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аллохтонного тафоценоза</a:t>
            </a:r>
            <a:r>
              <a:rPr lang="ru-RU" altLang="x-none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66700"/>
            <a:ext cx="8153400" cy="6324600"/>
          </a:xfrm>
        </p:spPr>
        <p:txBody>
          <a:bodyPr rtlCol="0">
            <a:noAutofit/>
          </a:bodyPr>
          <a:lstStyle/>
          <a:p>
            <a:pPr marL="0" indent="0" algn="ctr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0" indent="0" algn="ctr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геология: учебник /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2010 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Историческая геология /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В.Е.Хаин,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2011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Общая геология/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Мильничук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В.С.,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Арабаджи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М.С. – М.: Недра, Учебное пособие. – Томск: Изд-во ТПУ, 2013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Сборник задач по дисциплине «Общая и историческая геология» / Б.Д.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Методические указание по курсу «Общая геология», «Элементы залегания и горный компас» / Н.А.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Беркалиев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Караганда, 2012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Методические указания для лабораторных работ №3 по дисциплине «Общая и историческая геология» Б.Д. Билялов, А.Н.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Методические указания для лабораторных работ №5-10 по дисциплине «Общая и историческая геология» / Б.Д.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http://geo.web.ru (Информационные Интернет-ресурсы Геологического факультета МГУ)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http://www.nlr.ru (Российская национальная библиотека)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http://dic.academic.ru (Словари и энциклопедии)</a:t>
            </a:r>
          </a:p>
          <a:p>
            <a:pPr marL="342906" indent="-342906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600" y="1700213"/>
            <a:ext cx="7596188" cy="4195762"/>
          </a:xfrm>
        </p:spPr>
        <p:txBody>
          <a:bodyPr rtlCol="0">
            <a:normAutofit/>
          </a:bodyPr>
          <a:lstStyle/>
          <a:p>
            <a:pPr indent="0" algn="just" eaLnBrk="1" hangingPunct="1">
              <a:buFont typeface="Wingdings 3" pitchFamily="18" charset="2"/>
              <a:buNone/>
              <a:defRPr/>
            </a:pPr>
            <a:r>
              <a:rPr 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лекции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  геологии; методики определения характера захоронения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5975350"/>
          </a:xfrm>
        </p:spPr>
        <p:txBody>
          <a:bodyPr/>
          <a:lstStyle/>
          <a:p>
            <a:pPr marL="0" indent="358775" algn="ctr" eaLnBrk="1" hangingPunct="1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alt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Роль и место темы лекции в дисциплине, связь с другими дисциплинами</a:t>
            </a:r>
            <a:endParaRPr lang="ru-RU" alt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8775" algn="just" eaLnBrk="1" hangingPunct="1">
              <a:spcBef>
                <a:spcPct val="0"/>
              </a:spcBef>
              <a:buFont typeface="Wingdings 3" pitchFamily="18" charset="2"/>
              <a:buNone/>
              <a:defRPr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 eaLnBrk="1" hangingPunct="1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Дисциплина «Общая и историческая геология» ставит целью изучение и усвоение обучающимися комплекса теоретических и практических знаний о Земле и земной коре, как источника образования разнообразного мира минералов, горных пород и полезных ископаемых. Получение геологических знаний об истории Земли от древнейших доступных изучению этапов ее развитие до современной эпохи.</a:t>
            </a:r>
          </a:p>
          <a:p>
            <a:pPr marL="0" indent="457200" algn="just"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Эти знания необходимы для понимания строения и истории формирования Земли, закономерностей распределения в земной коре химических элементов и полезных ископаемых.</a:t>
            </a:r>
          </a:p>
          <a:p>
            <a:pPr marL="0" indent="457200" algn="just"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Историческая геология изучает методы определения возраста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горных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пород,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физико-географических условий формирования земной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поверхности, геологическое прошлое Земли, 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сторию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вулканизма, плутонизма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метаморфизма, что является актуальной задачей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Знания полученные при изучении материалов данной лекции используются при изучении таких дисциплин как «Геология МПИ», «Промышленные типы МПИ», при прохождении профессиональных практик.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260350"/>
            <a:ext cx="8208963" cy="62325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 defTabSz="457207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Предмет и задачи исторической геологии</a:t>
            </a:r>
          </a:p>
          <a:p>
            <a:pPr indent="457200" algn="just" defTabSz="457207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геология  изучает:</a:t>
            </a:r>
          </a:p>
          <a:p>
            <a:pPr indent="457200" algn="just" defTabSz="457207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геологическую историю развития Земли со времени ее возникновения; </a:t>
            </a:r>
          </a:p>
          <a:p>
            <a:pPr indent="457200" algn="just" defTabSz="457207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устанавливает причины образования и закономерно­сти развития литосферы, атмосферы, гидросферы и биосферы,</a:t>
            </a:r>
          </a:p>
          <a:p>
            <a:pPr indent="457200" algn="just" defTabSz="457207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дает характеристику ландшафтно-климатических и геодинамических обстановок; </a:t>
            </a:r>
          </a:p>
          <a:p>
            <a:pPr indent="457200" algn="just" defTabSz="457207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определяет время возникновения и исследует условия образования горных пород и связанных с ними полезных ископаемых.</a:t>
            </a:r>
          </a:p>
          <a:p>
            <a:pPr indent="457200" algn="ctr" defTabSz="457207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1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исторической геологии</a:t>
            </a:r>
          </a:p>
          <a:p>
            <a:pPr indent="457200" algn="just" defTabSz="457207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Определение возраста горных пород (стратиграфия).</a:t>
            </a:r>
          </a:p>
          <a:p>
            <a:pPr indent="457200" algn="just" defTabSz="457207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Восстановление физико-географических (ландшафтно-климатических) условий земной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геологического прошлого (палеогеография).</a:t>
            </a:r>
          </a:p>
          <a:p>
            <a:pPr indent="457200" algn="just" defTabSz="457207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Восстановление истории вулканизма, плутонизма и метаморфизма (геохронология).</a:t>
            </a:r>
          </a:p>
          <a:p>
            <a:pPr indent="457200" algn="just" defTabSz="457207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Восстановление истории тектонических движений (региональная геотектоника).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50825" y="2273300"/>
            <a:ext cx="42497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2000">
                <a:solidFill>
                  <a:schemeClr val="tx1"/>
                </a:solidFill>
                <a:latin charset="0" pitchFamily="34" typeface="Century Gothic"/>
              </a:defRPr>
            </a:lvl1pPr>
            <a:lvl2pPr eaLnBrk="0" hangingPunct="0" indent="-285750" marL="74295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>
                <a:solidFill>
                  <a:schemeClr val="tx1"/>
                </a:solidFill>
                <a:latin charset="0" pitchFamily="34" typeface="Century Gothic"/>
              </a:defRPr>
            </a:lvl2pPr>
            <a:lvl3pPr eaLnBrk="0" hangingPunct="0" indent="-228600" marL="11430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600">
                <a:solidFill>
                  <a:schemeClr val="tx1"/>
                </a:solidFill>
                <a:latin charset="0" pitchFamily="34" typeface="Century Gothic"/>
              </a:defRPr>
            </a:lvl3pPr>
            <a:lvl4pPr eaLnBrk="0" hangingPunct="0" indent="-228600" marL="16002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4pPr>
            <a:lvl5pPr eaLnBrk="0" hangingPunct="0" indent="-228600" marL="20574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5pPr>
            <a:lvl6pPr eaLnBrk="0" fontAlgn="base" hangingPunct="0" indent="-228600" marL="25146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6pPr>
            <a:lvl7pPr eaLnBrk="0" fontAlgn="base" hangingPunct="0" indent="-228600" marL="29718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7pPr>
            <a:lvl8pPr eaLnBrk="0" fontAlgn="base" hangingPunct="0" indent="-228600" marL="34290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8pPr>
            <a:lvl9pPr eaLnBrk="0" fontAlgn="base" hangingPunct="0" indent="-228600" marL="38862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ru-RU" i="1" lang="ru-RU" sz="18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Последовательность осадочных пород на горе Ак-Кая (Горный Крым)</a:t>
            </a:r>
          </a:p>
        </p:txBody>
      </p:sp>
      <p:pic>
        <p:nvPicPr>
          <p:cNvPr id="11267" name="Рисунок 5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141663"/>
            <a:ext cx="46259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250825" y="476250"/>
            <a:ext cx="82819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 indent="4572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2000">
                <a:solidFill>
                  <a:schemeClr val="tx1"/>
                </a:solidFill>
                <a:latin charset="0" pitchFamily="34" typeface="Century Gothic"/>
              </a:defRPr>
            </a:lvl1pPr>
            <a:lvl2pPr eaLnBrk="0" hangingPunct="0" indent="-285750" marL="74295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>
                <a:solidFill>
                  <a:schemeClr val="tx1"/>
                </a:solidFill>
                <a:latin charset="0" pitchFamily="34" typeface="Century Gothic"/>
              </a:defRPr>
            </a:lvl2pPr>
            <a:lvl3pPr eaLnBrk="0" hangingPunct="0" indent="-228600" marL="11430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600">
                <a:solidFill>
                  <a:schemeClr val="tx1"/>
                </a:solidFill>
                <a:latin charset="0" pitchFamily="34" typeface="Century Gothic"/>
              </a:defRPr>
            </a:lvl3pPr>
            <a:lvl4pPr eaLnBrk="0" hangingPunct="0" indent="-228600" marL="16002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4pPr>
            <a:lvl5pPr eaLnBrk="0" hangingPunct="0" indent="-228600" marL="20574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5pPr>
            <a:lvl6pPr eaLnBrk="0" fontAlgn="base" hangingPunct="0" indent="-228600" marL="25146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6pPr>
            <a:lvl7pPr eaLnBrk="0" fontAlgn="base" hangingPunct="0" indent="-228600" marL="29718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7pPr>
            <a:lvl8pPr eaLnBrk="0" fontAlgn="base" hangingPunct="0" indent="-228600" marL="34290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8pPr>
            <a:lvl9pPr eaLnBrk="0" fontAlgn="base" hangingPunct="0" indent="-228600" marL="38862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ru-RU" lang="ru-RU" sz="2200">
                <a:latin charset="0" pitchFamily="18" typeface="Times New Roman"/>
                <a:cs charset="0" pitchFamily="18" typeface="Times New Roman"/>
              </a:rPr>
              <a:t>1. Изучение слоев горных пород и восстановление хронологической последовательности их образования, то есть определение относительного возраста. Эту задачу решает раздел исторической геологии – </a:t>
            </a:r>
            <a:r>
              <a:rPr altLang="ru-RU" i="1" lang="ru-RU" sz="2200">
                <a:latin charset="0" pitchFamily="18" typeface="Times New Roman"/>
                <a:cs charset="0" pitchFamily="18" typeface="Times New Roman"/>
              </a:rPr>
              <a:t>стратиграфия. </a:t>
            </a:r>
          </a:p>
        </p:txBody>
      </p:sp>
      <p:pic>
        <p:nvPicPr>
          <p:cNvPr id="1126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" r="12" t="41"/>
          <a:stretch>
            <a:fillRect/>
          </a:stretch>
        </p:blipFill>
        <p:spPr bwMode="auto">
          <a:xfrm>
            <a:off x="5341938" y="4868863"/>
            <a:ext cx="34956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2941638"/>
            <a:ext cx="346551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0413" y="213360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charset="2" typeface="Wingdings 3"/>
              <a:buNone/>
              <a:defRPr/>
            </a:pPr>
            <a:r>
              <a:rPr altLang="ru-RU" dirty="0" i="1" lang="ru-RU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Последовательность отложений на плато </a:t>
            </a:r>
            <a:r>
              <a:rPr altLang="ru-RU" dirty="0" err="1" i="1" lang="ru-RU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Актолагай</a:t>
            </a:r>
            <a:r>
              <a:rPr altLang="ru-RU" dirty="0" i="1" lang="ru-RU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 (Казахстан). Верхний мел. 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>
            <a:fillRect/>
          </a:stretch>
        </p:blipFill>
        <p:spPr bwMode="auto">
          <a:xfrm>
            <a:off x="323850" y="3544888"/>
            <a:ext cx="4392613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644525" y="333375"/>
            <a:ext cx="43592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 indent="358775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2000">
                <a:solidFill>
                  <a:schemeClr val="tx1"/>
                </a:solidFill>
                <a:latin charset="0" pitchFamily="34" typeface="Century Gothic"/>
              </a:defRPr>
            </a:lvl1pPr>
            <a:lvl2pPr eaLnBrk="0" hangingPunct="0" indent="-285750" marL="74295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>
                <a:solidFill>
                  <a:schemeClr val="tx1"/>
                </a:solidFill>
                <a:latin charset="0" pitchFamily="34" typeface="Century Gothic"/>
              </a:defRPr>
            </a:lvl2pPr>
            <a:lvl3pPr eaLnBrk="0" hangingPunct="0" indent="-228600" marL="11430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600">
                <a:solidFill>
                  <a:schemeClr val="tx1"/>
                </a:solidFill>
                <a:latin charset="0" pitchFamily="34" typeface="Century Gothic"/>
              </a:defRPr>
            </a:lvl3pPr>
            <a:lvl4pPr eaLnBrk="0" hangingPunct="0" indent="-228600" marL="16002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4pPr>
            <a:lvl5pPr eaLnBrk="0" hangingPunct="0" indent="-228600" marL="20574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5pPr>
            <a:lvl6pPr eaLnBrk="0" fontAlgn="base" hangingPunct="0" indent="-228600" marL="25146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6pPr>
            <a:lvl7pPr eaLnBrk="0" fontAlgn="base" hangingPunct="0" indent="-228600" marL="29718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7pPr>
            <a:lvl8pPr eaLnBrk="0" fontAlgn="base" hangingPunct="0" indent="-228600" marL="34290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8pPr>
            <a:lvl9pPr eaLnBrk="0" fontAlgn="base" hangingPunct="0" indent="-228600" marL="38862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charset="0" typeface="Arial"/>
              <a:buNone/>
            </a:pPr>
            <a:r>
              <a:rPr altLang="ru-RU" lang="ru-RU">
                <a:latin charset="0" pitchFamily="18" typeface="Times New Roman"/>
                <a:cs charset="0" pitchFamily="18" typeface="Times New Roman"/>
              </a:rPr>
              <a:t>2. Воссоздание физико-географических условий земной поверхности (рельефа, климата, распределения древних морей и суши, солености и глубины бассейнов и др.) в прошлые геологические эпохи. Эту задачу решает раздел исторической геологии – </a:t>
            </a:r>
            <a:r>
              <a:rPr altLang="ru-RU" i="1" lang="ru-RU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палеогеография</a:t>
            </a:r>
            <a:r>
              <a:rPr altLang="ru-RU" i="1" lang="ru-RU">
                <a:latin charset="0" pitchFamily="18" typeface="Times New Roman"/>
                <a:cs charset="0" pitchFamily="18" typeface="Times New Roman"/>
              </a:rPr>
              <a:t>,</a:t>
            </a:r>
            <a:r>
              <a:rPr altLang="ru-RU" lang="ru-RU">
                <a:latin charset="0" pitchFamily="18" typeface="Times New Roman"/>
                <a:cs charset="0" pitchFamily="18" typeface="Times New Roman"/>
              </a:rPr>
              <a:t> опираясь на </a:t>
            </a:r>
            <a:r>
              <a:rPr altLang="ru-RU" i="1" lang="ru-RU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учение о фациях</a:t>
            </a:r>
            <a:r>
              <a:rPr altLang="ru-RU" i="1" lang="ru-RU">
                <a:latin charset="0" pitchFamily="18" typeface="Times New Roman"/>
                <a:cs charset="0" pitchFamily="18" typeface="Times New Roman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37200" y="374650"/>
            <a:ext cx="3455988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altLang="ru-RU" dirty="0" lang="ru-RU" sz="2000">
                <a:latin charset="0" pitchFamily="18" typeface="Times New Roman"/>
                <a:cs charset="0" pitchFamily="18" typeface="Times New Roman"/>
              </a:rPr>
              <a:t>3. Восстановление истории движений земной коры, возникновения и развития различных тектонических структур.</a:t>
            </a:r>
            <a:endParaRPr altLang="ru-RU" dirty="0" lang="ru-RU" sz="2000">
              <a:latin charset="0" typeface="Arial"/>
            </a:endParaRPr>
          </a:p>
          <a:p>
            <a:pPr algn="ctr">
              <a:defRPr/>
            </a:pPr>
            <a:r>
              <a:rPr altLang="ru-RU" dirty="0" i="1" lang="ru-RU" sz="20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Структурное </a:t>
            </a:r>
          </a:p>
          <a:p>
            <a:pPr algn="ctr">
              <a:defRPr/>
            </a:pPr>
            <a:r>
              <a:rPr altLang="ru-RU" dirty="0" i="1" lang="ru-RU" sz="20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несогласие между </a:t>
            </a:r>
          </a:p>
          <a:p>
            <a:pPr algn="ctr">
              <a:defRPr/>
            </a:pPr>
            <a:r>
              <a:rPr altLang="ru-RU" dirty="0" i="1" lang="ru-RU" sz="20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породами палеозоя,</a:t>
            </a:r>
          </a:p>
          <a:p>
            <a:pPr algn="ctr">
              <a:defRPr/>
            </a:pPr>
            <a:r>
              <a:rPr altLang="ru-RU" dirty="0" i="1" lang="ru-RU" sz="20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Шотландия.</a:t>
            </a:r>
          </a:p>
          <a:p>
            <a:pPr algn="just" indent="457200">
              <a:defRPr/>
            </a:pPr>
            <a:endParaRPr dirty="0" lang="ru-RU" sz="2000"/>
          </a:p>
        </p:txBody>
      </p:sp>
      <p:pic>
        <p:nvPicPr>
          <p:cNvPr id="1229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3530600"/>
            <a:ext cx="4135438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852738"/>
            <a:ext cx="41925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465138" y="458788"/>
            <a:ext cx="353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4. Анализ характера магматической деятельности в ходе геологической истории. 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9525" y="226218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Вулкан Безымянный, Камчатка</a:t>
            </a: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4335463" y="423863"/>
            <a:ext cx="43926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5. Выявление закономерностей размещения в земной коре скоплений полезных ископаемых в связи с палеогеографией, историей тектонических движений и магматической деятельностью.</a:t>
            </a:r>
          </a:p>
        </p:txBody>
      </p:sp>
      <p:pic>
        <p:nvPicPr>
          <p:cNvPr id="1331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878138"/>
            <a:ext cx="43561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44663"/>
            <a:ext cx="33988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933825"/>
            <a:ext cx="3743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73238"/>
            <a:ext cx="2147887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773238"/>
            <a:ext cx="262255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Прямоугольник 2"/>
          <p:cNvSpPr>
            <a:spLocks noChangeArrowheads="1"/>
          </p:cNvSpPr>
          <p:nvPr/>
        </p:nvSpPr>
        <p:spPr bwMode="auto">
          <a:xfrm>
            <a:off x="592138" y="547688"/>
            <a:ext cx="7993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6. Анализ становления и развития жизни на Земле в ходе геологической истории. Эту задачу решает наука </a:t>
            </a:r>
            <a:r>
              <a:rPr lang="ru-RU" altLang="ru-RU" sz="21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палеонтология.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0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6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8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9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0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6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8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9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1708</Words>
  <Application>Microsoft Office PowerPoint</Application>
  <PresentationFormat>Экран (4:3)</PresentationFormat>
  <Paragraphs>226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Calibri</vt:lpstr>
      <vt:lpstr>Arial</vt:lpstr>
      <vt:lpstr>Century Gothic</vt:lpstr>
      <vt:lpstr>Wingdings 3</vt:lpstr>
      <vt:lpstr>Times New Roman</vt:lpstr>
      <vt:lpstr>Wingdings 2</vt:lpstr>
      <vt:lpstr>Ион</vt:lpstr>
      <vt:lpstr>Презентация PowerPoint</vt:lpstr>
      <vt:lpstr> 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СПбГУ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  ГЕОЛОГИЯ</dc:title>
  <dc:creator>Vladimir V. Arkadiev</dc:creator>
  <cp:lastModifiedBy>Марина Пономарева</cp:lastModifiedBy>
  <cp:revision>183</cp:revision>
  <dcterms:created xsi:type="dcterms:W3CDTF">2013-08-20T11:28:59Z</dcterms:created>
  <dcterms:modified xsi:type="dcterms:W3CDTF">2024-11-02T17:08:13Z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2043194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