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896" r:id="rId2"/>
  </p:sldMasterIdLst>
  <p:notesMasterIdLst>
    <p:notesMasterId r:id="rId16"/>
  </p:notesMasterIdLst>
  <p:sldIdLst>
    <p:sldId id="283" r:id="rId3"/>
    <p:sldId id="288" r:id="rId4"/>
    <p:sldId id="257" r:id="rId5"/>
    <p:sldId id="258" r:id="rId6"/>
    <p:sldId id="267" r:id="rId7"/>
    <p:sldId id="291" r:id="rId8"/>
    <p:sldId id="335" r:id="rId9"/>
    <p:sldId id="296" r:id="rId10"/>
    <p:sldId id="297" r:id="rId11"/>
    <p:sldId id="298" r:id="rId12"/>
    <p:sldId id="301" r:id="rId13"/>
    <p:sldId id="302" r:id="rId14"/>
    <p:sldId id="303" r:id="rId15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3F2B3-DDBF-458A-8A04-E03DB11A1DAB}" type="doc">
      <dgm:prSet loTypeId="urn:microsoft.com/office/officeart/2005/8/layout/vList4#1" loCatId="list" qsTypeId="urn:microsoft.com/office/officeart/2005/8/quickstyle/simple1#19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0B8FBE-E7FF-4184-8596-0F09DBE58181}">
      <dgm:prSet custT="1"/>
      <dgm:spPr/>
      <dgm:t>
        <a:bodyPr/>
        <a:lstStyle/>
        <a:p>
          <a:pPr rtl="0"/>
          <a:r>
            <a:rPr lang="ru-RU" sz="2000" dirty="0"/>
            <a:t>Обеспеченность индустриального сектора промышленными ресурсами</a:t>
          </a:r>
          <a:endParaRPr lang="en-US" sz="2000" dirty="0"/>
        </a:p>
      </dgm:t>
    </dgm:pt>
    <dgm:pt modelId="{FFD74D1B-23BB-4834-A84B-C49E145324AD}" type="parTrans" cxnId="{E6E1A354-7674-42B2-B77B-C33E759E94BA}">
      <dgm:prSet/>
      <dgm:spPr/>
      <dgm:t>
        <a:bodyPr/>
        <a:lstStyle/>
        <a:p>
          <a:endParaRPr lang="ru-RU"/>
        </a:p>
      </dgm:t>
    </dgm:pt>
    <dgm:pt modelId="{67AF5F1C-0DE7-456B-9A9A-BD710475F1AF}" type="sibTrans" cxnId="{E6E1A354-7674-42B2-B77B-C33E759E94BA}">
      <dgm:prSet/>
      <dgm:spPr/>
      <dgm:t>
        <a:bodyPr/>
        <a:lstStyle/>
        <a:p>
          <a:endParaRPr lang="ru-RU"/>
        </a:p>
      </dgm:t>
    </dgm:pt>
    <dgm:pt modelId="{9ACD8907-EB50-40D5-81CE-C5337AFCAFF7}">
      <dgm:prSet custT="1"/>
      <dgm:spPr/>
      <dgm:t>
        <a:bodyPr/>
        <a:lstStyle/>
        <a:p>
          <a:pPr rtl="0"/>
          <a:r>
            <a:rPr lang="ru-RU" sz="1400" dirty="0">
              <a:ea typeface="+mn-ea"/>
              <a:cs typeface="+mn-cs"/>
            </a:rPr>
            <a:t>Обеспечение  достаточного срока деятельности предприятия.</a:t>
          </a:r>
          <a:endParaRPr lang="en-US" sz="1400" dirty="0"/>
        </a:p>
      </dgm:t>
    </dgm:pt>
    <dgm:pt modelId="{78068C11-E22E-416C-A44E-D40B2037D2DA}" type="parTrans" cxnId="{CE35D367-C2FF-4267-B763-9B265FD2E9CA}">
      <dgm:prSet/>
      <dgm:spPr/>
      <dgm:t>
        <a:bodyPr/>
        <a:lstStyle/>
        <a:p>
          <a:endParaRPr lang="ru-RU"/>
        </a:p>
      </dgm:t>
    </dgm:pt>
    <dgm:pt modelId="{834F1D12-299C-4AF2-BF38-12AAB086A963}" type="sibTrans" cxnId="{CE35D367-C2FF-4267-B763-9B265FD2E9CA}">
      <dgm:prSet/>
      <dgm:spPr/>
      <dgm:t>
        <a:bodyPr/>
        <a:lstStyle/>
        <a:p>
          <a:endParaRPr lang="ru-RU"/>
        </a:p>
      </dgm:t>
    </dgm:pt>
    <dgm:pt modelId="{251E348B-EB73-45D9-832B-337FE781BBE7}">
      <dgm:prSet custT="1"/>
      <dgm:spPr/>
      <dgm:t>
        <a:bodyPr/>
        <a:lstStyle/>
        <a:p>
          <a:pPr rtl="0"/>
          <a:r>
            <a:rPr lang="ru-RU" sz="2000" dirty="0"/>
            <a:t>Обеспечение растущих требований промышленности</a:t>
          </a:r>
          <a:endParaRPr lang="en-US" sz="2000" dirty="0">
            <a:ea typeface="+mn-ea"/>
            <a:cs typeface="+mn-cs"/>
          </a:endParaRPr>
        </a:p>
        <a:p>
          <a:pPr rtl="0"/>
          <a:r>
            <a:rPr lang="ru-RU" sz="1400" dirty="0">
              <a:ea typeface="+mn-ea"/>
              <a:cs typeface="+mn-cs"/>
            </a:rPr>
            <a:t>Обеспечение качественным сырьем.</a:t>
          </a:r>
          <a:endParaRPr lang="en-US" sz="1400" dirty="0"/>
        </a:p>
        <a:p>
          <a:pPr rtl="0"/>
          <a:endParaRPr lang="en-US" sz="1400" dirty="0">
            <a:ea typeface="+mn-ea"/>
            <a:cs typeface="+mn-cs"/>
          </a:endParaRPr>
        </a:p>
      </dgm:t>
    </dgm:pt>
    <dgm:pt modelId="{B8681D04-FBB1-49DE-8F35-8F0C669165F2}" type="parTrans" cxnId="{46968A43-21F2-4A79-B7BA-A82C4B00E4E7}">
      <dgm:prSet/>
      <dgm:spPr/>
      <dgm:t>
        <a:bodyPr/>
        <a:lstStyle/>
        <a:p>
          <a:endParaRPr lang="ru-RU"/>
        </a:p>
      </dgm:t>
    </dgm:pt>
    <dgm:pt modelId="{96C33952-5C24-4746-B7FA-E9BC9836E7F1}" type="sibTrans" cxnId="{46968A43-21F2-4A79-B7BA-A82C4B00E4E7}">
      <dgm:prSet/>
      <dgm:spPr/>
      <dgm:t>
        <a:bodyPr/>
        <a:lstStyle/>
        <a:p>
          <a:endParaRPr lang="ru-RU"/>
        </a:p>
      </dgm:t>
    </dgm:pt>
    <dgm:pt modelId="{354065AC-12B2-4AF9-89D9-155A3BBAF06E}">
      <dgm:prSet custT="1"/>
      <dgm:spPr/>
      <dgm:t>
        <a:bodyPr/>
        <a:lstStyle/>
        <a:p>
          <a:pPr rtl="0"/>
          <a:r>
            <a:rPr lang="ru-RU" sz="2000" dirty="0"/>
            <a:t>Модернизация производства и повышение конкурентоспособности продукции </a:t>
          </a:r>
        </a:p>
        <a:p>
          <a:pPr rtl="0"/>
          <a:r>
            <a:rPr lang="ru-RU" sz="1400" dirty="0"/>
            <a:t>Расширение видов, извлекаемых из недр полезных компонентов.</a:t>
          </a:r>
        </a:p>
      </dgm:t>
    </dgm:pt>
    <dgm:pt modelId="{6DF662A9-B8FC-4693-9B4A-5E6DF31AFE27}" type="parTrans" cxnId="{7475D774-1A0F-4F10-B1B4-53D609C49CE2}">
      <dgm:prSet/>
      <dgm:spPr/>
      <dgm:t>
        <a:bodyPr/>
        <a:lstStyle/>
        <a:p>
          <a:endParaRPr lang="ru-RU"/>
        </a:p>
      </dgm:t>
    </dgm:pt>
    <dgm:pt modelId="{3A6A29B0-A6D6-43B3-BEC6-2EDE5B0E5673}" type="sibTrans" cxnId="{7475D774-1A0F-4F10-B1B4-53D609C49CE2}">
      <dgm:prSet/>
      <dgm:spPr/>
      <dgm:t>
        <a:bodyPr/>
        <a:lstStyle/>
        <a:p>
          <a:endParaRPr lang="ru-RU"/>
        </a:p>
      </dgm:t>
    </dgm:pt>
    <dgm:pt modelId="{5A0749A5-9874-41B1-A66D-B5DE6402B826}">
      <dgm:prSet/>
      <dgm:spPr/>
      <dgm:t>
        <a:bodyPr/>
        <a:lstStyle/>
        <a:p>
          <a:pPr rtl="0"/>
          <a:endParaRPr lang="en-US" sz="1100" dirty="0"/>
        </a:p>
      </dgm:t>
    </dgm:pt>
    <dgm:pt modelId="{AB3F1598-865B-4963-9865-C97F6D2906E6}" type="parTrans" cxnId="{4514DF95-1BDD-4BF2-BD5B-E6ABF121CD03}">
      <dgm:prSet/>
      <dgm:spPr/>
      <dgm:t>
        <a:bodyPr/>
        <a:lstStyle/>
        <a:p>
          <a:endParaRPr lang="ru-RU"/>
        </a:p>
      </dgm:t>
    </dgm:pt>
    <dgm:pt modelId="{B33D47FF-5166-4439-BEED-28CEA9DE5F4B}" type="sibTrans" cxnId="{4514DF95-1BDD-4BF2-BD5B-E6ABF121CD03}">
      <dgm:prSet/>
      <dgm:spPr/>
      <dgm:t>
        <a:bodyPr/>
        <a:lstStyle/>
        <a:p>
          <a:endParaRPr lang="ru-RU"/>
        </a:p>
      </dgm:t>
    </dgm:pt>
    <dgm:pt modelId="{46885C59-FB05-4477-861E-A389E3E059C0}" type="pres">
      <dgm:prSet presAssocID="{5A63F2B3-DDBF-458A-8A04-E03DB11A1DAB}" presName="linear" presStyleCnt="0">
        <dgm:presLayoutVars>
          <dgm:dir/>
          <dgm:resizeHandles val="exact"/>
        </dgm:presLayoutVars>
      </dgm:prSet>
      <dgm:spPr/>
    </dgm:pt>
    <dgm:pt modelId="{E7E366FA-30E7-4E15-AE66-AAC6BC9D6225}" type="pres">
      <dgm:prSet presAssocID="{AD0B8FBE-E7FF-4184-8596-0F09DBE58181}" presName="comp" presStyleCnt="0"/>
      <dgm:spPr/>
    </dgm:pt>
    <dgm:pt modelId="{1012085F-C72C-4A92-BB18-07B5B23C80BE}" type="pres">
      <dgm:prSet presAssocID="{AD0B8FBE-E7FF-4184-8596-0F09DBE58181}" presName="box" presStyleLbl="node1" presStyleIdx="0" presStyleCnt="3"/>
      <dgm:spPr/>
    </dgm:pt>
    <dgm:pt modelId="{D47535CB-0E37-48DE-AFAD-35208491B56E}" type="pres">
      <dgm:prSet presAssocID="{AD0B8FBE-E7FF-4184-8596-0F09DBE58181}" presName="img" presStyleLbl="fgImgPlace1" presStyleIdx="0" presStyleCnt="3" custScaleY="10894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</dgm:spPr>
    </dgm:pt>
    <dgm:pt modelId="{088EA19B-94EE-4BE2-A1D2-DD21CFE30F38}" type="pres">
      <dgm:prSet presAssocID="{AD0B8FBE-E7FF-4184-8596-0F09DBE58181}" presName="text" presStyleLbl="node1" presStyleIdx="0" presStyleCnt="3">
        <dgm:presLayoutVars>
          <dgm:bulletEnabled val="1"/>
        </dgm:presLayoutVars>
      </dgm:prSet>
      <dgm:spPr/>
    </dgm:pt>
    <dgm:pt modelId="{B3989515-D65A-4EE0-80EB-557C49A8ECBB}" type="pres">
      <dgm:prSet presAssocID="{67AF5F1C-0DE7-456B-9A9A-BD710475F1AF}" presName="spacer" presStyleCnt="0"/>
      <dgm:spPr/>
    </dgm:pt>
    <dgm:pt modelId="{A4524434-1447-4E6D-9E3A-34FE619BA3F6}" type="pres">
      <dgm:prSet presAssocID="{354065AC-12B2-4AF9-89D9-155A3BBAF06E}" presName="comp" presStyleCnt="0"/>
      <dgm:spPr/>
    </dgm:pt>
    <dgm:pt modelId="{4DE240FB-D380-49E8-9AB3-601C65DE0F5F}" type="pres">
      <dgm:prSet presAssocID="{354065AC-12B2-4AF9-89D9-155A3BBAF06E}" presName="box" presStyleLbl="node1" presStyleIdx="1" presStyleCnt="3"/>
      <dgm:spPr/>
    </dgm:pt>
    <dgm:pt modelId="{1133BDC2-E8F7-4A70-914C-9EC320873CDB}" type="pres">
      <dgm:prSet presAssocID="{354065AC-12B2-4AF9-89D9-155A3BBAF06E}" presName="img" presStyleLbl="fgImgPlace1" presStyleIdx="1" presStyleCnt="3" custScaleY="10915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2000" b="-62000"/>
          </a:stretch>
        </a:blipFill>
      </dgm:spPr>
    </dgm:pt>
    <dgm:pt modelId="{ECD6AA58-302F-4D5C-8B27-CCB86B8220C9}" type="pres">
      <dgm:prSet presAssocID="{354065AC-12B2-4AF9-89D9-155A3BBAF06E}" presName="text" presStyleLbl="node1" presStyleIdx="1" presStyleCnt="3">
        <dgm:presLayoutVars>
          <dgm:bulletEnabled val="1"/>
        </dgm:presLayoutVars>
      </dgm:prSet>
      <dgm:spPr/>
    </dgm:pt>
    <dgm:pt modelId="{FF3A46A7-0CC3-4576-9767-96C77B901249}" type="pres">
      <dgm:prSet presAssocID="{3A6A29B0-A6D6-43B3-BEC6-2EDE5B0E5673}" presName="spacer" presStyleCnt="0"/>
      <dgm:spPr/>
    </dgm:pt>
    <dgm:pt modelId="{143163C9-1C17-4214-8EE2-82ABAE1DF343}" type="pres">
      <dgm:prSet presAssocID="{251E348B-EB73-45D9-832B-337FE781BBE7}" presName="comp" presStyleCnt="0"/>
      <dgm:spPr/>
    </dgm:pt>
    <dgm:pt modelId="{95529B29-ACCB-4293-9B4C-70867C9328D0}" type="pres">
      <dgm:prSet presAssocID="{251E348B-EB73-45D9-832B-337FE781BBE7}" presName="box" presStyleLbl="node1" presStyleIdx="2" presStyleCnt="3"/>
      <dgm:spPr/>
    </dgm:pt>
    <dgm:pt modelId="{B1215D45-69A9-45B8-A2D8-F9B35539E144}" type="pres">
      <dgm:prSet presAssocID="{251E348B-EB73-45D9-832B-337FE781BBE7}" presName="img" presStyleLbl="fgImgPlace1" presStyleIdx="2" presStyleCnt="3" custScaleY="10915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583BF7C4-7630-4BCA-A3FC-9EA329980A88}" type="pres">
      <dgm:prSet presAssocID="{251E348B-EB73-45D9-832B-337FE781BBE7}" presName="text" presStyleLbl="node1" presStyleIdx="2" presStyleCnt="3">
        <dgm:presLayoutVars>
          <dgm:bulletEnabled val="1"/>
        </dgm:presLayoutVars>
      </dgm:prSet>
      <dgm:spPr/>
    </dgm:pt>
  </dgm:ptLst>
  <dgm:cxnLst>
    <dgm:cxn modelId="{C3FA7706-C921-44F1-9E9D-466AEAE5FC4E}" type="presOf" srcId="{5A63F2B3-DDBF-458A-8A04-E03DB11A1DAB}" destId="{46885C59-FB05-4477-861E-A389E3E059C0}" srcOrd="0" destOrd="0" presId="urn:microsoft.com/office/officeart/2005/8/layout/vList4#1"/>
    <dgm:cxn modelId="{B7407509-1C99-4969-B891-7EA9963C610B}" type="presOf" srcId="{AD0B8FBE-E7FF-4184-8596-0F09DBE58181}" destId="{1012085F-C72C-4A92-BB18-07B5B23C80BE}" srcOrd="0" destOrd="0" presId="urn:microsoft.com/office/officeart/2005/8/layout/vList4#1"/>
    <dgm:cxn modelId="{074F2722-A0DD-498D-9C27-E4C0903F608B}" type="presOf" srcId="{9ACD8907-EB50-40D5-81CE-C5337AFCAFF7}" destId="{1012085F-C72C-4A92-BB18-07B5B23C80BE}" srcOrd="0" destOrd="1" presId="urn:microsoft.com/office/officeart/2005/8/layout/vList4#1"/>
    <dgm:cxn modelId="{D2736737-B5F6-4AB0-AF22-93057912E59B}" type="presOf" srcId="{5A0749A5-9874-41B1-A66D-B5DE6402B826}" destId="{4DE240FB-D380-49E8-9AB3-601C65DE0F5F}" srcOrd="0" destOrd="1" presId="urn:microsoft.com/office/officeart/2005/8/layout/vList4#1"/>
    <dgm:cxn modelId="{46968A43-21F2-4A79-B7BA-A82C4B00E4E7}" srcId="{5A63F2B3-DDBF-458A-8A04-E03DB11A1DAB}" destId="{251E348B-EB73-45D9-832B-337FE781BBE7}" srcOrd="2" destOrd="0" parTransId="{B8681D04-FBB1-49DE-8F35-8F0C669165F2}" sibTransId="{96C33952-5C24-4746-B7FA-E9BC9836E7F1}"/>
    <dgm:cxn modelId="{BB2E2845-AE18-49FB-927A-F6A1C367617C}" type="presOf" srcId="{354065AC-12B2-4AF9-89D9-155A3BBAF06E}" destId="{ECD6AA58-302F-4D5C-8B27-CCB86B8220C9}" srcOrd="1" destOrd="0" presId="urn:microsoft.com/office/officeart/2005/8/layout/vList4#1"/>
    <dgm:cxn modelId="{CE35D367-C2FF-4267-B763-9B265FD2E9CA}" srcId="{AD0B8FBE-E7FF-4184-8596-0F09DBE58181}" destId="{9ACD8907-EB50-40D5-81CE-C5337AFCAFF7}" srcOrd="0" destOrd="0" parTransId="{78068C11-E22E-416C-A44E-D40B2037D2DA}" sibTransId="{834F1D12-299C-4AF2-BF38-12AAB086A963}"/>
    <dgm:cxn modelId="{E6E1A354-7674-42B2-B77B-C33E759E94BA}" srcId="{5A63F2B3-DDBF-458A-8A04-E03DB11A1DAB}" destId="{AD0B8FBE-E7FF-4184-8596-0F09DBE58181}" srcOrd="0" destOrd="0" parTransId="{FFD74D1B-23BB-4834-A84B-C49E145324AD}" sibTransId="{67AF5F1C-0DE7-456B-9A9A-BD710475F1AF}"/>
    <dgm:cxn modelId="{7475D774-1A0F-4F10-B1B4-53D609C49CE2}" srcId="{5A63F2B3-DDBF-458A-8A04-E03DB11A1DAB}" destId="{354065AC-12B2-4AF9-89D9-155A3BBAF06E}" srcOrd="1" destOrd="0" parTransId="{6DF662A9-B8FC-4693-9B4A-5E6DF31AFE27}" sibTransId="{3A6A29B0-A6D6-43B3-BEC6-2EDE5B0E5673}"/>
    <dgm:cxn modelId="{998FF455-0C64-469E-A437-E1F99EDAE9BC}" type="presOf" srcId="{354065AC-12B2-4AF9-89D9-155A3BBAF06E}" destId="{4DE240FB-D380-49E8-9AB3-601C65DE0F5F}" srcOrd="0" destOrd="0" presId="urn:microsoft.com/office/officeart/2005/8/layout/vList4#1"/>
    <dgm:cxn modelId="{72197C81-B69D-422F-BC61-A9B04DF29FD0}" type="presOf" srcId="{5A0749A5-9874-41B1-A66D-B5DE6402B826}" destId="{ECD6AA58-302F-4D5C-8B27-CCB86B8220C9}" srcOrd="1" destOrd="1" presId="urn:microsoft.com/office/officeart/2005/8/layout/vList4#1"/>
    <dgm:cxn modelId="{593E5B8C-D91D-47E5-986E-54AAD5DF388B}" type="presOf" srcId="{AD0B8FBE-E7FF-4184-8596-0F09DBE58181}" destId="{088EA19B-94EE-4BE2-A1D2-DD21CFE30F38}" srcOrd="1" destOrd="0" presId="urn:microsoft.com/office/officeart/2005/8/layout/vList4#1"/>
    <dgm:cxn modelId="{4514DF95-1BDD-4BF2-BD5B-E6ABF121CD03}" srcId="{354065AC-12B2-4AF9-89D9-155A3BBAF06E}" destId="{5A0749A5-9874-41B1-A66D-B5DE6402B826}" srcOrd="0" destOrd="0" parTransId="{AB3F1598-865B-4963-9865-C97F6D2906E6}" sibTransId="{B33D47FF-5166-4439-BEED-28CEA9DE5F4B}"/>
    <dgm:cxn modelId="{8EC00EBB-DE3A-4239-8D4D-5424B20374EA}" type="presOf" srcId="{251E348B-EB73-45D9-832B-337FE781BBE7}" destId="{583BF7C4-7630-4BCA-A3FC-9EA329980A88}" srcOrd="1" destOrd="0" presId="urn:microsoft.com/office/officeart/2005/8/layout/vList4#1"/>
    <dgm:cxn modelId="{284658E5-84E0-4371-A72B-2AB9477B299C}" type="presOf" srcId="{9ACD8907-EB50-40D5-81CE-C5337AFCAFF7}" destId="{088EA19B-94EE-4BE2-A1D2-DD21CFE30F38}" srcOrd="1" destOrd="1" presId="urn:microsoft.com/office/officeart/2005/8/layout/vList4#1"/>
    <dgm:cxn modelId="{2CBA3CF9-0B82-4D6B-B036-B8CEA7A3FA59}" type="presOf" srcId="{251E348B-EB73-45D9-832B-337FE781BBE7}" destId="{95529B29-ACCB-4293-9B4C-70867C9328D0}" srcOrd="0" destOrd="0" presId="urn:microsoft.com/office/officeart/2005/8/layout/vList4#1"/>
    <dgm:cxn modelId="{2E1047E4-6D43-4C7F-8E8E-DA6D69B9DC16}" type="presParOf" srcId="{46885C59-FB05-4477-861E-A389E3E059C0}" destId="{E7E366FA-30E7-4E15-AE66-AAC6BC9D6225}" srcOrd="0" destOrd="0" presId="urn:microsoft.com/office/officeart/2005/8/layout/vList4#1"/>
    <dgm:cxn modelId="{9BE3E85B-F621-4DC2-8346-A399183E9C3C}" type="presParOf" srcId="{E7E366FA-30E7-4E15-AE66-AAC6BC9D6225}" destId="{1012085F-C72C-4A92-BB18-07B5B23C80BE}" srcOrd="0" destOrd="0" presId="urn:microsoft.com/office/officeart/2005/8/layout/vList4#1"/>
    <dgm:cxn modelId="{24B06911-65B2-4EBF-85FA-ECD6839CD62E}" type="presParOf" srcId="{E7E366FA-30E7-4E15-AE66-AAC6BC9D6225}" destId="{D47535CB-0E37-48DE-AFAD-35208491B56E}" srcOrd="1" destOrd="0" presId="urn:microsoft.com/office/officeart/2005/8/layout/vList4#1"/>
    <dgm:cxn modelId="{CAC0DFEA-4E85-45BC-804E-4627EF79E61C}" type="presParOf" srcId="{E7E366FA-30E7-4E15-AE66-AAC6BC9D6225}" destId="{088EA19B-94EE-4BE2-A1D2-DD21CFE30F38}" srcOrd="2" destOrd="0" presId="urn:microsoft.com/office/officeart/2005/8/layout/vList4#1"/>
    <dgm:cxn modelId="{B551ABF0-D691-485A-B4D1-B83931A02943}" type="presParOf" srcId="{46885C59-FB05-4477-861E-A389E3E059C0}" destId="{B3989515-D65A-4EE0-80EB-557C49A8ECBB}" srcOrd="1" destOrd="0" presId="urn:microsoft.com/office/officeart/2005/8/layout/vList4#1"/>
    <dgm:cxn modelId="{1E6352DC-6FC4-4814-A417-1063909D1398}" type="presParOf" srcId="{46885C59-FB05-4477-861E-A389E3E059C0}" destId="{A4524434-1447-4E6D-9E3A-34FE619BA3F6}" srcOrd="2" destOrd="0" presId="urn:microsoft.com/office/officeart/2005/8/layout/vList4#1"/>
    <dgm:cxn modelId="{88E08D70-3204-419C-B0C9-BAB14E8945D2}" type="presParOf" srcId="{A4524434-1447-4E6D-9E3A-34FE619BA3F6}" destId="{4DE240FB-D380-49E8-9AB3-601C65DE0F5F}" srcOrd="0" destOrd="0" presId="urn:microsoft.com/office/officeart/2005/8/layout/vList4#1"/>
    <dgm:cxn modelId="{564CF9D3-426E-41B6-8E9D-0B34BE2034D3}" type="presParOf" srcId="{A4524434-1447-4E6D-9E3A-34FE619BA3F6}" destId="{1133BDC2-E8F7-4A70-914C-9EC320873CDB}" srcOrd="1" destOrd="0" presId="urn:microsoft.com/office/officeart/2005/8/layout/vList4#1"/>
    <dgm:cxn modelId="{06B1F5FC-8E56-4597-BA1E-0951B615900D}" type="presParOf" srcId="{A4524434-1447-4E6D-9E3A-34FE619BA3F6}" destId="{ECD6AA58-302F-4D5C-8B27-CCB86B8220C9}" srcOrd="2" destOrd="0" presId="urn:microsoft.com/office/officeart/2005/8/layout/vList4#1"/>
    <dgm:cxn modelId="{D87DF309-7B27-4F2B-8CC0-973198A94981}" type="presParOf" srcId="{46885C59-FB05-4477-861E-A389E3E059C0}" destId="{FF3A46A7-0CC3-4576-9767-96C77B901249}" srcOrd="3" destOrd="0" presId="urn:microsoft.com/office/officeart/2005/8/layout/vList4#1"/>
    <dgm:cxn modelId="{9FBBE47D-CF2F-49A6-87B5-8543CF620D72}" type="presParOf" srcId="{46885C59-FB05-4477-861E-A389E3E059C0}" destId="{143163C9-1C17-4214-8EE2-82ABAE1DF343}" srcOrd="4" destOrd="0" presId="urn:microsoft.com/office/officeart/2005/8/layout/vList4#1"/>
    <dgm:cxn modelId="{FE8E59EA-AFD3-441A-8B02-9BF8425CE632}" type="presParOf" srcId="{143163C9-1C17-4214-8EE2-82ABAE1DF343}" destId="{95529B29-ACCB-4293-9B4C-70867C9328D0}" srcOrd="0" destOrd="0" presId="urn:microsoft.com/office/officeart/2005/8/layout/vList4#1"/>
    <dgm:cxn modelId="{CEF28F9C-0850-4705-A273-4911E6FFA6A0}" type="presParOf" srcId="{143163C9-1C17-4214-8EE2-82ABAE1DF343}" destId="{B1215D45-69A9-45B8-A2D8-F9B35539E144}" srcOrd="1" destOrd="0" presId="urn:microsoft.com/office/officeart/2005/8/layout/vList4#1"/>
    <dgm:cxn modelId="{8413475E-3946-4FEC-B490-88FC0A8BA217}" type="presParOf" srcId="{143163C9-1C17-4214-8EE2-82ABAE1DF343}" destId="{583BF7C4-7630-4BCA-A3FC-9EA329980A88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E442DE-D326-44FF-9FD5-C634E98FBBDF}" type="doc">
      <dgm:prSet loTypeId="urn:microsoft.com/office/officeart/2005/8/layout/vList4#2" loCatId="list" qsTypeId="urn:microsoft.com/office/officeart/2005/8/quickstyle/simple1#20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17E5BB-22B4-41C9-8462-5E457449DD38}">
      <dgm:prSet/>
      <dgm:spPr/>
      <dgm:t>
        <a:bodyPr/>
        <a:lstStyle/>
        <a:p>
          <a:pPr rtl="0"/>
          <a:r>
            <a:rPr lang="ru-RU" dirty="0"/>
            <a:t>Разведано и учитывается более </a:t>
          </a:r>
          <a:r>
            <a:rPr lang="ru-RU" b="1" dirty="0"/>
            <a:t>5</a:t>
          </a:r>
          <a:r>
            <a:rPr lang="ru-RU" dirty="0"/>
            <a:t> тысяч месторождений по более </a:t>
          </a:r>
          <a:r>
            <a:rPr lang="ru-RU" b="1" dirty="0"/>
            <a:t>90</a:t>
          </a:r>
          <a:r>
            <a:rPr lang="ru-RU" dirty="0"/>
            <a:t> видов полезных ископаемых. </a:t>
          </a:r>
        </a:p>
        <a:p>
          <a:pPr rtl="0"/>
          <a:r>
            <a:rPr lang="ru-RU" dirty="0"/>
            <a:t>По разведанным запасам большинства полезных ископаемых Казахстан входит </a:t>
          </a:r>
          <a:r>
            <a:rPr lang="ru-RU" b="1" dirty="0"/>
            <a:t>в первую десятку </a:t>
          </a:r>
          <a:r>
            <a:rPr lang="ru-RU" dirty="0"/>
            <a:t>мировых держав.</a:t>
          </a:r>
          <a:endParaRPr lang="en-US" dirty="0"/>
        </a:p>
      </dgm:t>
    </dgm:pt>
    <dgm:pt modelId="{01F5C56F-C0B3-4A37-8748-8C81078F9322}" type="parTrans" cxnId="{6157EB82-3017-43E5-A124-76779DEC51D3}">
      <dgm:prSet/>
      <dgm:spPr/>
      <dgm:t>
        <a:bodyPr/>
        <a:lstStyle/>
        <a:p>
          <a:endParaRPr lang="ru-RU"/>
        </a:p>
      </dgm:t>
    </dgm:pt>
    <dgm:pt modelId="{73DD7AE1-09E7-4774-8671-70943D96ED5A}" type="sibTrans" cxnId="{6157EB82-3017-43E5-A124-76779DEC51D3}">
      <dgm:prSet/>
      <dgm:spPr/>
      <dgm:t>
        <a:bodyPr/>
        <a:lstStyle/>
        <a:p>
          <a:endParaRPr lang="ru-RU"/>
        </a:p>
      </dgm:t>
    </dgm:pt>
    <dgm:pt modelId="{DD75B0F8-0172-4A4E-A646-D3838F107313}">
      <dgm:prSet/>
      <dgm:spPr/>
      <dgm:t>
        <a:bodyPr/>
        <a:lstStyle/>
        <a:p>
          <a:pPr rtl="0"/>
          <a:r>
            <a:rPr lang="ru-RU" dirty="0"/>
            <a:t>По некоторым видам минерального сырья отмечается значительное отставание по качеству, например по содержанию полезных компонентов.</a:t>
          </a:r>
          <a:endParaRPr lang="en-US" dirty="0"/>
        </a:p>
      </dgm:t>
    </dgm:pt>
    <dgm:pt modelId="{F4263841-C638-4D5F-8BF4-CB77B0BA95B9}" type="parTrans" cxnId="{15E78BFB-1F75-4A37-853D-4BE56E013FC4}">
      <dgm:prSet/>
      <dgm:spPr/>
      <dgm:t>
        <a:bodyPr/>
        <a:lstStyle/>
        <a:p>
          <a:endParaRPr lang="ru-RU"/>
        </a:p>
      </dgm:t>
    </dgm:pt>
    <dgm:pt modelId="{630F2F41-5A1B-421C-BFFF-FFC6698D8FEA}" type="sibTrans" cxnId="{15E78BFB-1F75-4A37-853D-4BE56E013FC4}">
      <dgm:prSet/>
      <dgm:spPr/>
      <dgm:t>
        <a:bodyPr/>
        <a:lstStyle/>
        <a:p>
          <a:endParaRPr lang="ru-RU"/>
        </a:p>
      </dgm:t>
    </dgm:pt>
    <dgm:pt modelId="{8DD57864-E175-4E60-9C28-E91BC0757898}">
      <dgm:prSet/>
      <dgm:spPr/>
      <dgm:t>
        <a:bodyPr/>
        <a:lstStyle/>
        <a:p>
          <a:pPr rtl="0"/>
          <a:r>
            <a:rPr lang="ru-RU" dirty="0"/>
            <a:t>Наметилась тенденция превышения потребления полезных ископаемых над их приростом.  Снижается обеспеченность минерально-сырьевого комплекса сырьем. </a:t>
          </a:r>
          <a:endParaRPr lang="en-US" dirty="0"/>
        </a:p>
      </dgm:t>
    </dgm:pt>
    <dgm:pt modelId="{E1341343-4853-485C-B859-75A4997A0401}" type="parTrans" cxnId="{DC4D0FF0-9B54-447B-AD8A-9A3BE3606577}">
      <dgm:prSet/>
      <dgm:spPr/>
      <dgm:t>
        <a:bodyPr/>
        <a:lstStyle/>
        <a:p>
          <a:endParaRPr lang="ru-RU"/>
        </a:p>
      </dgm:t>
    </dgm:pt>
    <dgm:pt modelId="{6C66E62F-7E63-4E5D-8A86-275FECDD1DAA}" type="sibTrans" cxnId="{DC4D0FF0-9B54-447B-AD8A-9A3BE3606577}">
      <dgm:prSet/>
      <dgm:spPr/>
      <dgm:t>
        <a:bodyPr/>
        <a:lstStyle/>
        <a:p>
          <a:endParaRPr lang="ru-RU"/>
        </a:p>
      </dgm:t>
    </dgm:pt>
    <dgm:pt modelId="{04E53480-60A2-4F1B-98A2-190069B5D4FD}">
      <dgm:prSet/>
      <dgm:spPr/>
      <dgm:t>
        <a:bodyPr/>
        <a:lstStyle/>
        <a:p>
          <a:pPr rtl="0"/>
          <a:r>
            <a:rPr lang="ru-RU" dirty="0"/>
            <a:t>Низкая обеспеченность сырьем отдельных предприятий не позволяет, в полной мере, проводить диверсификацию и модернизацию этих производств. </a:t>
          </a:r>
          <a:endParaRPr lang="en-US" dirty="0"/>
        </a:p>
      </dgm:t>
    </dgm:pt>
    <dgm:pt modelId="{761AB96B-B213-484F-BBD7-619D82AB090F}" type="parTrans" cxnId="{E53906FD-627F-4297-921A-B58D906F76CD}">
      <dgm:prSet/>
      <dgm:spPr/>
      <dgm:t>
        <a:bodyPr/>
        <a:lstStyle/>
        <a:p>
          <a:endParaRPr lang="ru-RU"/>
        </a:p>
      </dgm:t>
    </dgm:pt>
    <dgm:pt modelId="{F03967E0-93E5-431B-988E-924D0D49B63F}" type="sibTrans" cxnId="{E53906FD-627F-4297-921A-B58D906F76CD}">
      <dgm:prSet/>
      <dgm:spPr/>
      <dgm:t>
        <a:bodyPr/>
        <a:lstStyle/>
        <a:p>
          <a:endParaRPr lang="ru-RU"/>
        </a:p>
      </dgm:t>
    </dgm:pt>
    <dgm:pt modelId="{3E0C22F1-4FDE-4664-A01B-A91F50EDBAC3}" type="pres">
      <dgm:prSet presAssocID="{81E442DE-D326-44FF-9FD5-C634E98FBBDF}" presName="linear" presStyleCnt="0">
        <dgm:presLayoutVars>
          <dgm:dir/>
          <dgm:resizeHandles val="exact"/>
        </dgm:presLayoutVars>
      </dgm:prSet>
      <dgm:spPr/>
    </dgm:pt>
    <dgm:pt modelId="{3F6C3851-5D98-40F8-957A-696B8E8DFB14}" type="pres">
      <dgm:prSet presAssocID="{9017E5BB-22B4-41C9-8462-5E457449DD38}" presName="comp" presStyleCnt="0"/>
      <dgm:spPr/>
    </dgm:pt>
    <dgm:pt modelId="{B9D79557-BA7E-4C65-92B3-C56CC7FBB91C}" type="pres">
      <dgm:prSet presAssocID="{9017E5BB-22B4-41C9-8462-5E457449DD38}" presName="box" presStyleLbl="node1" presStyleIdx="0" presStyleCnt="4"/>
      <dgm:spPr/>
    </dgm:pt>
    <dgm:pt modelId="{937C5347-979A-4187-A5AD-9330A41F7C30}" type="pres">
      <dgm:prSet presAssocID="{9017E5BB-22B4-41C9-8462-5E457449DD38}" presName="img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</dgm:spPr>
    </dgm:pt>
    <dgm:pt modelId="{E1F66A7A-2607-468C-B0E3-CBA36AEEF915}" type="pres">
      <dgm:prSet presAssocID="{9017E5BB-22B4-41C9-8462-5E457449DD38}" presName="text" presStyleLbl="node1" presStyleIdx="0" presStyleCnt="4">
        <dgm:presLayoutVars>
          <dgm:bulletEnabled val="1"/>
        </dgm:presLayoutVars>
      </dgm:prSet>
      <dgm:spPr/>
    </dgm:pt>
    <dgm:pt modelId="{D94CCC6C-525B-4B55-B4B4-BD22BE05DA84}" type="pres">
      <dgm:prSet presAssocID="{73DD7AE1-09E7-4774-8671-70943D96ED5A}" presName="spacer" presStyleCnt="0"/>
      <dgm:spPr/>
    </dgm:pt>
    <dgm:pt modelId="{756EF522-8BAC-4BDF-892C-B79417B42620}" type="pres">
      <dgm:prSet presAssocID="{DD75B0F8-0172-4A4E-A646-D3838F107313}" presName="comp" presStyleCnt="0"/>
      <dgm:spPr/>
    </dgm:pt>
    <dgm:pt modelId="{A6482188-1810-43D4-9C1C-35C6A88B0373}" type="pres">
      <dgm:prSet presAssocID="{DD75B0F8-0172-4A4E-A646-D3838F107313}" presName="box" presStyleLbl="node1" presStyleIdx="1" presStyleCnt="4"/>
      <dgm:spPr/>
    </dgm:pt>
    <dgm:pt modelId="{24D98DB2-55A4-46AC-92BD-0A9362450A22}" type="pres">
      <dgm:prSet presAssocID="{DD75B0F8-0172-4A4E-A646-D3838F107313}" presName="img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27B261D0-C2D7-4A77-A508-26F08B526958}" type="pres">
      <dgm:prSet presAssocID="{DD75B0F8-0172-4A4E-A646-D3838F107313}" presName="text" presStyleLbl="node1" presStyleIdx="1" presStyleCnt="4">
        <dgm:presLayoutVars>
          <dgm:bulletEnabled val="1"/>
        </dgm:presLayoutVars>
      </dgm:prSet>
      <dgm:spPr/>
    </dgm:pt>
    <dgm:pt modelId="{3423E3A7-CC25-4284-A120-901644EC3C45}" type="pres">
      <dgm:prSet presAssocID="{630F2F41-5A1B-421C-BFFF-FFC6698D8FEA}" presName="spacer" presStyleCnt="0"/>
      <dgm:spPr/>
    </dgm:pt>
    <dgm:pt modelId="{6B327AF0-C346-4D60-832D-9A8DDE8D8789}" type="pres">
      <dgm:prSet presAssocID="{8DD57864-E175-4E60-9C28-E91BC0757898}" presName="comp" presStyleCnt="0"/>
      <dgm:spPr/>
    </dgm:pt>
    <dgm:pt modelId="{C04C38EF-321C-462D-AEAB-39465A7D4B51}" type="pres">
      <dgm:prSet presAssocID="{8DD57864-E175-4E60-9C28-E91BC0757898}" presName="box" presStyleLbl="node1" presStyleIdx="2" presStyleCnt="4"/>
      <dgm:spPr/>
    </dgm:pt>
    <dgm:pt modelId="{5358DA1E-8CC1-408F-A5F4-633EB7794B5B}" type="pres">
      <dgm:prSet presAssocID="{8DD57864-E175-4E60-9C28-E91BC0757898}" presName="img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B4DE31A1-EA6F-45F6-A6FB-8188BB7966E3}" type="pres">
      <dgm:prSet presAssocID="{8DD57864-E175-4E60-9C28-E91BC0757898}" presName="text" presStyleLbl="node1" presStyleIdx="2" presStyleCnt="4">
        <dgm:presLayoutVars>
          <dgm:bulletEnabled val="1"/>
        </dgm:presLayoutVars>
      </dgm:prSet>
      <dgm:spPr/>
    </dgm:pt>
    <dgm:pt modelId="{E482E843-792E-479A-8297-294DD4F6F57B}" type="pres">
      <dgm:prSet presAssocID="{6C66E62F-7E63-4E5D-8A86-275FECDD1DAA}" presName="spacer" presStyleCnt="0"/>
      <dgm:spPr/>
    </dgm:pt>
    <dgm:pt modelId="{3C0E0019-430D-442B-84D8-67491BDDA90E}" type="pres">
      <dgm:prSet presAssocID="{04E53480-60A2-4F1B-98A2-190069B5D4FD}" presName="comp" presStyleCnt="0"/>
      <dgm:spPr/>
    </dgm:pt>
    <dgm:pt modelId="{62AAED38-985C-4E7B-B138-238566A8D696}" type="pres">
      <dgm:prSet presAssocID="{04E53480-60A2-4F1B-98A2-190069B5D4FD}" presName="box" presStyleLbl="node1" presStyleIdx="3" presStyleCnt="4"/>
      <dgm:spPr/>
    </dgm:pt>
    <dgm:pt modelId="{ED8E0645-83AB-46BF-BA6C-24EF0A892478}" type="pres">
      <dgm:prSet presAssocID="{04E53480-60A2-4F1B-98A2-190069B5D4FD}" presName="img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E61C7E2E-A8AF-4321-9913-5D78A11DECAD}" type="pres">
      <dgm:prSet presAssocID="{04E53480-60A2-4F1B-98A2-190069B5D4FD}" presName="text" presStyleLbl="node1" presStyleIdx="3" presStyleCnt="4">
        <dgm:presLayoutVars>
          <dgm:bulletEnabled val="1"/>
        </dgm:presLayoutVars>
      </dgm:prSet>
      <dgm:spPr/>
    </dgm:pt>
  </dgm:ptLst>
  <dgm:cxnLst>
    <dgm:cxn modelId="{34615606-898E-4E66-B642-F7E4FDC86FEA}" type="presOf" srcId="{04E53480-60A2-4F1B-98A2-190069B5D4FD}" destId="{E61C7E2E-A8AF-4321-9913-5D78A11DECAD}" srcOrd="1" destOrd="0" presId="urn:microsoft.com/office/officeart/2005/8/layout/vList4#2"/>
    <dgm:cxn modelId="{018BDE07-7262-4CFD-988C-964D26BFDA72}" type="presOf" srcId="{04E53480-60A2-4F1B-98A2-190069B5D4FD}" destId="{62AAED38-985C-4E7B-B138-238566A8D696}" srcOrd="0" destOrd="0" presId="urn:microsoft.com/office/officeart/2005/8/layout/vList4#2"/>
    <dgm:cxn modelId="{4199380D-C4D1-4B3B-B3D6-042334BDC8F7}" type="presOf" srcId="{DD75B0F8-0172-4A4E-A646-D3838F107313}" destId="{27B261D0-C2D7-4A77-A508-26F08B526958}" srcOrd="1" destOrd="0" presId="urn:microsoft.com/office/officeart/2005/8/layout/vList4#2"/>
    <dgm:cxn modelId="{9DB46544-9BC7-45D3-BCE8-751C59AA1AAE}" type="presOf" srcId="{9017E5BB-22B4-41C9-8462-5E457449DD38}" destId="{E1F66A7A-2607-468C-B0E3-CBA36AEEF915}" srcOrd="1" destOrd="0" presId="urn:microsoft.com/office/officeart/2005/8/layout/vList4#2"/>
    <dgm:cxn modelId="{D514FB69-0AC2-40F0-A10A-4E2144FF6CFB}" type="presOf" srcId="{8DD57864-E175-4E60-9C28-E91BC0757898}" destId="{C04C38EF-321C-462D-AEAB-39465A7D4B51}" srcOrd="0" destOrd="0" presId="urn:microsoft.com/office/officeart/2005/8/layout/vList4#2"/>
    <dgm:cxn modelId="{6157EB82-3017-43E5-A124-76779DEC51D3}" srcId="{81E442DE-D326-44FF-9FD5-C634E98FBBDF}" destId="{9017E5BB-22B4-41C9-8462-5E457449DD38}" srcOrd="0" destOrd="0" parTransId="{01F5C56F-C0B3-4A37-8748-8C81078F9322}" sibTransId="{73DD7AE1-09E7-4774-8671-70943D96ED5A}"/>
    <dgm:cxn modelId="{110D47A3-1E1D-465A-A40A-F199DB449FBB}" type="presOf" srcId="{8DD57864-E175-4E60-9C28-E91BC0757898}" destId="{B4DE31A1-EA6F-45F6-A6FB-8188BB7966E3}" srcOrd="1" destOrd="0" presId="urn:microsoft.com/office/officeart/2005/8/layout/vList4#2"/>
    <dgm:cxn modelId="{EF7689B6-84A3-44D1-9ED2-4E0CF73C4720}" type="presOf" srcId="{81E442DE-D326-44FF-9FD5-C634E98FBBDF}" destId="{3E0C22F1-4FDE-4664-A01B-A91F50EDBAC3}" srcOrd="0" destOrd="0" presId="urn:microsoft.com/office/officeart/2005/8/layout/vList4#2"/>
    <dgm:cxn modelId="{633738CE-C1F5-40A0-AE7F-66B4F36EA378}" type="presOf" srcId="{DD75B0F8-0172-4A4E-A646-D3838F107313}" destId="{A6482188-1810-43D4-9C1C-35C6A88B0373}" srcOrd="0" destOrd="0" presId="urn:microsoft.com/office/officeart/2005/8/layout/vList4#2"/>
    <dgm:cxn modelId="{2051C2EB-8710-4E3D-8801-17785F9146DA}" type="presOf" srcId="{9017E5BB-22B4-41C9-8462-5E457449DD38}" destId="{B9D79557-BA7E-4C65-92B3-C56CC7FBB91C}" srcOrd="0" destOrd="0" presId="urn:microsoft.com/office/officeart/2005/8/layout/vList4#2"/>
    <dgm:cxn modelId="{DC4D0FF0-9B54-447B-AD8A-9A3BE3606577}" srcId="{81E442DE-D326-44FF-9FD5-C634E98FBBDF}" destId="{8DD57864-E175-4E60-9C28-E91BC0757898}" srcOrd="2" destOrd="0" parTransId="{E1341343-4853-485C-B859-75A4997A0401}" sibTransId="{6C66E62F-7E63-4E5D-8A86-275FECDD1DAA}"/>
    <dgm:cxn modelId="{15E78BFB-1F75-4A37-853D-4BE56E013FC4}" srcId="{81E442DE-D326-44FF-9FD5-C634E98FBBDF}" destId="{DD75B0F8-0172-4A4E-A646-D3838F107313}" srcOrd="1" destOrd="0" parTransId="{F4263841-C638-4D5F-8BF4-CB77B0BA95B9}" sibTransId="{630F2F41-5A1B-421C-BFFF-FFC6698D8FEA}"/>
    <dgm:cxn modelId="{E53906FD-627F-4297-921A-B58D906F76CD}" srcId="{81E442DE-D326-44FF-9FD5-C634E98FBBDF}" destId="{04E53480-60A2-4F1B-98A2-190069B5D4FD}" srcOrd="3" destOrd="0" parTransId="{761AB96B-B213-484F-BBD7-619D82AB090F}" sibTransId="{F03967E0-93E5-431B-988E-924D0D49B63F}"/>
    <dgm:cxn modelId="{160F52AC-4D38-483D-9FA4-09E2013A206E}" type="presParOf" srcId="{3E0C22F1-4FDE-4664-A01B-A91F50EDBAC3}" destId="{3F6C3851-5D98-40F8-957A-696B8E8DFB14}" srcOrd="0" destOrd="0" presId="urn:microsoft.com/office/officeart/2005/8/layout/vList4#2"/>
    <dgm:cxn modelId="{1DA3ABFC-D48F-486D-8A7B-1E5D2C289255}" type="presParOf" srcId="{3F6C3851-5D98-40F8-957A-696B8E8DFB14}" destId="{B9D79557-BA7E-4C65-92B3-C56CC7FBB91C}" srcOrd="0" destOrd="0" presId="urn:microsoft.com/office/officeart/2005/8/layout/vList4#2"/>
    <dgm:cxn modelId="{B80272E7-A833-4E97-913F-DEBBF599FC40}" type="presParOf" srcId="{3F6C3851-5D98-40F8-957A-696B8E8DFB14}" destId="{937C5347-979A-4187-A5AD-9330A41F7C30}" srcOrd="1" destOrd="0" presId="urn:microsoft.com/office/officeart/2005/8/layout/vList4#2"/>
    <dgm:cxn modelId="{4C8EAB37-4A7D-4C24-B70E-A77E22F255B7}" type="presParOf" srcId="{3F6C3851-5D98-40F8-957A-696B8E8DFB14}" destId="{E1F66A7A-2607-468C-B0E3-CBA36AEEF915}" srcOrd="2" destOrd="0" presId="urn:microsoft.com/office/officeart/2005/8/layout/vList4#2"/>
    <dgm:cxn modelId="{E54E4068-D331-47D9-B762-1217559F7663}" type="presParOf" srcId="{3E0C22F1-4FDE-4664-A01B-A91F50EDBAC3}" destId="{D94CCC6C-525B-4B55-B4B4-BD22BE05DA84}" srcOrd="1" destOrd="0" presId="urn:microsoft.com/office/officeart/2005/8/layout/vList4#2"/>
    <dgm:cxn modelId="{D08D538D-3F41-4B74-962A-DBDAD8DFC341}" type="presParOf" srcId="{3E0C22F1-4FDE-4664-A01B-A91F50EDBAC3}" destId="{756EF522-8BAC-4BDF-892C-B79417B42620}" srcOrd="2" destOrd="0" presId="urn:microsoft.com/office/officeart/2005/8/layout/vList4#2"/>
    <dgm:cxn modelId="{A68A78B1-8175-4B53-B7EB-6084DF13FCE7}" type="presParOf" srcId="{756EF522-8BAC-4BDF-892C-B79417B42620}" destId="{A6482188-1810-43D4-9C1C-35C6A88B0373}" srcOrd="0" destOrd="0" presId="urn:microsoft.com/office/officeart/2005/8/layout/vList4#2"/>
    <dgm:cxn modelId="{8842E386-6F6C-4D31-844E-3F85AEBAD330}" type="presParOf" srcId="{756EF522-8BAC-4BDF-892C-B79417B42620}" destId="{24D98DB2-55A4-46AC-92BD-0A9362450A22}" srcOrd="1" destOrd="0" presId="urn:microsoft.com/office/officeart/2005/8/layout/vList4#2"/>
    <dgm:cxn modelId="{D570C788-D0AE-476D-92EA-A5641E259742}" type="presParOf" srcId="{756EF522-8BAC-4BDF-892C-B79417B42620}" destId="{27B261D0-C2D7-4A77-A508-26F08B526958}" srcOrd="2" destOrd="0" presId="urn:microsoft.com/office/officeart/2005/8/layout/vList4#2"/>
    <dgm:cxn modelId="{1006880B-6AE3-410C-A991-3B90E20C034B}" type="presParOf" srcId="{3E0C22F1-4FDE-4664-A01B-A91F50EDBAC3}" destId="{3423E3A7-CC25-4284-A120-901644EC3C45}" srcOrd="3" destOrd="0" presId="urn:microsoft.com/office/officeart/2005/8/layout/vList4#2"/>
    <dgm:cxn modelId="{AE5976E8-CFDB-4BD6-8993-1E667D90AF7F}" type="presParOf" srcId="{3E0C22F1-4FDE-4664-A01B-A91F50EDBAC3}" destId="{6B327AF0-C346-4D60-832D-9A8DDE8D8789}" srcOrd="4" destOrd="0" presId="urn:microsoft.com/office/officeart/2005/8/layout/vList4#2"/>
    <dgm:cxn modelId="{A4BB5377-FE01-4BE8-A82F-A8457C22B8C1}" type="presParOf" srcId="{6B327AF0-C346-4D60-832D-9A8DDE8D8789}" destId="{C04C38EF-321C-462D-AEAB-39465A7D4B51}" srcOrd="0" destOrd="0" presId="urn:microsoft.com/office/officeart/2005/8/layout/vList4#2"/>
    <dgm:cxn modelId="{A1F93C20-2EE7-4AA9-93AE-E59CE4C1BF87}" type="presParOf" srcId="{6B327AF0-C346-4D60-832D-9A8DDE8D8789}" destId="{5358DA1E-8CC1-408F-A5F4-633EB7794B5B}" srcOrd="1" destOrd="0" presId="urn:microsoft.com/office/officeart/2005/8/layout/vList4#2"/>
    <dgm:cxn modelId="{84A9DAC5-3820-481D-B298-1E51083E26A0}" type="presParOf" srcId="{6B327AF0-C346-4D60-832D-9A8DDE8D8789}" destId="{B4DE31A1-EA6F-45F6-A6FB-8188BB7966E3}" srcOrd="2" destOrd="0" presId="urn:microsoft.com/office/officeart/2005/8/layout/vList4#2"/>
    <dgm:cxn modelId="{5855FF05-B20C-4670-A7E6-A7D253CFB180}" type="presParOf" srcId="{3E0C22F1-4FDE-4664-A01B-A91F50EDBAC3}" destId="{E482E843-792E-479A-8297-294DD4F6F57B}" srcOrd="5" destOrd="0" presId="urn:microsoft.com/office/officeart/2005/8/layout/vList4#2"/>
    <dgm:cxn modelId="{1D5ED7E3-9E07-4DA7-B74E-3706003DE08F}" type="presParOf" srcId="{3E0C22F1-4FDE-4664-A01B-A91F50EDBAC3}" destId="{3C0E0019-430D-442B-84D8-67491BDDA90E}" srcOrd="6" destOrd="0" presId="urn:microsoft.com/office/officeart/2005/8/layout/vList4#2"/>
    <dgm:cxn modelId="{F038C555-0E48-4FB4-9B3D-566946031AB0}" type="presParOf" srcId="{3C0E0019-430D-442B-84D8-67491BDDA90E}" destId="{62AAED38-985C-4E7B-B138-238566A8D696}" srcOrd="0" destOrd="0" presId="urn:microsoft.com/office/officeart/2005/8/layout/vList4#2"/>
    <dgm:cxn modelId="{5233F58B-9344-4363-A770-17C8ACBF00EC}" type="presParOf" srcId="{3C0E0019-430D-442B-84D8-67491BDDA90E}" destId="{ED8E0645-83AB-46BF-BA6C-24EF0A892478}" srcOrd="1" destOrd="0" presId="urn:microsoft.com/office/officeart/2005/8/layout/vList4#2"/>
    <dgm:cxn modelId="{EED0DD05-B14F-4EA7-AB56-815958C79C88}" type="presParOf" srcId="{3C0E0019-430D-442B-84D8-67491BDDA90E}" destId="{E61C7E2E-A8AF-4321-9913-5D78A11DECAD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C6AFA8-DA96-44A5-B0E6-194E82C76D7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A013FD-0C7F-4CA9-B50F-AAD36FE66CFC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just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Продукция горной промышленности имеет в большинстве случаев устойчивый спрос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причем невосполнимость минеральных ресурсов создает определенную гарантию сохранения и даже роста этого спроса.</a:t>
          </a:r>
        </a:p>
      </dgm:t>
    </dgm:pt>
    <dgm:pt modelId="{364BEEE6-93D2-4D91-B438-4EEF6FC89C7E}" type="parTrans" cxnId="{7324D7CD-B565-4C3F-907B-F4FE8FAA382F}">
      <dgm:prSet/>
      <dgm:spPr/>
      <dgm:t>
        <a:bodyPr/>
        <a:lstStyle/>
        <a:p>
          <a:endParaRPr lang="ru-RU"/>
        </a:p>
      </dgm:t>
    </dgm:pt>
    <dgm:pt modelId="{A0EF8C27-F9AB-4A29-9D77-5430086FC24C}" type="sibTrans" cxnId="{7324D7CD-B565-4C3F-907B-F4FE8FAA382F}">
      <dgm:prSet/>
      <dgm:spPr/>
      <dgm:t>
        <a:bodyPr/>
        <a:lstStyle/>
        <a:p>
          <a:endParaRPr lang="ru-RU"/>
        </a:p>
      </dgm:t>
    </dgm:pt>
    <dgm:pt modelId="{CFD5C1AA-1D62-4FCC-A2D5-291F11589E42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just"/>
          <a:r>
            <a:rPr lang="ru-RU" sz="1400" kern="1200" dirty="0"/>
            <a:t>2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Возникающие в горной отрасли типы рынков часто характеризуются ослабленной конкуренцией производителей. </a:t>
          </a:r>
          <a:r>
            <a:rPr lang="ru-RU" sz="1400" i="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Предприятие, уже занявшее свое место в сложившейся системе производителей данной продукции, в течение определенного времени может рассчитывать на стабильные условия работы и незначительное давление конкурентов. </a:t>
          </a:r>
        </a:p>
      </dgm:t>
    </dgm:pt>
    <dgm:pt modelId="{E3309FF9-829F-4FED-9775-CE6ACA217968}" type="parTrans" cxnId="{E9D66FE7-7A60-400B-9D7C-E87067DF38FC}">
      <dgm:prSet/>
      <dgm:spPr/>
      <dgm:t>
        <a:bodyPr/>
        <a:lstStyle/>
        <a:p>
          <a:endParaRPr lang="ru-RU"/>
        </a:p>
      </dgm:t>
    </dgm:pt>
    <dgm:pt modelId="{8D03DB5B-F556-4277-8117-454AB25BDCFF}" type="sibTrans" cxnId="{E9D66FE7-7A60-400B-9D7C-E87067DF38FC}">
      <dgm:prSet/>
      <dgm:spPr/>
      <dgm:t>
        <a:bodyPr/>
        <a:lstStyle/>
        <a:p>
          <a:endParaRPr lang="ru-RU"/>
        </a:p>
      </dgm:t>
    </dgm:pt>
    <dgm:pt modelId="{F13D9568-D3FA-462C-A10E-D6A6505167A7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just"/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3. 	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Горная промышленность пользуется вниманием и поддержкой правительств стран-производителей.</a:t>
          </a: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Добыча полезных ископаемых, особенно полезных ископаемых стратегического значения (энергоносители, основные металлы, золото, алмазы), имеет для стран производителей большое политическое значение, обеспечивая их экономическую независимость и определенный политический статус в мировой системе. </a:t>
          </a:r>
        </a:p>
      </dgm:t>
    </dgm:pt>
    <dgm:pt modelId="{BBBDEA87-726A-4BD5-96D6-08A854B716BD}" type="parTrans" cxnId="{75E8CBDB-8664-40B4-A040-91DC0751D956}">
      <dgm:prSet/>
      <dgm:spPr/>
      <dgm:t>
        <a:bodyPr/>
        <a:lstStyle/>
        <a:p>
          <a:endParaRPr lang="ru-RU"/>
        </a:p>
      </dgm:t>
    </dgm:pt>
    <dgm:pt modelId="{F535E66B-A176-4415-B7EF-10CB3E4CB476}" type="sibTrans" cxnId="{75E8CBDB-8664-40B4-A040-91DC0751D956}">
      <dgm:prSet/>
      <dgm:spPr/>
      <dgm:t>
        <a:bodyPr/>
        <a:lstStyle/>
        <a:p>
          <a:endParaRPr lang="ru-RU"/>
        </a:p>
      </dgm:t>
    </dgm:pt>
    <dgm:pt modelId="{6C83E3A3-FBB1-4A9C-ADB3-5ECF19195831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just"/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4. 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Горное производство характеризуется относительно высоким абсолютным уровнем прибылей. </a:t>
          </a: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Горная промышленность характеризуется громадными объемами производства и колоссальными обращающимися капиталами. </a:t>
          </a:r>
        </a:p>
      </dgm:t>
    </dgm:pt>
    <dgm:pt modelId="{54EADC77-133F-4A39-8A89-3FFD8A59DF74}" type="parTrans" cxnId="{D3C762F3-B5CC-455A-BAFC-5D70578E9962}">
      <dgm:prSet/>
      <dgm:spPr/>
      <dgm:t>
        <a:bodyPr/>
        <a:lstStyle/>
        <a:p>
          <a:endParaRPr lang="ru-RU"/>
        </a:p>
      </dgm:t>
    </dgm:pt>
    <dgm:pt modelId="{57FE69EE-A7DA-4051-9C53-AB054F163F2B}" type="sibTrans" cxnId="{D3C762F3-B5CC-455A-BAFC-5D70578E9962}">
      <dgm:prSet/>
      <dgm:spPr/>
      <dgm:t>
        <a:bodyPr/>
        <a:lstStyle/>
        <a:p>
          <a:endParaRPr lang="ru-RU"/>
        </a:p>
      </dgm:t>
    </dgm:pt>
    <dgm:pt modelId="{868DBC6B-CFDB-4EE7-ACA2-6A68CE877219}" type="pres">
      <dgm:prSet presAssocID="{80C6AFA8-DA96-44A5-B0E6-194E82C76D7C}" presName="diagram" presStyleCnt="0">
        <dgm:presLayoutVars>
          <dgm:dir/>
          <dgm:resizeHandles val="exact"/>
        </dgm:presLayoutVars>
      </dgm:prSet>
      <dgm:spPr/>
    </dgm:pt>
    <dgm:pt modelId="{AA80DF9F-C502-4563-B2A4-1AF5B7D393BB}" type="pres">
      <dgm:prSet presAssocID="{29A013FD-0C7F-4CA9-B50F-AAD36FE66CFC}" presName="node" presStyleLbl="node1" presStyleIdx="0" presStyleCnt="4">
        <dgm:presLayoutVars>
          <dgm:bulletEnabled val="1"/>
        </dgm:presLayoutVars>
      </dgm:prSet>
      <dgm:spPr/>
    </dgm:pt>
    <dgm:pt modelId="{5155271D-A9FF-43A4-807B-4E00A6A3B8A4}" type="pres">
      <dgm:prSet presAssocID="{A0EF8C27-F9AB-4A29-9D77-5430086FC24C}" presName="sibTrans" presStyleCnt="0"/>
      <dgm:spPr/>
    </dgm:pt>
    <dgm:pt modelId="{8A78140E-25E7-446C-A1B3-EE078C7DC841}" type="pres">
      <dgm:prSet presAssocID="{CFD5C1AA-1D62-4FCC-A2D5-291F11589E42}" presName="node" presStyleLbl="node1" presStyleIdx="1" presStyleCnt="4">
        <dgm:presLayoutVars>
          <dgm:bulletEnabled val="1"/>
        </dgm:presLayoutVars>
      </dgm:prSet>
      <dgm:spPr/>
    </dgm:pt>
    <dgm:pt modelId="{C3323CC1-1E87-43C5-A057-1D4F5171E97F}" type="pres">
      <dgm:prSet presAssocID="{8D03DB5B-F556-4277-8117-454AB25BDCFF}" presName="sibTrans" presStyleCnt="0"/>
      <dgm:spPr/>
    </dgm:pt>
    <dgm:pt modelId="{F903FFB2-EEC5-4C19-AE60-1A76582A2515}" type="pres">
      <dgm:prSet presAssocID="{F13D9568-D3FA-462C-A10E-D6A6505167A7}" presName="node" presStyleLbl="node1" presStyleIdx="2" presStyleCnt="4">
        <dgm:presLayoutVars>
          <dgm:bulletEnabled val="1"/>
        </dgm:presLayoutVars>
      </dgm:prSet>
      <dgm:spPr/>
    </dgm:pt>
    <dgm:pt modelId="{D4B076FB-B094-40AC-84A0-64F83384486B}" type="pres">
      <dgm:prSet presAssocID="{F535E66B-A176-4415-B7EF-10CB3E4CB476}" presName="sibTrans" presStyleCnt="0"/>
      <dgm:spPr/>
    </dgm:pt>
    <dgm:pt modelId="{D6AA830B-0E1A-470A-A577-9D7482E3BE49}" type="pres">
      <dgm:prSet presAssocID="{6C83E3A3-FBB1-4A9C-ADB3-5ECF19195831}" presName="node" presStyleLbl="node1" presStyleIdx="3" presStyleCnt="4">
        <dgm:presLayoutVars>
          <dgm:bulletEnabled val="1"/>
        </dgm:presLayoutVars>
      </dgm:prSet>
      <dgm:spPr/>
    </dgm:pt>
  </dgm:ptLst>
  <dgm:cxnLst>
    <dgm:cxn modelId="{93074C31-9853-42E6-9573-3E1AC943ACFF}" type="presOf" srcId="{80C6AFA8-DA96-44A5-B0E6-194E82C76D7C}" destId="{868DBC6B-CFDB-4EE7-ACA2-6A68CE877219}" srcOrd="0" destOrd="0" presId="urn:microsoft.com/office/officeart/2005/8/layout/default"/>
    <dgm:cxn modelId="{EDCAEC47-567F-4C48-9BF1-A451D055B708}" type="presOf" srcId="{6C83E3A3-FBB1-4A9C-ADB3-5ECF19195831}" destId="{D6AA830B-0E1A-470A-A577-9D7482E3BE49}" srcOrd="0" destOrd="0" presId="urn:microsoft.com/office/officeart/2005/8/layout/default"/>
    <dgm:cxn modelId="{4F65F579-2E4D-4615-9584-A9D612B3ABA2}" type="presOf" srcId="{29A013FD-0C7F-4CA9-B50F-AAD36FE66CFC}" destId="{AA80DF9F-C502-4563-B2A4-1AF5B7D393BB}" srcOrd="0" destOrd="0" presId="urn:microsoft.com/office/officeart/2005/8/layout/default"/>
    <dgm:cxn modelId="{7324D7CD-B565-4C3F-907B-F4FE8FAA382F}" srcId="{80C6AFA8-DA96-44A5-B0E6-194E82C76D7C}" destId="{29A013FD-0C7F-4CA9-B50F-AAD36FE66CFC}" srcOrd="0" destOrd="0" parTransId="{364BEEE6-93D2-4D91-B438-4EEF6FC89C7E}" sibTransId="{A0EF8C27-F9AB-4A29-9D77-5430086FC24C}"/>
    <dgm:cxn modelId="{75E8CBDB-8664-40B4-A040-91DC0751D956}" srcId="{80C6AFA8-DA96-44A5-B0E6-194E82C76D7C}" destId="{F13D9568-D3FA-462C-A10E-D6A6505167A7}" srcOrd="2" destOrd="0" parTransId="{BBBDEA87-726A-4BD5-96D6-08A854B716BD}" sibTransId="{F535E66B-A176-4415-B7EF-10CB3E4CB476}"/>
    <dgm:cxn modelId="{E9D66FE7-7A60-400B-9D7C-E87067DF38FC}" srcId="{80C6AFA8-DA96-44A5-B0E6-194E82C76D7C}" destId="{CFD5C1AA-1D62-4FCC-A2D5-291F11589E42}" srcOrd="1" destOrd="0" parTransId="{E3309FF9-829F-4FED-9775-CE6ACA217968}" sibTransId="{8D03DB5B-F556-4277-8117-454AB25BDCFF}"/>
    <dgm:cxn modelId="{D3C762F3-B5CC-455A-BAFC-5D70578E9962}" srcId="{80C6AFA8-DA96-44A5-B0E6-194E82C76D7C}" destId="{6C83E3A3-FBB1-4A9C-ADB3-5ECF19195831}" srcOrd="3" destOrd="0" parTransId="{54EADC77-133F-4A39-8A89-3FFD8A59DF74}" sibTransId="{57FE69EE-A7DA-4051-9C53-AB054F163F2B}"/>
    <dgm:cxn modelId="{484A85FD-AC8E-49B5-8FA6-4B22DCA092C8}" type="presOf" srcId="{F13D9568-D3FA-462C-A10E-D6A6505167A7}" destId="{F903FFB2-EEC5-4C19-AE60-1A76582A2515}" srcOrd="0" destOrd="0" presId="urn:microsoft.com/office/officeart/2005/8/layout/default"/>
    <dgm:cxn modelId="{0F08A5FD-4ECA-4073-A041-4D251DEC702D}" type="presOf" srcId="{CFD5C1AA-1D62-4FCC-A2D5-291F11589E42}" destId="{8A78140E-25E7-446C-A1B3-EE078C7DC841}" srcOrd="0" destOrd="0" presId="urn:microsoft.com/office/officeart/2005/8/layout/default"/>
    <dgm:cxn modelId="{56DF4CC1-D8E5-440F-A2B3-CCA02A91E1DA}" type="presParOf" srcId="{868DBC6B-CFDB-4EE7-ACA2-6A68CE877219}" destId="{AA80DF9F-C502-4563-B2A4-1AF5B7D393BB}" srcOrd="0" destOrd="0" presId="urn:microsoft.com/office/officeart/2005/8/layout/default"/>
    <dgm:cxn modelId="{41D30A2F-91C7-4662-B00A-62E4E71B0E0D}" type="presParOf" srcId="{868DBC6B-CFDB-4EE7-ACA2-6A68CE877219}" destId="{5155271D-A9FF-43A4-807B-4E00A6A3B8A4}" srcOrd="1" destOrd="0" presId="urn:microsoft.com/office/officeart/2005/8/layout/default"/>
    <dgm:cxn modelId="{9F8BBD00-375E-4679-A833-A4C1DA406EC5}" type="presParOf" srcId="{868DBC6B-CFDB-4EE7-ACA2-6A68CE877219}" destId="{8A78140E-25E7-446C-A1B3-EE078C7DC841}" srcOrd="2" destOrd="0" presId="urn:microsoft.com/office/officeart/2005/8/layout/default"/>
    <dgm:cxn modelId="{09961038-0FA1-40CC-A9BC-3DF021AECB7E}" type="presParOf" srcId="{868DBC6B-CFDB-4EE7-ACA2-6A68CE877219}" destId="{C3323CC1-1E87-43C5-A057-1D4F5171E97F}" srcOrd="3" destOrd="0" presId="urn:microsoft.com/office/officeart/2005/8/layout/default"/>
    <dgm:cxn modelId="{18F4DF86-3A52-4BDC-8C61-9FCB6AD15EC8}" type="presParOf" srcId="{868DBC6B-CFDB-4EE7-ACA2-6A68CE877219}" destId="{F903FFB2-EEC5-4C19-AE60-1A76582A2515}" srcOrd="4" destOrd="0" presId="urn:microsoft.com/office/officeart/2005/8/layout/default"/>
    <dgm:cxn modelId="{B7BB14E9-8CE1-487D-A7B7-B6A822116879}" type="presParOf" srcId="{868DBC6B-CFDB-4EE7-ACA2-6A68CE877219}" destId="{D4B076FB-B094-40AC-84A0-64F83384486B}" srcOrd="5" destOrd="0" presId="urn:microsoft.com/office/officeart/2005/8/layout/default"/>
    <dgm:cxn modelId="{C12164ED-127B-44BC-9334-746B814A53F9}" type="presParOf" srcId="{868DBC6B-CFDB-4EE7-ACA2-6A68CE877219}" destId="{D6AA830B-0E1A-470A-A577-9D7482E3BE4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2085F-C72C-4A92-BB18-07B5B23C80BE}">
      <dsp:nvSpPr>
        <dsp:cNvPr id="0" name=""/>
        <dsp:cNvSpPr/>
      </dsp:nvSpPr>
      <dsp:spPr>
        <a:xfrm>
          <a:off x="0" y="0"/>
          <a:ext cx="8928992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76200" rIns="142240" bIns="508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Обеспеченность индустриального сектора промышленными ресурсами</a:t>
          </a:r>
          <a:endParaRPr lang="en-US" sz="20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ea typeface="+mn-ea"/>
              <a:cs typeface="+mn-cs"/>
            </a:rPr>
            <a:t>Обеспечение  достаточного срока деятельности предприятия.</a:t>
          </a:r>
          <a:endParaRPr lang="en-US" sz="1400" kern="1200" dirty="0"/>
        </a:p>
      </dsp:txBody>
      <dsp:txXfrm>
        <a:off x="1936565" y="0"/>
        <a:ext cx="6250294" cy="1507667"/>
      </dsp:txXfrm>
    </dsp:sp>
    <dsp:sp modelId="{D47535CB-0E37-48DE-AFAD-35208491B56E}">
      <dsp:nvSpPr>
        <dsp:cNvPr id="0" name=""/>
        <dsp:cNvSpPr/>
      </dsp:nvSpPr>
      <dsp:spPr>
        <a:xfrm>
          <a:off x="150766" y="96816"/>
          <a:ext cx="1785798" cy="131403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E240FB-D380-49E8-9AB3-601C65DE0F5F}">
      <dsp:nvSpPr>
        <dsp:cNvPr id="0" name=""/>
        <dsp:cNvSpPr/>
      </dsp:nvSpPr>
      <dsp:spPr>
        <a:xfrm>
          <a:off x="0" y="1658434"/>
          <a:ext cx="8928992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76200" rIns="142240" bIns="508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Модернизация производства и повышение конкурентоспособности продукции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Расширение видов, извлекаемых из недр полезных компонентов.</a:t>
          </a: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</dsp:txBody>
      <dsp:txXfrm>
        <a:off x="1936565" y="1658434"/>
        <a:ext cx="6250294" cy="1507667"/>
      </dsp:txXfrm>
    </dsp:sp>
    <dsp:sp modelId="{1133BDC2-E8F7-4A70-914C-9EC320873CDB}">
      <dsp:nvSpPr>
        <dsp:cNvPr id="0" name=""/>
        <dsp:cNvSpPr/>
      </dsp:nvSpPr>
      <dsp:spPr>
        <a:xfrm>
          <a:off x="150766" y="1753984"/>
          <a:ext cx="1785798" cy="1316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2000" b="-62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529B29-ACCB-4293-9B4C-70867C9328D0}">
      <dsp:nvSpPr>
        <dsp:cNvPr id="0" name=""/>
        <dsp:cNvSpPr/>
      </dsp:nvSpPr>
      <dsp:spPr>
        <a:xfrm>
          <a:off x="0" y="3316868"/>
          <a:ext cx="8928992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76200" rIns="14224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Обеспечение растущих требований промышленности</a:t>
          </a:r>
          <a:endParaRPr lang="en-US" sz="2000" kern="1200" dirty="0">
            <a:ea typeface="+mn-ea"/>
            <a:cs typeface="+mn-cs"/>
          </a:endParaRP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ea typeface="+mn-ea"/>
              <a:cs typeface="+mn-cs"/>
            </a:rPr>
            <a:t>Обеспечение качественным сырьем.</a:t>
          </a:r>
          <a:endParaRPr lang="en-US" sz="1400" kern="1200" dirty="0"/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ea typeface="+mn-ea"/>
            <a:cs typeface="+mn-cs"/>
          </a:endParaRPr>
        </a:p>
      </dsp:txBody>
      <dsp:txXfrm>
        <a:off x="1936565" y="3316868"/>
        <a:ext cx="6250294" cy="1507667"/>
      </dsp:txXfrm>
    </dsp:sp>
    <dsp:sp modelId="{B1215D45-69A9-45B8-A2D8-F9B35539E144}">
      <dsp:nvSpPr>
        <dsp:cNvPr id="0" name=""/>
        <dsp:cNvSpPr/>
      </dsp:nvSpPr>
      <dsp:spPr>
        <a:xfrm>
          <a:off x="150766" y="3412418"/>
          <a:ext cx="1785798" cy="13165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79557-BA7E-4C65-92B3-C56CC7FBB91C}">
      <dsp:nvSpPr>
        <dsp:cNvPr id="0" name=""/>
        <dsp:cNvSpPr/>
      </dsp:nvSpPr>
      <dsp:spPr>
        <a:xfrm>
          <a:off x="0" y="0"/>
          <a:ext cx="8856984" cy="115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3340" rIns="99568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Разведано и учитывается более </a:t>
          </a:r>
          <a:r>
            <a:rPr lang="ru-RU" sz="1400" b="1" kern="1200" dirty="0"/>
            <a:t>5</a:t>
          </a:r>
          <a:r>
            <a:rPr lang="ru-RU" sz="1400" kern="1200" dirty="0"/>
            <a:t> тысяч месторождений по более </a:t>
          </a:r>
          <a:r>
            <a:rPr lang="ru-RU" sz="1400" b="1" kern="1200" dirty="0"/>
            <a:t>90</a:t>
          </a:r>
          <a:r>
            <a:rPr lang="ru-RU" sz="1400" kern="1200" dirty="0"/>
            <a:t> видов полезных ископаемых. 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 разведанным запасам большинства полезных ископаемых Казахстан входит </a:t>
          </a:r>
          <a:r>
            <a:rPr lang="ru-RU" sz="1400" b="1" kern="1200" dirty="0"/>
            <a:t>в первую десятку </a:t>
          </a:r>
          <a:r>
            <a:rPr lang="ru-RU" sz="1400" kern="1200" dirty="0"/>
            <a:t>мировых держав.</a:t>
          </a:r>
          <a:endParaRPr lang="en-US" sz="1400" kern="1200" dirty="0"/>
        </a:p>
      </dsp:txBody>
      <dsp:txXfrm>
        <a:off x="1886876" y="0"/>
        <a:ext cx="6199888" cy="1154800"/>
      </dsp:txXfrm>
    </dsp:sp>
    <dsp:sp modelId="{937C5347-979A-4187-A5AD-9330A41F7C30}">
      <dsp:nvSpPr>
        <dsp:cNvPr id="0" name=""/>
        <dsp:cNvSpPr/>
      </dsp:nvSpPr>
      <dsp:spPr>
        <a:xfrm>
          <a:off x="115480" y="115480"/>
          <a:ext cx="1771396" cy="9238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4000" b="-24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482188-1810-43D4-9C1C-35C6A88B0373}">
      <dsp:nvSpPr>
        <dsp:cNvPr id="0" name=""/>
        <dsp:cNvSpPr/>
      </dsp:nvSpPr>
      <dsp:spPr>
        <a:xfrm>
          <a:off x="0" y="1270280"/>
          <a:ext cx="8856984" cy="115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3340" rIns="99568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 некоторым видам минерального сырья отмечается значительное отставание по качеству, например по содержанию полезных компонентов.</a:t>
          </a:r>
          <a:endParaRPr lang="en-US" sz="1400" kern="1200" dirty="0"/>
        </a:p>
      </dsp:txBody>
      <dsp:txXfrm>
        <a:off x="1886876" y="1270280"/>
        <a:ext cx="6199888" cy="1154800"/>
      </dsp:txXfrm>
    </dsp:sp>
    <dsp:sp modelId="{24D98DB2-55A4-46AC-92BD-0A9362450A22}">
      <dsp:nvSpPr>
        <dsp:cNvPr id="0" name=""/>
        <dsp:cNvSpPr/>
      </dsp:nvSpPr>
      <dsp:spPr>
        <a:xfrm>
          <a:off x="115480" y="1385760"/>
          <a:ext cx="1771396" cy="9238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4C38EF-321C-462D-AEAB-39465A7D4B51}">
      <dsp:nvSpPr>
        <dsp:cNvPr id="0" name=""/>
        <dsp:cNvSpPr/>
      </dsp:nvSpPr>
      <dsp:spPr>
        <a:xfrm>
          <a:off x="0" y="2540560"/>
          <a:ext cx="8856984" cy="115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3340" rIns="99568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Наметилась тенденция превышения потребления полезных ископаемых над их приростом.  Снижается обеспеченность минерально-сырьевого комплекса сырьем. </a:t>
          </a:r>
          <a:endParaRPr lang="en-US" sz="1400" kern="1200" dirty="0"/>
        </a:p>
      </dsp:txBody>
      <dsp:txXfrm>
        <a:off x="1886876" y="2540560"/>
        <a:ext cx="6199888" cy="1154800"/>
      </dsp:txXfrm>
    </dsp:sp>
    <dsp:sp modelId="{5358DA1E-8CC1-408F-A5F4-633EB7794B5B}">
      <dsp:nvSpPr>
        <dsp:cNvPr id="0" name=""/>
        <dsp:cNvSpPr/>
      </dsp:nvSpPr>
      <dsp:spPr>
        <a:xfrm>
          <a:off x="115480" y="2656040"/>
          <a:ext cx="1771396" cy="9238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AED38-985C-4E7B-B138-238566A8D696}">
      <dsp:nvSpPr>
        <dsp:cNvPr id="0" name=""/>
        <dsp:cNvSpPr/>
      </dsp:nvSpPr>
      <dsp:spPr>
        <a:xfrm>
          <a:off x="0" y="3810840"/>
          <a:ext cx="8856984" cy="115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3340" rIns="99568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Низкая обеспеченность сырьем отдельных предприятий не позволяет, в полной мере, проводить диверсификацию и модернизацию этих производств. </a:t>
          </a:r>
          <a:endParaRPr lang="en-US" sz="1400" kern="1200" dirty="0"/>
        </a:p>
      </dsp:txBody>
      <dsp:txXfrm>
        <a:off x="1886876" y="3810840"/>
        <a:ext cx="6199888" cy="1154800"/>
      </dsp:txXfrm>
    </dsp:sp>
    <dsp:sp modelId="{ED8E0645-83AB-46BF-BA6C-24EF0A892478}">
      <dsp:nvSpPr>
        <dsp:cNvPr id="0" name=""/>
        <dsp:cNvSpPr/>
      </dsp:nvSpPr>
      <dsp:spPr>
        <a:xfrm>
          <a:off x="115480" y="3926320"/>
          <a:ext cx="1771396" cy="9238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80DF9F-C502-4563-B2A4-1AF5B7D393BB}">
      <dsp:nvSpPr>
        <dsp:cNvPr id="0" name=""/>
        <dsp:cNvSpPr/>
      </dsp:nvSpPr>
      <dsp:spPr>
        <a:xfrm>
          <a:off x="165105" y="983"/>
          <a:ext cx="3653819" cy="219229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Продукция горной промышленности имеет в большинстве случаев устойчивый спрос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причем невосполнимость минеральных ресурсов создает определенную гарантию сохранения и даже роста этого спроса.</a:t>
          </a:r>
        </a:p>
      </dsp:txBody>
      <dsp:txXfrm>
        <a:off x="165105" y="983"/>
        <a:ext cx="3653819" cy="2192291"/>
      </dsp:txXfrm>
    </dsp:sp>
    <dsp:sp modelId="{8A78140E-25E7-446C-A1B3-EE078C7DC841}">
      <dsp:nvSpPr>
        <dsp:cNvPr id="0" name=""/>
        <dsp:cNvSpPr/>
      </dsp:nvSpPr>
      <dsp:spPr>
        <a:xfrm>
          <a:off x="4184306" y="983"/>
          <a:ext cx="3653819" cy="219229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. Возникающие в горной отрасли типы рынков часто характеризуются ослабленной конкуренцией производителей. </a:t>
          </a:r>
          <a:r>
            <a:rPr lang="ru-RU" sz="1400" i="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Предприятие, уже занявшее свое место в сложившейся системе производителей данной продукции, в течение определенного времени может рассчитывать на стабильные условия работы и незначительное давление конкурентов. </a:t>
          </a:r>
        </a:p>
      </dsp:txBody>
      <dsp:txXfrm>
        <a:off x="4184306" y="983"/>
        <a:ext cx="3653819" cy="2192291"/>
      </dsp:txXfrm>
    </dsp:sp>
    <dsp:sp modelId="{F903FFB2-EEC5-4C19-AE60-1A76582A2515}">
      <dsp:nvSpPr>
        <dsp:cNvPr id="0" name=""/>
        <dsp:cNvSpPr/>
      </dsp:nvSpPr>
      <dsp:spPr>
        <a:xfrm>
          <a:off x="165105" y="2558657"/>
          <a:ext cx="3653819" cy="219229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3. 	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Горная промышленность пользуется вниманием и поддержкой правительств стран-производителей.</a:t>
          </a: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Добыча полезных ископаемых, особенно полезных ископаемых стратегического значения (энергоносители, основные металлы, золото, алмазы), имеет для стран производителей большое политическое значение, обеспечивая их экономическую независимость и определенный политический статус в мировой системе. </a:t>
          </a:r>
        </a:p>
      </dsp:txBody>
      <dsp:txXfrm>
        <a:off x="165105" y="2558657"/>
        <a:ext cx="3653819" cy="2192291"/>
      </dsp:txXfrm>
    </dsp:sp>
    <dsp:sp modelId="{D6AA830B-0E1A-470A-A577-9D7482E3BE49}">
      <dsp:nvSpPr>
        <dsp:cNvPr id="0" name=""/>
        <dsp:cNvSpPr/>
      </dsp:nvSpPr>
      <dsp:spPr>
        <a:xfrm>
          <a:off x="4184306" y="2558657"/>
          <a:ext cx="3653819" cy="219229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4. </a:t>
          </a:r>
          <a:r>
            <a:rPr lang="ru-RU" sz="1400" i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Горное производство характеризуется относительно высоким абсолютным уровнем прибылей. </a:t>
          </a:r>
          <a:r>
            <a:rPr lang="ru-RU" sz="14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Горная промышленность характеризуется громадными объемами производства и колоссальными обращающимися капиталами. </a:t>
          </a:r>
        </a:p>
      </dsp:txBody>
      <dsp:txXfrm>
        <a:off x="4184306" y="2558657"/>
        <a:ext cx="3653819" cy="2192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 minVer="12.0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100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w" for="ch" forName="text" refType="w" fact="0.7"/>
              <dgm:constr type="l" for="ch" forName="text" refType="r" refFor="ch" refForName="img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w" for="ch" forName="text" refType="w" fact="0.7"/>
              <dgm:constr type="l" for="ch" forName="text" refType="w" fact="0.02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2"/>
          </dgm:constrLst>
          <dgm:ruleLst>
            <dgm:rule type="primFontSz" val="2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 minVer="12.0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100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w" for="ch" forName="text" refType="w" fact="0.7"/>
              <dgm:constr type="l" for="ch" forName="text" refType="r" refFor="ch" refForName="img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w" for="ch" forName="text" refType="w" fact="0.7"/>
              <dgm:constr type="l" for="ch" forName="text" refType="w" fact="0.02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2"/>
          </dgm:constrLst>
          <dgm:ruleLst>
            <dgm:rule type="primFontSz" val="2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9">
  <dgm:title val="Simple 1"/>
  <dgm:desc val="Simple 1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0">
  <dgm:title val="Simple 1"/>
  <dgm:desc val="Simple 1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6BF6-19A3-466F-B228-AAE04D8A4E01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38C4-D48D-4E7C-8A99-83418D333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4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noProof="0" dirty="0"/>
              <a:t>При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CF0E1-31B6-485F-B4B0-11E7271AE8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CF0E1-31B6-485F-B4B0-11E7271AE8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CF0E1-31B6-485F-B4B0-11E7271AE8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5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4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4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36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862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4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19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29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64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24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0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39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5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55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07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0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171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4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8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0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759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47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4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6"/>
          <p:cNvSpPr txBox="1">
            <a:spLocks noChangeArrowheads="1"/>
          </p:cNvSpPr>
          <p:nvPr/>
        </p:nvSpPr>
        <p:spPr bwMode="auto">
          <a:xfrm>
            <a:off x="788987" y="2019010"/>
            <a:ext cx="7566025" cy="359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dirty="0">
                <a:latin typeface="Times New Roman" pitchFamily="18" charset="0"/>
                <a:cs typeface="Times New Roman" pitchFamily="18" charset="0"/>
              </a:rPr>
              <a:t>Слайд-лекция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Экономическое значение минерально-сырьевой базы. </a:t>
            </a: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Экономика минерально-сырьевой отрасли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8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PhD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sz="2000" b="1" i="1" dirty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sp>
        <p:nvSpPr>
          <p:cNvPr id="7" name="Rectangle 46"/>
          <p:cNvSpPr txBox="1">
            <a:spLocks noChangeArrowheads="1"/>
          </p:cNvSpPr>
          <p:nvPr/>
        </p:nvSpPr>
        <p:spPr bwMode="auto">
          <a:xfrm>
            <a:off x="889405" y="-11487"/>
            <a:ext cx="7566025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НАО «Карагандинский технический университет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Абылкаса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Сагинова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pic>
        <p:nvPicPr>
          <p:cNvPr id="1026" name="Picture 2" descr="Мадишева">
            <a:extLst>
              <a:ext uri="{FF2B5EF4-FFF2-40B4-BE49-F238E27FC236}">
                <a16:creationId xmlns:a16="http://schemas.microsoft.com/office/drawing/2014/main" id="{6ECFC023-2445-4888-9523-8DA0E29CA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4" y="4182799"/>
            <a:ext cx="2113409" cy="26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51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39BA52E-C2D8-48E7-80BB-A65FC36EE327}"/>
              </a:ext>
            </a:extLst>
          </p:cNvPr>
          <p:cNvSpPr/>
          <p:nvPr/>
        </p:nvSpPr>
        <p:spPr>
          <a:xfrm>
            <a:off x="323528" y="332656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  <a:tabLst>
                <a:tab pos="571500" algn="l"/>
              </a:tabLs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  <a:tabLst>
                <a:tab pos="5715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рынка минерального сырья</a:t>
            </a:r>
          </a:p>
          <a:p>
            <a:pPr indent="342900" algn="just">
              <a:spcAft>
                <a:spcPts val="0"/>
              </a:spcAft>
              <a:tabLst>
                <a:tab pos="571500" algn="l"/>
              </a:tabLs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  <a:tabLst>
                <a:tab pos="5715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Экономическая теория рассматривает рынок как отношения производителей продукта (продавцов) и его потребителей (покупателей).</a:t>
            </a:r>
          </a:p>
          <a:p>
            <a:pPr indent="342900" algn="just">
              <a:spcAft>
                <a:spcPts val="0"/>
              </a:spcAft>
              <a:tabLst>
                <a:tab pos="5715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числа производителей и потребителей продукции, вступающих в рыночные отношения, выделяются следующие модели рынков.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EC60737E-1A99-41DA-839F-9D1213699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276772"/>
              </p:ext>
            </p:extLst>
          </p:nvPr>
        </p:nvGraphicFramePr>
        <p:xfrm>
          <a:off x="683568" y="3501008"/>
          <a:ext cx="7992887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6036">
                  <a:extLst>
                    <a:ext uri="{9D8B030D-6E8A-4147-A177-3AD203B41FA5}">
                      <a16:colId xmlns:a16="http://schemas.microsoft.com/office/drawing/2014/main" val="1483058805"/>
                    </a:ext>
                  </a:extLst>
                </a:gridCol>
                <a:gridCol w="2035617">
                  <a:extLst>
                    <a:ext uri="{9D8B030D-6E8A-4147-A177-3AD203B41FA5}">
                      <a16:colId xmlns:a16="http://schemas.microsoft.com/office/drawing/2014/main" val="3399564029"/>
                    </a:ext>
                  </a:extLst>
                </a:gridCol>
                <a:gridCol w="2035617">
                  <a:extLst>
                    <a:ext uri="{9D8B030D-6E8A-4147-A177-3AD203B41FA5}">
                      <a16:colId xmlns:a16="http://schemas.microsoft.com/office/drawing/2014/main" val="1367046409"/>
                    </a:ext>
                  </a:extLst>
                </a:gridCol>
                <a:gridCol w="2035617">
                  <a:extLst>
                    <a:ext uri="{9D8B030D-6E8A-4147-A177-3AD203B41FA5}">
                      <a16:colId xmlns:a16="http://schemas.microsoft.com/office/drawing/2014/main" val="124935048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потребителей</a:t>
                      </a:r>
                    </a:p>
                  </a:txBody>
                  <a:tcPr marL="17780" marR="177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производителей</a:t>
                      </a:r>
                    </a:p>
                  </a:txBody>
                  <a:tcPr marL="17780" marR="177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035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Много</a:t>
                      </a: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Несколько</a:t>
                      </a: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Один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57247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Много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Чистая конкуренция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Чистая олигополия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Чистая монополия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989864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Несколько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Ограниченная монополия потребителя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Двусторонняя олигополия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Ограниченная олигополия потребителя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125026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Один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Чистая монопсония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Ограниченная монопсония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72390" algn="ctr"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Двусторонняя монополия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17949255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7668795F-ACC9-4B13-972E-91CDF5F46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093" y="2363981"/>
            <a:ext cx="437081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ru-RU" dirty="0"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>
                <a:latin typeface="Times New Roman" panose="02020603050405020304" pitchFamily="18" charset="0"/>
              </a:rPr>
              <a:t>Таблица 1 – Предлагаемые модели рынков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56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B407CFC-2A51-470F-ACE8-5F9D06214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592249"/>
              </p:ext>
            </p:extLst>
          </p:nvPr>
        </p:nvGraphicFramePr>
        <p:xfrm>
          <a:off x="395536" y="44624"/>
          <a:ext cx="8424936" cy="6710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738413533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3444397591"/>
                    </a:ext>
                  </a:extLst>
                </a:gridCol>
              </a:tblGrid>
              <a:tr h="179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 Нерудное сырье для металлургии</a:t>
                      </a:r>
                      <a:endParaRPr lang="ru-RU" sz="1400" b="1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rowSpan="2"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Гидравлические добавки: трассы, пемза, диатомиты, трепел, опока, перлит и др.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1002371742"/>
                  </a:ext>
                </a:extLst>
              </a:tr>
              <a:tr h="89572">
                <a:tc rowSpan="2">
                  <a:txBody>
                    <a:bodyPr/>
                    <a:lstStyle/>
                    <a:p>
                      <a:pPr marL="154940" indent="-15494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1.Флюсы, известняки и др., карбонаты, плавиковый шпат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475038"/>
                  </a:ext>
                </a:extLst>
              </a:tr>
              <a:tr h="1771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Минеральные краски: мумие, охра, умбра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1787304227"/>
                  </a:ext>
                </a:extLst>
              </a:tr>
              <a:tr h="360507">
                <a:tc>
                  <a:txBody>
                    <a:bodyPr/>
                    <a:lstStyle/>
                    <a:p>
                      <a:pPr marL="154940" indent="-15494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2.Огнеупоры: магнезиты, доломиты, огнеупорные глины, кварциты, графит, пирофиллит, формовочные пески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8.Стекольно-керамическое сырье: стекольные пески, полевой шпат, пегматиты, керамические глины, каолин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3404698739"/>
                  </a:ext>
                </a:extLst>
              </a:tr>
              <a:tr h="85518">
                <a:tc rowSpan="2">
                  <a:txBody>
                    <a:bodyPr/>
                    <a:lstStyle/>
                    <a:p>
                      <a:pPr marL="154940" indent="-15494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Высокоглиноземистое сырье: нефелиновые сиениты, алуниты, силлиманит, кианит, андалузит, диаспор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VII.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Горнохимическое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сырье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2373802569"/>
                  </a:ext>
                </a:extLst>
              </a:tr>
              <a:tr h="366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1.Химическое сырье: натрийсодержащие соли, сера, серный колчедан, сульфаты кальция, бария, алунит, карбонатное сырье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3134169395"/>
                  </a:ext>
                </a:extLst>
              </a:tr>
              <a:tr h="1771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V. Техническое сырье, драгоценные, полудрагоценные и поделочные камни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459445"/>
                  </a:ext>
                </a:extLst>
              </a:tr>
              <a:tr h="177181">
                <a:tc>
                  <a:txBody>
                    <a:bodyPr/>
                    <a:lstStyle/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Абразивы: алмазы технические, корунд, топаз, гранат, кварц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rowSpan="2"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Агрономическое сырье: фосфориты, апатиты, калийные соли, бораты, глауконит, селитра, известняки </a:t>
                      </a:r>
                    </a:p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71067969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Пьезооптическое сырье: пьезокварц, оптический кварц. исландский шпат, оптический флюорит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195033"/>
                  </a:ext>
                </a:extLst>
              </a:tr>
              <a:tr h="85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VIII. Воды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2401328339"/>
                  </a:ext>
                </a:extLst>
              </a:tr>
              <a:tr h="635495">
                <a:tc>
                  <a:txBody>
                    <a:bodyPr/>
                    <a:lstStyle/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Тепло- и электроизоляционное сырье: асбест (хризотил-асбест и др.), тальк и тальковый камень, слюда (мусковит, флогопит,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вермикульт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rowSpan="2">
                  <a:txBody>
                    <a:bodyPr/>
                    <a:lstStyle/>
                    <a:p>
                      <a:pPr marL="149860" indent="-149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Подземные воды: питьевые, технические, геотермальные, минеральные, бальнеологические (углекислые, сероводородные; радиоактивные и др.), соляные воды, нефтяные воды, содержащие бром, йод и др.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1740200834"/>
                  </a:ext>
                </a:extLst>
              </a:tr>
              <a:tr h="0">
                <a:tc rowSpan="8">
                  <a:txBody>
                    <a:bodyPr/>
                    <a:lstStyle/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Драгоценные и полудрагоценные камни: первого класса – алмаз, рубин, сапфир, изумруд, александрит и др.; </a:t>
                      </a:r>
                    </a:p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второго класса – топаз, аквамарин, красный турмалин; </a:t>
                      </a:r>
                    </a:p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третьего класса – благородные разности гранатов,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кордиерита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кианита, эпидота, турмалина и др.; </a:t>
                      </a:r>
                    </a:p>
                    <a:p>
                      <a:pPr marL="154940" indent="-1549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драгоценные камни органического происхождения (жемчуг, коралл, янтарь и др.)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226482"/>
                  </a:ext>
                </a:extLst>
              </a:tr>
              <a:tr h="360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2.Поверхностные воды: озерные рассолы (рапа и др.), морские воды (как источник для получения магния и др.)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4279458791"/>
                  </a:ext>
                </a:extLst>
              </a:tr>
              <a:tr h="85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Минеральные грязи и илы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3995756441"/>
                  </a:ext>
                </a:extLst>
              </a:tr>
              <a:tr h="85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IX. Газы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2525854424"/>
                  </a:ext>
                </a:extLst>
              </a:tr>
              <a:tr h="85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Азот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603962677"/>
                  </a:ext>
                </a:extLst>
              </a:tr>
              <a:tr h="85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Углекислый газ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1868663946"/>
                  </a:ext>
                </a:extLst>
              </a:tr>
              <a:tr h="1771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Инертные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газы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гелий, неон, аргон, радон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1524932636"/>
                  </a:ext>
                </a:extLst>
              </a:tr>
              <a:tr h="2038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9860" indent="-1498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Сероводород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9" marR="7139" marT="0" marB="0"/>
                </a:tc>
                <a:extLst>
                  <a:ext uri="{0D108BD9-81ED-4DB2-BD59-A6C34878D82A}">
                    <a16:rowId xmlns:a16="http://schemas.microsoft.com/office/drawing/2014/main" val="46117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19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E773135-CA78-4A4E-83FA-14B87BE6C762}"/>
              </a:ext>
            </a:extLst>
          </p:cNvPr>
          <p:cNvSpPr/>
          <p:nvPr/>
        </p:nvSpPr>
        <p:spPr>
          <a:xfrm>
            <a:off x="467544" y="332656"/>
            <a:ext cx="842493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степени освоенности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минеральные виды полезных ископаемых подразделяются на традиционные и нетрадиционные.</a:t>
            </a:r>
          </a:p>
          <a:p>
            <a:pPr algn="just">
              <a:spcAft>
                <a:spcPts val="0"/>
              </a:spcAft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традиционным полезным ископаемым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относятся большинство основных видов минерального сырья, используемых потребителями для производства определенных товаров и услуг в течение продолжительного периода времени (десятки и сотни лет).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Нетрадиционные полезные ископаемые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представляют собой новые минеральные виды, ранее не вовлекаемые в производство. Большинство традиционных полезных ископаемых в недалеком прошлом также были нетрадиционными, а зачастую и экзотическими: например, алюминий в XIX веке считался редким драгоценным металлом, а урановые руды – лишь сырьем для производства радиевой люминесцирующей краски.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появлению новых нетрадиционных источников сырья приводит открытие промышленных концентраций нового минерала или минерала, известного ранее лишь как акцессорного; новой парагенетической ассоциации промышленного минерала; новых полезных свойств у известного промышленного минерала. Вовлечение в оборот новых и нетрадиционных видов минерального сырья – важный элемент интенсивного воспроизводства минерально-сырьевой базы.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5EFC0-CCA2-43D2-A1A6-30F99283132C}"/>
              </a:ext>
            </a:extLst>
          </p:cNvPr>
          <p:cNvSpPr/>
          <p:nvPr/>
        </p:nvSpPr>
        <p:spPr>
          <a:xfrm>
            <a:off x="611560" y="476672"/>
            <a:ext cx="835292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  <a:tabLst>
                <a:tab pos="5715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Виды товарной продукции товарного сырья</a:t>
            </a: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  <a:tabLst>
                <a:tab pos="571500" algn="l"/>
              </a:tabLst>
            </a:pPr>
            <a:endParaRPr 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  <a:tabLst>
                <a:tab pos="571500" algn="l"/>
              </a:tabLs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области использования полезного ископаемого и некоторых особенностей этого использования, в качестве товарного продукта горных предприятий могут выступать: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Полезное ископаемое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(газ, жидкость, руда или горная масса), непосредственно добытое из недр в природном виде или после обработки, придающий потребительские свойства и выполняемой на месте добычи (обезвоживание,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деэмульсия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обессолевание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нефти, сепарация газа, осветление и обеззараживание питьевых вод, для твердых продуктов: сортировка, отмывка, размол, распиловка, иногда – обжиг).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Концентрат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полученный при обогащении добытого сырья и используемый как полуфабрикат для дальнейшей переработки в один или несколько товарных продуктов.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Металл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кристаллосырье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или иной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минеральный продукт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которые при обогащении добытого сырья имеют товарный вид уже после первичной переработки.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92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2"/>
            <a:ext cx="842493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2000" b="1" dirty="0">
                <a:latin typeface="Times New Roman" panose="02020603050405020304" pitchFamily="18" charset="0"/>
              </a:rPr>
              <a:t>Экономическое значение минерально-сырьевой базы</a:t>
            </a: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ресурсы относятся к важнейшему элементу природной среды. Роль окружающей человека природной среды двояка. С одной стороны, это среда обитания, которая обладает характерными элементами, необходимыми для жизнедеятельности людей. С другой стороны, природа как источник получения вещественных благ для производственного процесса является средством существования людей, условием развития производительных сил.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ресурсы включаются в национальное богатство, они являются экономической категорией, человек не только добывает и использует их, но и воспроизводит, то есть они становятся не только результатом естественных процессов, но и частично продуктом труда.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Минеральное сырье – основной ресурс большей части продукции тяжелой промышленности. Его стоимость составляет свыше 50 % затрат на производство продукции в черной металлургии, химической и нефтехимической промышленности; 65 % затрат на производство тепловой энергии и до 85 % в цветной металлургии. Поэтому рациональное использование минерального сырья, т.е. возможно больший выход конечной продукции из каждой единицы добытого сырья, является важным элементом стратегии горного предприятия.</a:t>
            </a:r>
          </a:p>
          <a:p>
            <a:pPr marL="342900" indent="-342900" algn="just">
              <a:buAutoNum type="arabicPeriod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4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15008" y="116632"/>
            <a:ext cx="9036496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Значение минерально-сырьевые ресурсов в индустриально-инновационном развитии страны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565857"/>
              </p:ext>
            </p:extLst>
          </p:nvPr>
        </p:nvGraphicFramePr>
        <p:xfrm>
          <a:off x="219939" y="1016732"/>
          <a:ext cx="892899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/>
          </p:cNvSpPr>
          <p:nvPr>
            <p:ph type="title"/>
          </p:nvPr>
        </p:nvSpPr>
        <p:spPr>
          <a:xfrm>
            <a:off x="107504" y="210578"/>
            <a:ext cx="9036496" cy="1440160"/>
          </a:xfrm>
        </p:spPr>
        <p:txBody>
          <a:bodyPr>
            <a:noAutofit/>
          </a:bodyPr>
          <a:lstStyle/>
          <a:p>
            <a:pPr algn="ctr"/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Минерально-сырьевая база Казахстана: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 состояние и проблемы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700808"/>
          <a:ext cx="885698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964" y="1975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rPr>
              <a:t>Комплексное развитие минерально-сырьевых ресурсов Республики Казахстан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6175" y="1340768"/>
            <a:ext cx="6696744" cy="36933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Перспективные направления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1796534"/>
            <a:ext cx="9143999" cy="64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/>
              <a:t>Поиск новых крупных и богатых месторождений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2418886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ревизионное геологическое изучение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недоизученных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рудопроявлений и резервных месторождений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529" y="2990644"/>
            <a:ext cx="5961227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поиск месторождений на больших глубинах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308288"/>
            <a:ext cx="9143999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/>
              <a:t>Вовлечение в эксплуатацию нетрадиционных для Казахстана типов полезных ископаемых</a:t>
            </a:r>
            <a:r>
              <a:rPr lang="ru-RU" dirty="0"/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3529" y="3946107"/>
            <a:ext cx="5980151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небокситовые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виды алюминиевого сырья,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36439" y="4200222"/>
            <a:ext cx="4572000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метан угольных месторождений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4454336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мелкое и тонкое золото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4954368"/>
            <a:ext cx="8700057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месторождения 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редкометальным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-редкоземельным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оруденением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6439" y="4692055"/>
            <a:ext cx="6516216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месторождения металлов платиновой группы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0" y="5280209"/>
            <a:ext cx="9144001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Разработка и внедрение  технологий для отработки руд низкого качества и решения экологических проблем.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48164" y="5860446"/>
            <a:ext cx="8616324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разработка, с привлечением мирового опыта, инновационных технологическим схем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6169892"/>
            <a:ext cx="8078398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мероприятия по ограничению влияния вредных примесей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23528" y="6487535"/>
            <a:ext cx="8233438" cy="325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расширение параметров кондиций для бедных и нерентабельных месторождений.  </a:t>
            </a:r>
          </a:p>
        </p:txBody>
      </p:sp>
    </p:spTree>
    <p:extLst>
      <p:ext uri="{BB962C8B-B14F-4D97-AF65-F5344CB8AC3E}">
        <p14:creationId xmlns:p14="http://schemas.microsoft.com/office/powerpoint/2010/main" val="404978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60B0EF-E4A1-4ACC-ACC8-31BC98C5753B}"/>
              </a:ext>
            </a:extLst>
          </p:cNvPr>
          <p:cNvSpPr/>
          <p:nvPr/>
        </p:nvSpPr>
        <p:spPr>
          <a:xfrm>
            <a:off x="431540" y="116632"/>
            <a:ext cx="828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Существует несколько методов, применяя которые можно определить объемы потребления  минерально-сырьевой продукции.</a:t>
            </a:r>
          </a:p>
          <a:p>
            <a:pPr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Потребность экономики в том или ином виде сырья определяется исходя из показателя среднего уровня его потребления на душу населения в экономически развитых странах. Этот метод применим более всего для статистических данных, и используется для сравнения потребления полезных ископаемых (ПИ) между странами.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показатель весьма условен, и его применение считается неправомерным по следующим причинам: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разных странах организационный и научно-технический уровень производства могут значительно отличаться. Экономика стран в результате воздействия множества факторов отличается по структуре и объемам производства, а это приводит к различным показателям;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неодинаковая социально-экономическая политика государств также приводит к различным уровням потребностей.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Второй метод основан на вычислении значений конечного потребления по официальным статистическим данным о реальных ежегодных объемах потребления за предыдущий период. При использовании этого метода происходит корректировка данных, и этот метод применяется в целом в масштабе страны и носит название «Модель межотраслевого баланса». </a:t>
            </a:r>
          </a:p>
        </p:txBody>
      </p:sp>
    </p:spTree>
    <p:extLst>
      <p:ext uri="{BB962C8B-B14F-4D97-AF65-F5344CB8AC3E}">
        <p14:creationId xmlns:p14="http://schemas.microsoft.com/office/powerpoint/2010/main" val="382684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53929E9-B453-41DC-B23E-49D6AF06C16B}"/>
              </a:ext>
            </a:extLst>
          </p:cNvPr>
          <p:cNvSpPr/>
          <p:nvPr/>
        </p:nvSpPr>
        <p:spPr>
          <a:xfrm>
            <a:off x="539552" y="764704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При применении третьего метода осуществляется экстраполяция временных рядов объемов добычи ПИ. Реальные ежегодные объемы потребления за предыдущий период продолжаются в будущее с учетом ресурсного потенциала разведанных месторождений ПИ. Этим методом можно пользоваться, когда есть определенность во внешней среде, т.е. резких изменений конъюнктуры рынка не предвидится. Этот метод невозможно применять в условиях неопределенности внешней среды или когда имеются предположения об изменениях конъюнктуры рынка, т.е. возможен уход одних потребителей или появление новых.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Для предприятий горнопромышленного комплекса может быть применен также метод анализа контрактов: при составлении планов на следующий период проводятся переговоры с потребителями и анализируются потенциальные потребители продукции (новые клиенты или когда-то отказавшиеся от закупок). Постоянным потребителям можно предложить новую или модернизированную продукцию.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3600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9E7BD3-3856-4929-A470-4A9D0EF288AF}"/>
              </a:ext>
            </a:extLst>
          </p:cNvPr>
          <p:cNvSpPr/>
          <p:nvPr/>
        </p:nvSpPr>
        <p:spPr>
          <a:xfrm>
            <a:off x="395536" y="11663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качестве объектов предпринимательской деятельности месторождения полезных ископаемых обладают некоторыми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специфическими свойствами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Выноска: стрелка вверх 8">
            <a:extLst>
              <a:ext uri="{FF2B5EF4-FFF2-40B4-BE49-F238E27FC236}">
                <a16:creationId xmlns:a16="http://schemas.microsoft.com/office/drawing/2014/main" id="{3D138779-204B-49DF-9167-653512500EC2}"/>
              </a:ext>
            </a:extLst>
          </p:cNvPr>
          <p:cNvSpPr/>
          <p:nvPr/>
        </p:nvSpPr>
        <p:spPr bwMode="auto">
          <a:xfrm>
            <a:off x="411312" y="980728"/>
            <a:ext cx="3512616" cy="2304256"/>
          </a:xfrm>
          <a:prstGeom prst="upArrowCallou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полезных ископаемых являются недвижимостью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располагаются там, где создала их природа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районов, где находятся месторождения, отнюдь не всегда благоприятны для строительства предприятий и организации производства</a:t>
            </a:r>
            <a:r>
              <a:rPr lang="ru-RU" sz="1200" dirty="0"/>
              <a:t>.</a:t>
            </a:r>
          </a:p>
        </p:txBody>
      </p:sp>
      <p:sp>
        <p:nvSpPr>
          <p:cNvPr id="10" name="Выноска: стрелка вверх 9">
            <a:extLst>
              <a:ext uri="{FF2B5EF4-FFF2-40B4-BE49-F238E27FC236}">
                <a16:creationId xmlns:a16="http://schemas.microsoft.com/office/drawing/2014/main" id="{F95AD536-EF8C-4259-8A93-B776035B4E8C}"/>
              </a:ext>
            </a:extLst>
          </p:cNvPr>
          <p:cNvSpPr/>
          <p:nvPr/>
        </p:nvSpPr>
        <p:spPr bwMode="auto">
          <a:xfrm>
            <a:off x="4557698" y="981818"/>
            <a:ext cx="3744416" cy="2303166"/>
          </a:xfrm>
          <a:prstGeom prst="upArrowCallou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доступных месторождений полезных ископаемых невосполнимы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процессе добычи месторождения постепенно истощаются и, наконец, перестают существовать. Время, в течение которого созданное горное предприятие полностью срабатывает запасы базового месторождения,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невелико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среднем от 5–10 до 20–40 лет).</a:t>
            </a:r>
          </a:p>
        </p:txBody>
      </p:sp>
      <p:sp>
        <p:nvSpPr>
          <p:cNvPr id="11" name="Выноска: стрелка вверх 10">
            <a:extLst>
              <a:ext uri="{FF2B5EF4-FFF2-40B4-BE49-F238E27FC236}">
                <a16:creationId xmlns:a16="http://schemas.microsoft.com/office/drawing/2014/main" id="{76F1C421-0D93-414F-98AF-AFED7C0D346E}"/>
              </a:ext>
            </a:extLst>
          </p:cNvPr>
          <p:cNvSpPr/>
          <p:nvPr/>
        </p:nvSpPr>
        <p:spPr bwMode="auto">
          <a:xfrm>
            <a:off x="395536" y="3528644"/>
            <a:ext cx="3744416" cy="2996700"/>
          </a:xfrm>
          <a:prstGeom prst="upArrowCallou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Месторождения полезных ископаемых созданы природой и своим существованием обязаны случайному сочетанию большого числа различных природных факторов. Поэтому, практически каждое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месторождение имеет свои, индивидуальные особенности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влияющие на технологию и экономику создаваемых на их базе горных предприятий. Соответственно, почти каждое горное предприятие по своим технико-экономическим показателям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Выноска: стрелка вверх 11">
            <a:extLst>
              <a:ext uri="{FF2B5EF4-FFF2-40B4-BE49-F238E27FC236}">
                <a16:creationId xmlns:a16="http://schemas.microsoft.com/office/drawing/2014/main" id="{A153EB18-6F2F-4CFD-907F-ADBAF21F5DBF}"/>
              </a:ext>
            </a:extLst>
          </p:cNvPr>
          <p:cNvSpPr/>
          <p:nvPr/>
        </p:nvSpPr>
        <p:spPr bwMode="auto">
          <a:xfrm>
            <a:off x="4572000" y="3573017"/>
            <a:ext cx="3960440" cy="2952327"/>
          </a:xfrm>
          <a:prstGeom prst="upArrowCallou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полезных ископаемых скрыты в недрах</a:t>
            </a: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особенности, количественные и качественные характеристики, являющихся исходными данными при проектирование горных предприятий, могут быть определены только на основании предшествующих геологических исследований (разведки) и только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Степень этого приближения влияет на сходимость проектной и реально достигаемой величин прибыли от эксплуатации.</a:t>
            </a:r>
          </a:p>
        </p:txBody>
      </p:sp>
    </p:spTree>
    <p:extLst>
      <p:ext uri="{BB962C8B-B14F-4D97-AF65-F5344CB8AC3E}">
        <p14:creationId xmlns:p14="http://schemas.microsoft.com/office/powerpoint/2010/main" val="164913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F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4F8198-D9B1-4FAB-8615-7842E779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476672"/>
            <a:ext cx="8229600" cy="106613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Наряду с вышеприведенными характеристиками, горное производство     обладает     еще рядом </a:t>
            </a:r>
            <a:r>
              <a:rPr lang="ru-RU" sz="1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привлекательных для предпринимателя черт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CEACB72-4EB3-47F8-833E-F025083DA2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804382"/>
              </p:ext>
            </p:extLst>
          </p:nvPr>
        </p:nvGraphicFramePr>
        <p:xfrm>
          <a:off x="683568" y="1556792"/>
          <a:ext cx="8003232" cy="4751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43706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1847</Words>
  <Application>Microsoft Office PowerPoint</Application>
  <PresentationFormat>Экран (4:3)</PresentationFormat>
  <Paragraphs>136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Gothic</vt:lpstr>
      <vt:lpstr>Franklin Gothic Book</vt:lpstr>
      <vt:lpstr>Times New Roman</vt:lpstr>
      <vt:lpstr>Wingdings 2</vt:lpstr>
      <vt:lpstr>Wingdings 3</vt:lpstr>
      <vt:lpstr>Легкий дым</vt:lpstr>
      <vt:lpstr>1_Легкий дым</vt:lpstr>
      <vt:lpstr>Презентация PowerPoint</vt:lpstr>
      <vt:lpstr>Презентация PowerPoint</vt:lpstr>
      <vt:lpstr>Значение минерально-сырьевые ресурсов в индустриально-инновационном развитии страны</vt:lpstr>
      <vt:lpstr> Минерально-сырьевая база Казахстана:  состояние и проблемы </vt:lpstr>
      <vt:lpstr>Комплексное развитие минерально-сырьевых ресурсов Республики Казахстан</vt:lpstr>
      <vt:lpstr>Презентация PowerPoint</vt:lpstr>
      <vt:lpstr>Презентация PowerPoint</vt:lpstr>
      <vt:lpstr>Презентация PowerPoint</vt:lpstr>
      <vt:lpstr>       Наряду с вышеприведенными характеристиками, горное производство     обладает     еще рядом привлекательных для предпринимателя черт: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90</cp:revision>
  <cp:lastPrinted>2021-09-07T04:23:46Z</cp:lastPrinted>
  <dcterms:created xsi:type="dcterms:W3CDTF">2016-02-14T11:11:11Z</dcterms:created>
  <dcterms:modified xsi:type="dcterms:W3CDTF">2025-11-06T17:41:53Z</dcterms:modified>
</cp:coreProperties>
</file>