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  <a:srgbClr val="F3F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3316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762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6092" y="329432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4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2053884"/>
            <a:ext cx="7961281" cy="8356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4. Напряженно-деформированное состояние (НДС) горных массивов</a:t>
            </a: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22181" y="509040"/>
            <a:ext cx="8359905" cy="7561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322182" y="1305714"/>
            <a:ext cx="2485727" cy="189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322182" y="1840903"/>
            <a:ext cx="4249818" cy="28319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24000"/>
              </a:lnSpc>
              <a:buSzPct val="100000"/>
              <a:buFont typeface="+mj-lt"/>
              <a:buAutoNum type="arabicPeriod"/>
            </a:pPr>
            <a:r>
              <a:rPr lang="en-US" sz="14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Различие гравитационной и тектонической составляющих. При каких глубинах тектоника преобладает?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4000"/>
              </a:lnSpc>
              <a:buSzPct val="100000"/>
              <a:buFont typeface="+mj-lt"/>
              <a:buAutoNum type="arabicPeriod" startAt="2"/>
            </a:pPr>
            <a:r>
              <a:rPr lang="en-US" sz="14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Что такое λ? Формула Хука-Брауна и почему λ уменьшается с глубиной?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4000"/>
              </a:lnSpc>
              <a:buSzPct val="100000"/>
              <a:buFont typeface="+mj-lt"/>
              <a:buAutoNum type="arabicPeriod" startAt="3"/>
            </a:pPr>
            <a:r>
              <a:rPr lang="en-US" sz="14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Тангенциальное напряжение на контуре круговой выработки при p = q. Коэффициент концентрации?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4000"/>
              </a:lnSpc>
              <a:buSzPct val="100000"/>
              <a:buFont typeface="+mj-lt"/>
              <a:buAutoNum type="arabicPeriod" startAt="4"/>
            </a:pPr>
            <a:r>
              <a:rPr lang="en-US" sz="14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Зоны разгрузки, опорного давления и ЗНД — связь между ними.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4000"/>
              </a:lnSpc>
              <a:buSzPct val="100000"/>
              <a:buFont typeface="+mj-lt"/>
              <a:buAutoNum type="arabicPeriod" startAt="5"/>
            </a:pPr>
            <a:r>
              <a:rPr lang="en-US" sz="14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Три метода натурных измерений: преимущества и ограничения.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021710" y="1305714"/>
            <a:ext cx="2466529" cy="189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5021710" y="1840903"/>
            <a:ext cx="3726364" cy="24494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24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Фисенко Г.Л. Основы геомеханики. М.: Недра, 1976.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4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Hoek E., Brown E.T. Underground Excavations in Rock. IMM, 1980.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4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Brady B.H.G., Brown E.T. Rock Mechanics for Underground Mining. Springer, 2004.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4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Зубков В.В., Зубков А.В. Геомеханика. М.: МГГУ, 2008.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4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Amadei B., Stephansson O. Rock Stress and Its Measurement. Chapman &amp; Hall, 1997.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0DC3C6F-171C-FAF2-06B2-05255EAC2AB1}"/>
              </a:ext>
            </a:extLst>
          </p:cNvPr>
          <p:cNvSpPr/>
          <p:nvPr/>
        </p:nvSpPr>
        <p:spPr>
          <a:xfrm>
            <a:off x="7976382" y="4804117"/>
            <a:ext cx="1101241" cy="295180"/>
          </a:xfrm>
          <a:prstGeom prst="rect">
            <a:avLst/>
          </a:prstGeom>
          <a:solidFill>
            <a:srgbClr val="F3F3FF"/>
          </a:solidFill>
          <a:ln>
            <a:solidFill>
              <a:srgbClr val="F3F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9708" y="250975"/>
            <a:ext cx="3977506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План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523577" y="765274"/>
            <a:ext cx="756419" cy="1870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Nunito Light" pitchFamily="34" charset="-122"/>
                <a:cs typeface="Times New Roman" panose="02020603050405020304" pitchFamily="18" charset="0"/>
              </a:rPr>
              <a:t>01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19708" y="1008720"/>
            <a:ext cx="3485040" cy="2156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Естественное поле напряжений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23577" y="1230840"/>
            <a:ext cx="5528431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Гравитационная и тектоническая составляющие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519708" y="1598427"/>
            <a:ext cx="756419" cy="1870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Nunito Light" pitchFamily="34" charset="-122"/>
                <a:cs typeface="Times New Roman" panose="02020603050405020304" pitchFamily="18" charset="0"/>
              </a:rPr>
              <a:t>02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12468" y="1792848"/>
            <a:ext cx="4499672" cy="439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Коэффициент бокового давления λ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12468" y="2012313"/>
            <a:ext cx="2676243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Методы оценки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97012" y="2368862"/>
            <a:ext cx="756419" cy="1870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Nunito Light" pitchFamily="34" charset="-122"/>
                <a:cs typeface="Times New Roman" panose="02020603050405020304" pitchFamily="18" charset="0"/>
              </a:rPr>
              <a:t>03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97011" y="2540179"/>
            <a:ext cx="2972995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Решение Кирша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508195" y="2754260"/>
            <a:ext cx="4226548" cy="249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Концентрация напряжений вокруг выработок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512394" y="3140245"/>
            <a:ext cx="756419" cy="1870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Nunito Light" pitchFamily="34" charset="-122"/>
                <a:cs typeface="Times New Roman" panose="02020603050405020304" pitchFamily="18" charset="0"/>
              </a:rPr>
              <a:t>04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12394" y="3323895"/>
            <a:ext cx="3209760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Зоны разгрузки и ЗНД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93999" y="3578915"/>
            <a:ext cx="4305864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Опорное давление и неупругие деформации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93999" y="4059502"/>
            <a:ext cx="756419" cy="1870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Nunito Light" pitchFamily="34" charset="-122"/>
                <a:cs typeface="Times New Roman" panose="02020603050405020304" pitchFamily="18" charset="0"/>
              </a:rPr>
              <a:t>05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93998" y="4285060"/>
            <a:ext cx="4281543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Методы измерения напряжений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493999" y="4557063"/>
            <a:ext cx="5940901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Разгрузка, гидроразрыв, акустическая эмиссия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FC1C57B2-E269-96FB-E1AC-72CB2E0861B6}"/>
              </a:ext>
            </a:extLst>
          </p:cNvPr>
          <p:cNvSpPr/>
          <p:nvPr/>
        </p:nvSpPr>
        <p:spPr>
          <a:xfrm>
            <a:off x="7976382" y="4804117"/>
            <a:ext cx="1101241" cy="295180"/>
          </a:xfrm>
          <a:prstGeom prst="rect">
            <a:avLst/>
          </a:prstGeom>
          <a:solidFill>
            <a:srgbClr val="F3F3FF"/>
          </a:solidFill>
          <a:ln>
            <a:solidFill>
              <a:srgbClr val="F3F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24" name="Рисунок 23" descr="Рис. 4 Распределение интенсивности напряжений для тестовых каркасных моделей: а – тектонические блоки по линии разломов (домены по блокам разлома); б – все структуры заданы в виде блоков по геологическим данным; в – тектонические блоки и область динамического влияния разломов Fig. 4 Distribution of the stress intensity for the test wire-frame models: а – tectonic blocks along the fault line (domains according to the fault blocks); б – all structures are defined as blocks according to geological data; в – tectonic blocks and the area of the fault dynamic impact">
            <a:extLst>
              <a:ext uri="{FF2B5EF4-FFF2-40B4-BE49-F238E27FC236}">
                <a16:creationId xmlns:a16="http://schemas.microsoft.com/office/drawing/2014/main" id="{B6853166-1FC0-B807-0CC7-76A8CB9505B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6215" y="193456"/>
            <a:ext cx="2685238" cy="379784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E2A2398-F167-6A33-5031-5FC62AEB81A3}"/>
              </a:ext>
            </a:extLst>
          </p:cNvPr>
          <p:cNvSpPr txBox="1"/>
          <p:nvPr/>
        </p:nvSpPr>
        <p:spPr>
          <a:xfrm>
            <a:off x="5377987" y="3979086"/>
            <a:ext cx="309077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1 - Результаты численного моделирования распределения напряжений в трещиноватом массиве горных пород</a:t>
            </a:r>
          </a:p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https://mining-media.ru/ru/article/newtech/18242-analiz-napryazhennodeformirovannogo-sostoyaniya-modelej-razryvnykh-narushenij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94957" y="352030"/>
            <a:ext cx="8138414" cy="8663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1)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Естественное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 поле напряжений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63687" y="1116049"/>
            <a:ext cx="2080022" cy="4330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Гравитационная составляющая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63687" y="1892058"/>
            <a:ext cx="2080022" cy="467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Вертикальное напряжение от веса пород на глубине H: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563687" y="3008453"/>
            <a:ext cx="2147897" cy="2337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σ</a:t>
            </a:r>
            <a:r>
              <a:rPr lang="en-US" b="1" baseline="-250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v</a:t>
            </a:r>
            <a:r>
              <a:rPr lang="en-US" b="1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= γH</a:t>
            </a:r>
            <a:r>
              <a:rPr lang="en-US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, </a:t>
            </a:r>
            <a:endParaRPr lang="ru-RU" dirty="0">
              <a:latin typeface="Times New Roman" panose="02020603050405020304" pitchFamily="18" charset="0"/>
              <a:ea typeface="PT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32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где</a:t>
            </a:r>
            <a:r>
              <a:rPr lang="en-US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γ = 25</a:t>
            </a:r>
            <a:r>
              <a:rPr lang="ru-RU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27 кН/м³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563687" y="3721426"/>
            <a:ext cx="2080022" cy="467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Горизонтальные напряжения: </a:t>
            </a:r>
            <a:endParaRPr lang="ru-RU" dirty="0">
              <a:latin typeface="Times New Roman" panose="02020603050405020304" pitchFamily="18" charset="0"/>
              <a:ea typeface="PT Sans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32000"/>
              </a:lnSpc>
              <a:buNone/>
            </a:pPr>
            <a:r>
              <a:rPr lang="en-US" b="1" dirty="0" err="1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σ</a:t>
            </a:r>
            <a:r>
              <a:rPr lang="en-US" b="1" baseline="-25000" dirty="0" err="1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h</a:t>
            </a:r>
            <a:r>
              <a:rPr lang="en-US" b="1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= λ · σ</a:t>
            </a:r>
            <a:r>
              <a:rPr lang="en-US" b="1" baseline="-250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v</a:t>
            </a:r>
            <a:endParaRPr lang="en-US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834748" y="1116049"/>
            <a:ext cx="2111290" cy="4330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Тектоническая составляющая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834748" y="1694097"/>
            <a:ext cx="2111290" cy="701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Связана с движением литосферных плит, остаточными напряжениями, складчатостью.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834748" y="3279895"/>
            <a:ext cx="2111290" cy="701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Может превышать гравитационную </a:t>
            </a:r>
            <a:r>
              <a:rPr lang="en-US" sz="1600" dirty="0" err="1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в</a:t>
            </a:r>
            <a:r>
              <a:rPr lang="en-US" sz="16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2</a:t>
            </a:r>
            <a:r>
              <a:rPr lang="ru-RU" sz="16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5 раз на глубинах </a:t>
            </a:r>
            <a:r>
              <a:rPr lang="en-US" sz="1600" dirty="0" err="1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до</a:t>
            </a:r>
            <a:r>
              <a:rPr lang="en-US" sz="16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1</a:t>
            </a:r>
            <a:r>
              <a:rPr lang="ru-RU" sz="16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2 км.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2790117" y="4566924"/>
            <a:ext cx="6155921" cy="2951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В Канаде и Скандинавии зафиксированы σ</a:t>
            </a:r>
            <a:r>
              <a:rPr lang="en-US" sz="1400" baseline="-250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h</a:t>
            </a:r>
            <a:r>
              <a:rPr lang="en-US" sz="14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до</a:t>
            </a:r>
            <a:r>
              <a:rPr lang="en-US" sz="14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30</a:t>
            </a:r>
            <a:r>
              <a:rPr lang="ru-RU" sz="1400" b="1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40 МПа</a:t>
            </a:r>
            <a:r>
              <a:rPr lang="en-US" sz="14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на </a:t>
            </a:r>
            <a:r>
              <a:rPr lang="en-US" sz="1400" dirty="0" err="1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глубине</a:t>
            </a:r>
            <a:r>
              <a:rPr lang="en-US" sz="14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200</a:t>
            </a:r>
            <a:r>
              <a:rPr lang="ru-RU" sz="14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300 м.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28AAE25-6456-5AB7-4E17-D9A728AD51CE}"/>
              </a:ext>
            </a:extLst>
          </p:cNvPr>
          <p:cNvSpPr/>
          <p:nvPr/>
        </p:nvSpPr>
        <p:spPr>
          <a:xfrm>
            <a:off x="7976382" y="4804117"/>
            <a:ext cx="1101241" cy="295180"/>
          </a:xfrm>
          <a:prstGeom prst="rect">
            <a:avLst/>
          </a:prstGeom>
          <a:solidFill>
            <a:srgbClr val="F3F3FF"/>
          </a:solidFill>
          <a:ln>
            <a:solidFill>
              <a:srgbClr val="F3F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28BE5D-BDF3-1258-B20B-7B3B1227C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0119" y="1044609"/>
            <a:ext cx="3898218" cy="26797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96A63D1-E971-1887-25D1-9D4EECA35136}"/>
              </a:ext>
            </a:extLst>
          </p:cNvPr>
          <p:cNvSpPr txBox="1"/>
          <p:nvPr/>
        </p:nvSpPr>
        <p:spPr>
          <a:xfrm>
            <a:off x="2790117" y="3694906"/>
            <a:ext cx="3898219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2 -</a:t>
            </a:r>
            <a:r>
              <a:rPr lang="ru-KZ" sz="110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KZ" sz="11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3D-сетка и разломы, построенные с помощью программы IrapRMS для геомеханической модели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www.geology-mgri.ru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/jour/article/view/969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22225"/>
            <a:ext cx="8101608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2)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Коэффициент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бокового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давления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 –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λ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523577" y="1493267"/>
            <a:ext cx="294240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Формула Хука-Брауна (1980)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523577" y="2013639"/>
            <a:ext cx="4323159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k = σ</a:t>
            </a:r>
            <a:r>
              <a:rPr lang="en-US" b="1" baseline="-250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h</a:t>
            </a: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/σ</a:t>
            </a:r>
            <a:r>
              <a:rPr lang="en-US" b="1" baseline="-250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v</a:t>
            </a: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= 1500/H + 0,5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(при H &gt; 100 м)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23577" y="2529048"/>
            <a:ext cx="4323159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При малых глубинах k &gt; 2; </a:t>
            </a:r>
            <a:endParaRPr lang="ru-RU" dirty="0">
              <a:solidFill>
                <a:srgbClr val="273490"/>
              </a:solidFill>
              <a:latin typeface="Times New Roman" panose="02020603050405020304" pitchFamily="18" charset="0"/>
              <a:ea typeface="PT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с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ростом глубины k → 1.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4759226" y="1511945"/>
            <a:ext cx="3865959" cy="2170584"/>
          </a:xfrm>
          <a:prstGeom prst="roundRect">
            <a:avLst>
              <a:gd name="adj" fmla="val 10339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914156" y="1611213"/>
            <a:ext cx="144080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Глубина, м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201668" y="1611213"/>
            <a:ext cx="1438424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λ min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7486799" y="1611213"/>
            <a:ext cx="144080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λ max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4914156" y="2044378"/>
            <a:ext cx="144080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&lt; 200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201668" y="2044378"/>
            <a:ext cx="1438424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0,5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486799" y="2044378"/>
            <a:ext cx="144080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2,5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4914156" y="2477542"/>
            <a:ext cx="144080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200</a:t>
            </a:r>
            <a:r>
              <a:rPr lang="ru-RU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500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6201668" y="2477542"/>
            <a:ext cx="1438424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0,5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7486799" y="2477542"/>
            <a:ext cx="144080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1,5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4914156" y="2910706"/>
            <a:ext cx="144080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500</a:t>
            </a:r>
            <a:r>
              <a:rPr lang="ru-RU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1000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6201668" y="2910706"/>
            <a:ext cx="1438424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0,7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7486799" y="2910706"/>
            <a:ext cx="144080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1,2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4914156" y="3343870"/>
            <a:ext cx="144080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&gt; 1000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6201668" y="3343870"/>
            <a:ext cx="1438424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0,8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7486799" y="3343870"/>
            <a:ext cx="144080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1,0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22"/>
          <p:cNvSpPr/>
          <p:nvPr/>
        </p:nvSpPr>
        <p:spPr>
          <a:xfrm>
            <a:off x="4487163" y="3850779"/>
            <a:ext cx="4590513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Для складчатых областей λ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достигает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1,5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2,0; для платформенных (Казахстан,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Россия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) 0,5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0,7.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7F8915CB-D35D-A481-2054-1EDB38433F45}"/>
              </a:ext>
            </a:extLst>
          </p:cNvPr>
          <p:cNvSpPr/>
          <p:nvPr/>
        </p:nvSpPr>
        <p:spPr>
          <a:xfrm>
            <a:off x="7976382" y="4804117"/>
            <a:ext cx="1101241" cy="295180"/>
          </a:xfrm>
          <a:prstGeom prst="rect">
            <a:avLst/>
          </a:prstGeom>
          <a:solidFill>
            <a:srgbClr val="F3F3FF"/>
          </a:solidFill>
          <a:ln>
            <a:solidFill>
              <a:srgbClr val="F3F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4537" y="420663"/>
            <a:ext cx="8194923" cy="398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3)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Решение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 Кирша (1898)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74539" y="1065088"/>
            <a:ext cx="8194922" cy="206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just">
              <a:lnSpc>
                <a:spcPct val="127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Классическое решение для круговой выработки радиуса </a:t>
            </a: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a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в упругой </a:t>
            </a:r>
            <a:r>
              <a:rPr lang="en-US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среде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при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273490"/>
              </a:solidFill>
              <a:latin typeface="Times New Roman" panose="02020603050405020304" pitchFamily="18" charset="0"/>
              <a:ea typeface="PT Sans" pitchFamily="34" charset="-122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7000"/>
              </a:lnSpc>
              <a:buNone/>
            </a:pPr>
            <a:r>
              <a:rPr lang="en-US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вертикальном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давлении </a:t>
            </a: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p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и горизонтальном </a:t>
            </a: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q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74538" y="1938209"/>
            <a:ext cx="2670051" cy="1994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На контуре выработки (r = a)</a:t>
            </a:r>
            <a:endParaRPr lang="en-US" sz="2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74538" y="2260497"/>
            <a:ext cx="4389313" cy="206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σr = 0, τrθ = 0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74538" y="2577798"/>
            <a:ext cx="4389313" cy="206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σθ = p(1 − 2cos2θ) + q(1 + 2cos2θ)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474538" y="2895100"/>
            <a:ext cx="4389313" cy="206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При гидростатическом поле (p = q): </a:t>
            </a: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σθ = 2p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74538" y="3212401"/>
            <a:ext cx="4389313" cy="206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В боках (θ = 0°): </a:t>
            </a: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σθ = 3p − q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(максимум)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74538" y="3529703"/>
            <a:ext cx="4389313" cy="206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В кровле (θ = 90°): </a:t>
            </a: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σθ = 3q − p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273490"/>
              </a:solidFill>
              <a:latin typeface="Times New Roman" panose="02020603050405020304" pitchFamily="18" charset="0"/>
              <a:ea typeface="PT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7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(возможно растяжение)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676121" y="1919359"/>
            <a:ext cx="3752106" cy="1994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Коэффициенты концентрации K = σ</a:t>
            </a:r>
            <a:r>
              <a:rPr lang="en-US" baseline="-25000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max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/σv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742111" y="2351239"/>
            <a:ext cx="3932113" cy="1827461"/>
          </a:xfrm>
          <a:prstGeom prst="roundRect">
            <a:avLst>
              <a:gd name="adj" fmla="val 11129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46873" y="2356004"/>
            <a:ext cx="3922588" cy="36358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4882530" y="2340167"/>
            <a:ext cx="2144911" cy="206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Форма сечения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213814" y="2340167"/>
            <a:ext cx="2144911" cy="206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K max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746873" y="2719591"/>
            <a:ext cx="3922588" cy="36358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4882530" y="2703754"/>
            <a:ext cx="2144911" cy="206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Круглая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213815" y="2703754"/>
            <a:ext cx="1455646" cy="206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3</a:t>
            </a:r>
            <a:r>
              <a:rPr lang="ru-RU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    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746873" y="3083179"/>
            <a:ext cx="3922588" cy="36358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r>
              <a:rPr lang="ru-KZ" dirty="0"/>
              <a:t>    </a:t>
            </a:r>
          </a:p>
        </p:txBody>
      </p:sp>
      <p:sp>
        <p:nvSpPr>
          <p:cNvPr id="19" name="Text 17"/>
          <p:cNvSpPr/>
          <p:nvPr/>
        </p:nvSpPr>
        <p:spPr>
          <a:xfrm>
            <a:off x="4882530" y="3067341"/>
            <a:ext cx="2144911" cy="206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Эллиптическая (2:1)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213814" y="3067341"/>
            <a:ext cx="2144911" cy="206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5</a:t>
            </a:r>
            <a:r>
              <a:rPr lang="ru-RU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   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4746873" y="3446766"/>
            <a:ext cx="3922588" cy="36358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4882530" y="3430928"/>
            <a:ext cx="2144911" cy="206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Прямоугольная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7213814" y="3430928"/>
            <a:ext cx="2144911" cy="206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4</a:t>
            </a:r>
            <a:r>
              <a:rPr lang="ru-RU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5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746873" y="3810353"/>
            <a:ext cx="3922588" cy="36358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4882530" y="3794515"/>
            <a:ext cx="2144911" cy="206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Арочная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7213814" y="3794515"/>
            <a:ext cx="2144911" cy="206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2,5</a:t>
            </a:r>
            <a:r>
              <a:rPr lang="ru-RU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3,5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7735211F-A3EB-B59A-814A-FC3F01114FB5}"/>
              </a:ext>
            </a:extLst>
          </p:cNvPr>
          <p:cNvSpPr/>
          <p:nvPr/>
        </p:nvSpPr>
        <p:spPr>
          <a:xfrm>
            <a:off x="7976382" y="4804117"/>
            <a:ext cx="1101241" cy="295180"/>
          </a:xfrm>
          <a:prstGeom prst="rect">
            <a:avLst/>
          </a:prstGeom>
          <a:solidFill>
            <a:srgbClr val="F3F3FF"/>
          </a:solidFill>
          <a:ln>
            <a:solidFill>
              <a:srgbClr val="F3F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66353" y="423862"/>
            <a:ext cx="8149746" cy="7837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4)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Зоны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 разгрузки и опорного давления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466353" y="1385590"/>
            <a:ext cx="4998044" cy="965076"/>
          </a:xfrm>
          <a:prstGeom prst="roundRect">
            <a:avLst>
              <a:gd name="adj" fmla="val 7106"/>
            </a:avLst>
          </a:prstGeom>
          <a:solidFill>
            <a:srgbClr val="F3F3FF">
              <a:alpha val="75000"/>
            </a:srgbClr>
          </a:solidFill>
          <a:ln w="14288">
            <a:solidFill>
              <a:srgbClr val="2D4DF2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452065" y="1385590"/>
            <a:ext cx="57150" cy="965076"/>
          </a:xfrm>
          <a:prstGeom prst="roundRect">
            <a:avLst>
              <a:gd name="adj" fmla="val 349735"/>
            </a:avLst>
          </a:prstGeom>
          <a:solidFill>
            <a:srgbClr val="2D4DF2"/>
          </a:solidFill>
          <a:ln/>
        </p:spPr>
      </p:sp>
      <p:sp>
        <p:nvSpPr>
          <p:cNvPr id="6" name="Text 3"/>
          <p:cNvSpPr/>
          <p:nvPr/>
        </p:nvSpPr>
        <p:spPr>
          <a:xfrm>
            <a:off x="656704" y="1533079"/>
            <a:ext cx="2024807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Зона разгрузки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56704" y="1800151"/>
            <a:ext cx="4707148" cy="4030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Непосредственно у контура выработки. Породы частично разрушены или перешли в пластическое </a:t>
            </a:r>
            <a:r>
              <a:rPr lang="en-US" sz="1200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состояние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пониженные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напряжения.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66353" y="2469282"/>
            <a:ext cx="4998044" cy="965076"/>
          </a:xfrm>
          <a:prstGeom prst="roundRect">
            <a:avLst>
              <a:gd name="adj" fmla="val 7106"/>
            </a:avLst>
          </a:prstGeom>
          <a:solidFill>
            <a:srgbClr val="F3F3FF">
              <a:alpha val="75000"/>
            </a:srgbClr>
          </a:solidFill>
          <a:ln w="14288">
            <a:solidFill>
              <a:srgbClr val="018CE1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52065" y="2469282"/>
            <a:ext cx="57150" cy="965076"/>
          </a:xfrm>
          <a:prstGeom prst="roundRect">
            <a:avLst>
              <a:gd name="adj" fmla="val 349735"/>
            </a:avLst>
          </a:prstGeom>
          <a:solidFill>
            <a:srgbClr val="018CE1"/>
          </a:solidFill>
          <a:ln/>
        </p:spPr>
      </p:sp>
      <p:sp>
        <p:nvSpPr>
          <p:cNvPr id="10" name="Text 7"/>
          <p:cNvSpPr/>
          <p:nvPr/>
        </p:nvSpPr>
        <p:spPr>
          <a:xfrm>
            <a:off x="656704" y="2616771"/>
            <a:ext cx="2339727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Зона опорного давления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56704" y="2883843"/>
            <a:ext cx="4707148" cy="4030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Расположена за зоной разгрузки. </a:t>
            </a:r>
            <a:r>
              <a:rPr lang="en-US" sz="1200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Максимум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на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расстоянии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0,5</a:t>
            </a:r>
            <a:r>
              <a:rPr lang="ru-RU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2,0 м (подготовительные выработки) или десятки метров (очистные камеры).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466353" y="3552974"/>
            <a:ext cx="4998044" cy="1166589"/>
          </a:xfrm>
          <a:prstGeom prst="roundRect">
            <a:avLst>
              <a:gd name="adj" fmla="val 5879"/>
            </a:avLst>
          </a:prstGeom>
          <a:solidFill>
            <a:srgbClr val="F3F3FF">
              <a:alpha val="75000"/>
            </a:srgbClr>
          </a:solidFill>
          <a:ln w="14288">
            <a:solidFill>
              <a:srgbClr val="DA33B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2065" y="3552974"/>
            <a:ext cx="57150" cy="1166589"/>
          </a:xfrm>
          <a:prstGeom prst="roundRect">
            <a:avLst>
              <a:gd name="adj" fmla="val 349735"/>
            </a:avLst>
          </a:prstGeom>
          <a:solidFill>
            <a:srgbClr val="DA33BF"/>
          </a:solidFill>
          <a:ln/>
        </p:spPr>
      </p:sp>
      <p:sp>
        <p:nvSpPr>
          <p:cNvPr id="14" name="Text 11"/>
          <p:cNvSpPr/>
          <p:nvPr/>
        </p:nvSpPr>
        <p:spPr>
          <a:xfrm>
            <a:off x="656704" y="3700463"/>
            <a:ext cx="3176290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Зоны неупругих деформаций (ЗНД)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56704" y="3967535"/>
            <a:ext cx="4707148" cy="6045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200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З</a:t>
            </a:r>
            <a:r>
              <a:rPr lang="ru-RU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Н</a:t>
            </a:r>
            <a:r>
              <a:rPr lang="en-US" sz="1200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Д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микротрещины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без потери сплошности. Зона </a:t>
            </a:r>
            <a:r>
              <a:rPr lang="en-US" sz="1200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разрушения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вывалы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, отслоения. Размер ЗНД зависит от глубины, прочности пород и формы выработки.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1C5EE50-D519-118B-355F-43EB75BAF4DE}"/>
              </a:ext>
            </a:extLst>
          </p:cNvPr>
          <p:cNvSpPr/>
          <p:nvPr/>
        </p:nvSpPr>
        <p:spPr>
          <a:xfrm>
            <a:off x="7976382" y="4804117"/>
            <a:ext cx="1101241" cy="295180"/>
          </a:xfrm>
          <a:prstGeom prst="rect">
            <a:avLst/>
          </a:prstGeom>
          <a:solidFill>
            <a:srgbClr val="F3F3FF"/>
          </a:solidFill>
          <a:ln>
            <a:solidFill>
              <a:srgbClr val="F3F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16" name="Рисунок 15" descr="распределение давления">
            <a:extLst>
              <a:ext uri="{FF2B5EF4-FFF2-40B4-BE49-F238E27FC236}">
                <a16:creationId xmlns:a16="http://schemas.microsoft.com/office/drawing/2014/main" id="{B9DFD137-0BB5-A1D0-0D43-5F8E9F3FF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1886" y="1385590"/>
            <a:ext cx="3323315" cy="180247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678B5E1-5D8D-95C0-44DF-9B0B77E1E902}"/>
              </a:ext>
            </a:extLst>
          </p:cNvPr>
          <p:cNvSpPr txBox="1"/>
          <p:nvPr/>
        </p:nvSpPr>
        <p:spPr>
          <a:xfrm>
            <a:off x="5784302" y="3366065"/>
            <a:ext cx="297848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распределения опорного давления в массиве горных пород вокруг очистной выработки</a:t>
            </a:r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http://www.mining-enc.ru/o/opornoe-gornoe-davlenie/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15987"/>
            <a:ext cx="8101608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Размер зоны неупругих деформаций</a:t>
            </a:r>
            <a:endParaRPr lang="en-US" sz="275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523577" y="1329928"/>
            <a:ext cx="3359125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Формула для круговой выработки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523577" y="1699468"/>
            <a:ext cx="4323159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В упругопластической модели радиус ЗНД: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23577" y="2128168"/>
            <a:ext cx="3865959" cy="5723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endParaRPr lang="en-US" sz="1300" dirty="0">
              <a:solidFill>
                <a:srgbClr val="273490"/>
              </a:solidFill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77" y="2278998"/>
            <a:ext cx="3865959" cy="57231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23577" y="3040626"/>
            <a:ext cx="3865959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где σ₀ 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исходное напряжение; </a:t>
            </a:r>
            <a:endParaRPr lang="ru-RU" sz="1600" dirty="0">
              <a:solidFill>
                <a:srgbClr val="273490"/>
              </a:solidFill>
              <a:latin typeface="Times New Roman" panose="02020603050405020304" pitchFamily="18" charset="0"/>
              <a:ea typeface="PT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p</a:t>
            </a:r>
            <a:r>
              <a:rPr lang="en-US" sz="1600" baseline="-250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i 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реакция крепи; </a:t>
            </a:r>
            <a:endParaRPr lang="ru-RU" sz="1600" dirty="0">
              <a:solidFill>
                <a:srgbClr val="273490"/>
              </a:solidFill>
              <a:latin typeface="Times New Roman" panose="02020603050405020304" pitchFamily="18" charset="0"/>
              <a:ea typeface="PT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c,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φ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сцепление и угол трения.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4759225" y="1329928"/>
            <a:ext cx="3861197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Практическое значение ЗНД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4759226" y="1718146"/>
            <a:ext cx="1858194" cy="2135588"/>
          </a:xfrm>
          <a:prstGeom prst="roundRect">
            <a:avLst>
              <a:gd name="adj" fmla="val 13562"/>
            </a:avLst>
          </a:prstGeom>
          <a:solidFill>
            <a:srgbClr val="F3F3FF"/>
          </a:solidFill>
          <a:ln w="14288">
            <a:solidFill>
              <a:srgbClr val="2D4DF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923086" y="1882006"/>
            <a:ext cx="1987674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Длина анкеров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4923086" y="2251546"/>
            <a:ext cx="1530474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Глубина ЗНД определяет необходимую длину анкерной крепи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6766992" y="1718146"/>
            <a:ext cx="1858194" cy="2121300"/>
          </a:xfrm>
          <a:prstGeom prst="roundRect">
            <a:avLst>
              <a:gd name="adj" fmla="val 13562"/>
            </a:avLst>
          </a:prstGeom>
          <a:solidFill>
            <a:srgbClr val="F3F3FF"/>
          </a:solidFill>
          <a:ln w="14288">
            <a:solidFill>
              <a:srgbClr val="018CE1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930851" y="1882006"/>
            <a:ext cx="1530474" cy="439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Нагрузки на крепь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930851" y="2471514"/>
            <a:ext cx="1530474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Прогноз нагрузок для проектирования крепления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ED2BEA5-3FBF-6472-CDE8-808DC0483A0B}"/>
              </a:ext>
            </a:extLst>
          </p:cNvPr>
          <p:cNvSpPr/>
          <p:nvPr/>
        </p:nvSpPr>
        <p:spPr>
          <a:xfrm>
            <a:off x="7976382" y="4804117"/>
            <a:ext cx="1101241" cy="295180"/>
          </a:xfrm>
          <a:prstGeom prst="rect">
            <a:avLst/>
          </a:prstGeom>
          <a:solidFill>
            <a:srgbClr val="F3F3FF"/>
          </a:solidFill>
          <a:ln>
            <a:solidFill>
              <a:srgbClr val="F3F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3412"/>
            <a:ext cx="8167936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5)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Методы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 измерения напряжений в массиве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77" y="1004978"/>
            <a:ext cx="1972846" cy="12192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2628226"/>
            <a:ext cx="22173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Метод разгрузки</a:t>
            </a:r>
            <a:endParaRPr lang="en-US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23577" y="2937937"/>
            <a:ext cx="2574280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Тензорезисторы + обуривание керна.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Глубинность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0</a:t>
            </a:r>
            <a:r>
              <a:rPr lang="ru-RU" sz="1600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30 м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. Точность ±10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15%. Применяется в подземных выработках.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4859" y="1004978"/>
            <a:ext cx="1972845" cy="121927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84860" y="2628226"/>
            <a:ext cx="2705100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Гидроразрыв пласта (ГРП)</a:t>
            </a:r>
            <a:endParaRPr lang="en-US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3284860" y="2937937"/>
            <a:ext cx="2503198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Жидкость под давлением до образования трещины.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Глубинность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100</a:t>
            </a:r>
            <a:r>
              <a:rPr lang="ru-RU" sz="1600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5000 м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. </a:t>
            </a:r>
            <a:endParaRPr lang="ru-RU" sz="1600" dirty="0">
              <a:solidFill>
                <a:srgbClr val="273490"/>
              </a:solidFill>
              <a:latin typeface="Times New Roman" panose="02020603050405020304" pitchFamily="18" charset="0"/>
              <a:ea typeface="PT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σ</a:t>
            </a:r>
            <a:r>
              <a:rPr lang="en-US" sz="1600" baseline="-25000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min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= ps; σ</a:t>
            </a:r>
            <a:r>
              <a:rPr lang="en-US" sz="1600" baseline="-250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max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= 3σ</a:t>
            </a:r>
            <a:r>
              <a:rPr lang="en-US" sz="1600" baseline="-250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min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− pc − p0 + T.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6972" y="1004978"/>
            <a:ext cx="1972845" cy="121927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215827" y="2628226"/>
            <a:ext cx="2574280" cy="439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Акустическая эмиссия (эффект Кайзера)</a:t>
            </a:r>
            <a:endParaRPr lang="en-US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6215827" y="3157905"/>
            <a:ext cx="2574280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Импульсы при повторном нагружении керна.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Глубинность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0</a:t>
            </a:r>
            <a:r>
              <a:rPr lang="ru-RU" sz="1600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200 м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. Точность ±20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30%. Оценка исторических максимальных напряжений.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EA6A5FE-A882-8E34-1607-4CBF748E9A10}"/>
              </a:ext>
            </a:extLst>
          </p:cNvPr>
          <p:cNvSpPr/>
          <p:nvPr/>
        </p:nvSpPr>
        <p:spPr>
          <a:xfrm>
            <a:off x="7976382" y="4804117"/>
            <a:ext cx="1101241" cy="295180"/>
          </a:xfrm>
          <a:prstGeom prst="rect">
            <a:avLst/>
          </a:prstGeom>
          <a:solidFill>
            <a:srgbClr val="F3F3FF"/>
          </a:solidFill>
          <a:ln>
            <a:solidFill>
              <a:srgbClr val="F3F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E1304A-7B67-654D-16FF-0C90A6EBCFBF}"/>
              </a:ext>
            </a:extLst>
          </p:cNvPr>
          <p:cNvSpPr txBox="1"/>
          <p:nvPr/>
        </p:nvSpPr>
        <p:spPr>
          <a:xfrm>
            <a:off x="177561" y="2303974"/>
            <a:ext cx="871779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4 –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Изображения методов измерения напряжений в массиве, созданные искусственным интеллектом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86A089FD-95C6-74BC-F59F-0F521130BBA9}"/>
              </a:ext>
            </a:extLst>
          </p:cNvPr>
          <p:cNvSpPr/>
          <p:nvPr/>
        </p:nvSpPr>
        <p:spPr>
          <a:xfrm>
            <a:off x="7976382" y="4804117"/>
            <a:ext cx="1101241" cy="295180"/>
          </a:xfrm>
          <a:prstGeom prst="rect">
            <a:avLst/>
          </a:prstGeom>
          <a:solidFill>
            <a:srgbClr val="F3F3FF"/>
          </a:solidFill>
          <a:ln>
            <a:solidFill>
              <a:srgbClr val="F3F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523577" y="366145"/>
            <a:ext cx="8101608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Сравнение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 методов измерения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01658" y="923827"/>
            <a:ext cx="4545079" cy="3020416"/>
          </a:xfrm>
          <a:prstGeom prst="roundRect">
            <a:avLst>
              <a:gd name="adj" fmla="val 9139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61095" y="1154288"/>
            <a:ext cx="1119783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Метод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366885" y="1154288"/>
            <a:ext cx="1009880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Глубина, м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2438826" y="1154288"/>
            <a:ext cx="111740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Точность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3391753" y="1154288"/>
            <a:ext cx="1300649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Трудоёмкость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61095" y="2053085"/>
            <a:ext cx="1119783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Разгрузка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50132" y="2053085"/>
            <a:ext cx="1337890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0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30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2608511" y="2053085"/>
            <a:ext cx="111740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±10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15%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572619" y="2053085"/>
            <a:ext cx="1119783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Средняя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61095" y="2486249"/>
            <a:ext cx="662583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Гидроразрыв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550132" y="2486249"/>
            <a:ext cx="790474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100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5000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2608511" y="2486249"/>
            <a:ext cx="111740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±10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20%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572619" y="2486249"/>
            <a:ext cx="1119783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Высокая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61095" y="3158804"/>
            <a:ext cx="662583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Акуст. эмиссия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550132" y="3158804"/>
            <a:ext cx="1337890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0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200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2608511" y="3158804"/>
            <a:ext cx="111740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±20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30%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3572619" y="3158804"/>
            <a:ext cx="1119783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Средняя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5245373" y="1173710"/>
            <a:ext cx="2081337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273490"/>
                </a:solidFill>
                <a:latin typeface="Times New Roman" panose="02020603050405020304" pitchFamily="18" charset="0"/>
                <a:ea typeface="Nunito Semi Bold" pitchFamily="34" charset="-122"/>
                <a:cs typeface="Times New Roman" panose="02020603050405020304" pitchFamily="18" charset="0"/>
              </a:rPr>
              <a:t>Практика</a:t>
            </a:r>
            <a:endParaRPr lang="en-US" sz="20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5114641" y="1707783"/>
            <a:ext cx="3510543" cy="11969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На большинстве горных предприятий вертикальные напряжения определяют по весу пород (</a:t>
            </a: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σ</a:t>
            </a:r>
            <a:r>
              <a:rPr lang="en-US" sz="1600" b="1" baseline="-250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v</a:t>
            </a: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= γH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), а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горизонтальные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по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местным эмпирическим зависимостям, откалиброванным по редким натурным замерам.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523576" y="4244565"/>
            <a:ext cx="8007682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i="1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Наиболее достоверный </a:t>
            </a:r>
            <a:r>
              <a:rPr lang="en-US" sz="1600" i="1" dirty="0" err="1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метод</a:t>
            </a:r>
            <a:r>
              <a:rPr lang="en-US" sz="1600" i="1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–</a:t>
            </a:r>
            <a:r>
              <a:rPr lang="en-US" sz="1600" i="1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натурные</a:t>
            </a:r>
            <a:r>
              <a:rPr lang="en-US" sz="1600" i="1" dirty="0"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 измерения. Используются для калибровки эмпирических формул λ.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955</Words>
  <Application>Microsoft Macintosh PowerPoint</Application>
  <PresentationFormat>Экран (16:9)</PresentationFormat>
  <Paragraphs>151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7</cp:revision>
  <dcterms:created xsi:type="dcterms:W3CDTF">2026-05-17T18:14:50Z</dcterms:created>
  <dcterms:modified xsi:type="dcterms:W3CDTF">2026-07-28T11:18:57Z</dcterms:modified>
</cp:coreProperties>
</file>