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26"/>
  </p:notesMasterIdLst>
  <p:sldIdLst>
    <p:sldId id="400" r:id="rId2"/>
    <p:sldId id="437" r:id="rId3"/>
    <p:sldId id="339" r:id="rId4"/>
    <p:sldId id="401" r:id="rId5"/>
    <p:sldId id="408" r:id="rId6"/>
    <p:sldId id="410" r:id="rId7"/>
    <p:sldId id="411" r:id="rId8"/>
    <p:sldId id="414" r:id="rId9"/>
    <p:sldId id="415" r:id="rId10"/>
    <p:sldId id="416" r:id="rId11"/>
    <p:sldId id="417" r:id="rId12"/>
    <p:sldId id="418" r:id="rId13"/>
    <p:sldId id="420" r:id="rId14"/>
    <p:sldId id="421" r:id="rId15"/>
    <p:sldId id="422" r:id="rId16"/>
    <p:sldId id="423" r:id="rId17"/>
    <p:sldId id="424" r:id="rId18"/>
    <p:sldId id="426" r:id="rId19"/>
    <p:sldId id="427" r:id="rId20"/>
    <p:sldId id="425" r:id="rId21"/>
    <p:sldId id="428" r:id="rId22"/>
    <p:sldId id="386" r:id="rId23"/>
    <p:sldId id="438" r:id="rId24"/>
    <p:sldId id="402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CC"/>
    <a:srgbClr val="003399"/>
    <a:srgbClr val="6600CC"/>
    <a:srgbClr val="9933FF"/>
    <a:srgbClr val="33CCFF"/>
    <a:srgbClr val="CC66FF"/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7" autoAdjust="0"/>
    <p:restoredTop sz="94511" autoAdjust="0"/>
  </p:normalViewPr>
  <p:slideViewPr>
    <p:cSldViewPr>
      <p:cViewPr varScale="1">
        <p:scale>
          <a:sx n="83" d="100"/>
          <a:sy n="83" d="100"/>
        </p:scale>
        <p:origin x="117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E21947B5-05DF-4C70-988D-B5B8745D5C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E0F7D37A-EAE6-4286-967F-986A2158F4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C2B78676-412D-4F54-B33C-194B07228810}" type="datetimeFigureOut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4942F298-08A5-480A-828F-E9293332B8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4DF7164B-CFDD-49CC-AB56-635F102B247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57FD74B4-158C-4527-9F27-824F0DB020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5" name="Rectangle 7">
            <a:extLst>
              <a:ext uri="{FF2B5EF4-FFF2-40B4-BE49-F238E27FC236}">
                <a16:creationId xmlns:a16="http://schemas.microsoft.com/office/drawing/2014/main" id="{B707CAC4-CA06-4877-A8C3-61B75FFAA2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B07040D-C86E-43A7-A6D4-A7060FF99C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6C96AFAD-28F0-4FB3-BF39-9A44D9E9DA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24807BF6-C5EE-400F-9319-F6A736A39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1A0FCC27-021D-42C6-A748-7CEAB56956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98973F21-13B9-46FF-871B-2F3F1AC4D936}" type="slidenum">
              <a:rPr lang="ru-RU" altLang="ru-RU" sz="1200" b="0" i="0" smtClean="0">
                <a:solidFill>
                  <a:schemeClr val="tx1"/>
                </a:solidFill>
                <a:latin typeface="Tahoma" panose="020B0604030504040204" pitchFamily="34" charset="0"/>
              </a:rPr>
              <a:pPr/>
              <a:t>22</a:t>
            </a:fld>
            <a:endParaRPr lang="ru-RU" altLang="ru-RU" sz="1200" b="0" i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3675C985-5E1B-4582-87ED-1399145DBFA7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9F68A6A-198D-416D-9E4A-CE10BA1EA471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>
            <a:extLst>
              <a:ext uri="{FF2B5EF4-FFF2-40B4-BE49-F238E27FC236}">
                <a16:creationId xmlns:a16="http://schemas.microsoft.com/office/drawing/2014/main" id="{73E187ED-5E4B-401B-B238-453862E6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9241B6-EC3C-4D19-87E9-1868ED5BFE9A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7" name="Нижний колонтитул 19">
            <a:extLst>
              <a:ext uri="{FF2B5EF4-FFF2-40B4-BE49-F238E27FC236}">
                <a16:creationId xmlns:a16="http://schemas.microsoft.com/office/drawing/2014/main" id="{9918C65C-3083-4F42-B2F7-19E5AC73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>
            <a:extLst>
              <a:ext uri="{FF2B5EF4-FFF2-40B4-BE49-F238E27FC236}">
                <a16:creationId xmlns:a16="http://schemas.microsoft.com/office/drawing/2014/main" id="{8D0A95B2-AAB1-48F7-8B9D-D66E0947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B98D-D3C6-408D-BBDB-6ABD03CFF9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2534510"/>
      </p:ext>
    </p:extLst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EA1E2E07-B3B7-48D2-B12B-0FCE90EE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1CD3-A8C5-4D25-984C-76E6EB32A763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38C461D5-F023-4344-8DD9-1C4218D73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1B5AD5A0-FE68-4D2B-98C0-04356731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8F307-641D-4644-8ECE-30E84B316A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341807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9BEB8518-6907-4EB7-9790-3C2ECE0D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7257-F2DC-4919-A952-549462AB1063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97F89CB3-8786-44D1-A88D-D9694F2EF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83AF9534-11D5-45A4-824B-49745AC5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5D6D-42C0-4C7C-BD88-86F7D9C663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3621972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DE45CD4E-CC8D-4593-98EC-206DA4F4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8351C-F9FB-4496-BB33-03EDCC8F5BB6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317AED08-DBB9-4C35-B8BF-19160B68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A8C7DC35-AC39-4D2F-BE45-F234E7A55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2CEE5-9603-478A-ABE0-3D05A06FD7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83194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AE06F8-41F1-4F75-B191-7A42C88DE82E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377A50-7A28-4E62-A2A7-F64067E1544C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5CC6F2A-7755-4B8C-897E-6E7810EBC683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0B8A87E-CA04-42AF-BB63-AB4095AA3289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77E3DA3D-5D3E-4388-83CD-D4217D17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378C6C-F9CD-4C35-B3B8-F3085AAAB605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A18EAA9D-B112-4298-ACB1-CCC3D2034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B0A5791E-60B0-4E7E-8A6B-8686CACC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CA255-D8DD-450E-B637-AFE4B35B6E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712151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>
            <a:extLst>
              <a:ext uri="{FF2B5EF4-FFF2-40B4-BE49-F238E27FC236}">
                <a16:creationId xmlns:a16="http://schemas.microsoft.com/office/drawing/2014/main" id="{BFD3DCBE-1E50-46F1-805B-25C90552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E158-323E-4D45-9BE1-E6FF7796995B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6" name="Нижний колонтитул 9">
            <a:extLst>
              <a:ext uri="{FF2B5EF4-FFF2-40B4-BE49-F238E27FC236}">
                <a16:creationId xmlns:a16="http://schemas.microsoft.com/office/drawing/2014/main" id="{2014A2A3-43C8-457C-A490-923D242D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>
            <a:extLst>
              <a:ext uri="{FF2B5EF4-FFF2-40B4-BE49-F238E27FC236}">
                <a16:creationId xmlns:a16="http://schemas.microsoft.com/office/drawing/2014/main" id="{1E2BAB41-8889-4954-BA31-B231A61E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F4DEB-9FD8-4568-B5CC-561F8F006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8599696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5D0138-379A-4EAD-B53E-ED700E20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346A2A-50BB-4144-927C-A0AD41AF67B8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141DD5-21CD-40EB-9D58-18C7C1238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02AA6A-488E-44F5-BD8C-C1631A02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1A75-7804-43FE-9390-5E8B73B7E7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966482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>
            <a:extLst>
              <a:ext uri="{FF2B5EF4-FFF2-40B4-BE49-F238E27FC236}">
                <a16:creationId xmlns:a16="http://schemas.microsoft.com/office/drawing/2014/main" id="{2141C11E-78A8-41E5-88F3-2B8A86A0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F494C-F9AD-4EB9-A79E-374FB2F00C9D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4" name="Нижний колонтитул 9">
            <a:extLst>
              <a:ext uri="{FF2B5EF4-FFF2-40B4-BE49-F238E27FC236}">
                <a16:creationId xmlns:a16="http://schemas.microsoft.com/office/drawing/2014/main" id="{E05A81C3-43C9-49CE-9B8A-FE6EBA731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D9F03D85-A65A-4336-B17D-34AE82B7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B0F16-911A-4397-9FF4-2BDB7913E4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4708246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9D1996-EA36-4D73-A6FD-246ADD81A954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6E1574-973E-4D2F-9D62-FB5940031698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Дата 1">
            <a:extLst>
              <a:ext uri="{FF2B5EF4-FFF2-40B4-BE49-F238E27FC236}">
                <a16:creationId xmlns:a16="http://schemas.microsoft.com/office/drawing/2014/main" id="{45ED35AF-9D30-4FBE-93BA-3D3030A80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AFD77E-DD87-46E4-8559-C6166959BCD9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67B9168B-C40F-426D-B2D6-E8133EFF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26D43C91-BF07-4721-BFCC-D374A9E1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2FFC9-B661-4333-9E4A-78CE7D7E81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925773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9C11B0-4074-40A0-A3CC-944E6CB4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0D0D80-57CE-40D8-91B6-B7CF6353FA29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5F9DFE-DB1B-445B-95F9-C73B28119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42B51-D79B-43C3-BBD1-420F0E73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8C18-18D0-4ACF-94FD-BC969CAB68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6196358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4EAEE4-8E5A-4ABE-9FB4-7492F0A78720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027389E6-D5E2-4B6D-9B42-E922CB5DB2C5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id="{7FF76EF9-D6EE-4B6F-9206-A7A19E20CD50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74AEDA76-3146-45C4-A586-3A631ACB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A176B4-8122-41B3-85C4-05051DE7CEBA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B0F412B1-6C4E-4EAA-B1E4-1445CEFA0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B1952B41-7224-4BB8-8ABE-7B75CD8B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6B62-5F3B-4322-BA21-E4C1976D0D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9295784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>
            <a:extLst>
              <a:ext uri="{FF2B5EF4-FFF2-40B4-BE49-F238E27FC236}">
                <a16:creationId xmlns:a16="http://schemas.microsoft.com/office/drawing/2014/main" id="{0B0604FF-FB14-46A6-B441-06AB345D96B3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BA16BDC-495F-4043-B53A-0243A3D87561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Кольцо 10">
            <a:extLst>
              <a:ext uri="{FF2B5EF4-FFF2-40B4-BE49-F238E27FC236}">
                <a16:creationId xmlns:a16="http://schemas.microsoft.com/office/drawing/2014/main" id="{53CFCFB6-96B1-4B43-A1C6-98F5F4FFEB2B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92C1290-7742-434E-91D9-7B119FDC19A9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DF0D52D-D5E1-46D6-9FDB-3C52E271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8">
            <a:extLst>
              <a:ext uri="{FF2B5EF4-FFF2-40B4-BE49-F238E27FC236}">
                <a16:creationId xmlns:a16="http://schemas.microsoft.com/office/drawing/2014/main" id="{D2A3E2CF-7301-4C83-8250-51769DF9EE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4" name="Дата 23">
            <a:extLst>
              <a:ext uri="{FF2B5EF4-FFF2-40B4-BE49-F238E27FC236}">
                <a16:creationId xmlns:a16="http://schemas.microsoft.com/office/drawing/2014/main" id="{0C33D702-9B99-4354-9D22-A5B1D71B0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BCA41559-525B-46B5-B278-9B75363AC6B2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8D80A668-ACC5-4C86-8CB4-856DA3DC5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E2AFC38E-51C6-4F71-8A2A-BF41962E9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80A58E61-E8F8-4BB0-B909-E5E82D4905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ADCCA0-C5B1-4873-9277-3E7BB2F74678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37" r:id="rId2"/>
    <p:sldLayoutId id="2147484443" r:id="rId3"/>
    <p:sldLayoutId id="2147484438" r:id="rId4"/>
    <p:sldLayoutId id="2147484444" r:id="rId5"/>
    <p:sldLayoutId id="2147484439" r:id="rId6"/>
    <p:sldLayoutId id="2147484445" r:id="rId7"/>
    <p:sldLayoutId id="2147484446" r:id="rId8"/>
    <p:sldLayoutId id="2147484447" r:id="rId9"/>
    <p:sldLayoutId id="2147484440" r:id="rId10"/>
    <p:sldLayoutId id="2147484441" r:id="rId11"/>
  </p:sldLayoutIdLst>
  <p:transition spd="med">
    <p:pull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extLst>
              <a:ext uri="{FF2B5EF4-FFF2-40B4-BE49-F238E27FC236}">
                <a16:creationId xmlns:a16="http://schemas.microsoft.com/office/drawing/2014/main" id="{7530968D-8F31-451F-8F50-A8AADE9E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958850"/>
            <a:ext cx="801052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Дисциплина</a:t>
            </a:r>
            <a:r>
              <a:rPr lang="en-US" alt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ru-RU" alt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Системы автоматизированного проектирования</a:t>
            </a:r>
            <a:endParaRPr lang="en-US" altLang="ru-RU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endParaRPr lang="en-US" altLang="ru-RU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для студентов образовательных программ</a:t>
            </a:r>
          </a:p>
          <a:p>
            <a:pPr algn="ctr"/>
            <a:r>
              <a:rPr lang="ru-RU" alt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6</a:t>
            </a:r>
            <a:r>
              <a:rPr lang="en-US" alt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ru-RU" alt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07101 «Автоматизация и управление»</a:t>
            </a:r>
          </a:p>
          <a:p>
            <a:pPr algn="ctr"/>
            <a:r>
              <a:rPr lang="ru-RU" alt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6</a:t>
            </a:r>
            <a:r>
              <a:rPr lang="en-US" alt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ru-RU" alt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07102 «Встроенные цифровые системы управления»</a:t>
            </a:r>
          </a:p>
          <a:p>
            <a:pPr algn="ctr"/>
            <a:endParaRPr lang="ru-RU" altLang="ru-RU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>
                <a:solidFill>
                  <a:srgbClr val="0066CC"/>
                </a:solidFill>
                <a:cs typeface="Times New Roman" panose="02020603050405020304" pitchFamily="18" charset="0"/>
              </a:rPr>
              <a:t>Лекция 2. Подсистемы САПР</a:t>
            </a:r>
          </a:p>
          <a:p>
            <a:pPr algn="ctr"/>
            <a:endParaRPr lang="ru-RU" altLang="ru-RU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Автор курса</a:t>
            </a:r>
            <a:r>
              <a:rPr lang="en-US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sz="2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Булатбаева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Юлия Феликсовна</a:t>
            </a:r>
          </a:p>
          <a:p>
            <a:pPr algn="ctr"/>
            <a:r>
              <a:rPr lang="en-US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PhD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, доцент кафедры АПП </a:t>
            </a:r>
          </a:p>
        </p:txBody>
      </p:sp>
      <p:sp>
        <p:nvSpPr>
          <p:cNvPr id="9219" name="TextBox 6">
            <a:extLst>
              <a:ext uri="{FF2B5EF4-FFF2-40B4-BE49-F238E27FC236}">
                <a16:creationId xmlns:a16="http://schemas.microsoft.com/office/drawing/2014/main" id="{6CF45CE5-128C-4D6D-AAFC-1AC3A5B66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-7938"/>
            <a:ext cx="8121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200" b="0" i="0">
                <a:solidFill>
                  <a:schemeClr val="tx1"/>
                </a:solidFill>
                <a:cs typeface="Times New Roman" panose="02020603050405020304" pitchFamily="18" charset="0"/>
              </a:rPr>
              <a:t>НАО </a:t>
            </a:r>
            <a:r>
              <a:rPr lang="en-US" altLang="ru-RU" sz="2200" b="0" i="0">
                <a:solidFill>
                  <a:schemeClr val="tx1"/>
                </a:solidFill>
                <a:cs typeface="Times New Roman" panose="02020603050405020304" pitchFamily="18" charset="0"/>
              </a:rPr>
              <a:t>“</a:t>
            </a:r>
            <a:r>
              <a:rPr lang="ru-RU" altLang="ru-RU" sz="2200" b="0" i="0">
                <a:solidFill>
                  <a:schemeClr val="tx1"/>
                </a:solidFill>
                <a:cs typeface="Times New Roman" panose="02020603050405020304" pitchFamily="18" charset="0"/>
              </a:rPr>
              <a:t>Карагандинский технический университет </a:t>
            </a:r>
          </a:p>
          <a:p>
            <a:pPr algn="ctr"/>
            <a:r>
              <a:rPr lang="ru-RU" altLang="ru-RU" sz="2200" b="0" i="0">
                <a:solidFill>
                  <a:schemeClr val="tx1"/>
                </a:solidFill>
                <a:cs typeface="Times New Roman" panose="02020603050405020304" pitchFamily="18" charset="0"/>
              </a:rPr>
              <a:t>имени Абылкаса Сагинова</a:t>
            </a:r>
            <a:r>
              <a:rPr lang="en-US" altLang="ru-RU" sz="2200" b="0" i="0">
                <a:solidFill>
                  <a:schemeClr val="tx1"/>
                </a:solidFill>
                <a:cs typeface="Times New Roman" panose="02020603050405020304" pitchFamily="18" charset="0"/>
              </a:rPr>
              <a:t>”</a:t>
            </a:r>
            <a:endParaRPr lang="ru-RU" altLang="ru-RU" sz="2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9220" name="Рисунок 3">
            <a:extLst>
              <a:ext uri="{FF2B5EF4-FFF2-40B4-BE49-F238E27FC236}">
                <a16:creationId xmlns:a16="http://schemas.microsoft.com/office/drawing/2014/main" id="{36872847-1421-42EE-BD0F-9C682D3B2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4632325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5">
            <a:extLst>
              <a:ext uri="{FF2B5EF4-FFF2-40B4-BE49-F238E27FC236}">
                <a16:creationId xmlns:a16="http://schemas.microsoft.com/office/drawing/2014/main" id="{1A17FA79-90A3-478C-9052-A195EBFC6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2" y="622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>
            <a:extLst>
              <a:ext uri="{FF2B5EF4-FFF2-40B4-BE49-F238E27FC236}">
                <a16:creationId xmlns:a16="http://schemas.microsoft.com/office/drawing/2014/main" id="{12CD9EBD-75ED-4A15-BBC7-D5B9D40C3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10303F7B-ADDF-4FCC-8F3B-E1F4EDF1E962}" type="slidenum">
              <a:rPr lang="ru-RU" altLang="ru-RU" sz="1200" smtClean="0">
                <a:solidFill>
                  <a:srgbClr val="B5A788"/>
                </a:solidFill>
              </a:rPr>
              <a:pPr/>
              <a:t>10</a:t>
            </a:fld>
            <a:endParaRPr lang="ru-RU" altLang="ru-RU" sz="1200">
              <a:solidFill>
                <a:srgbClr val="B5A788"/>
              </a:solidFill>
            </a:endParaRPr>
          </a:p>
        </p:txBody>
      </p:sp>
      <p:sp>
        <p:nvSpPr>
          <p:cNvPr id="18435" name="TextBox 5">
            <a:extLst>
              <a:ext uri="{FF2B5EF4-FFF2-40B4-BE49-F238E27FC236}">
                <a16:creationId xmlns:a16="http://schemas.microsoft.com/office/drawing/2014/main" id="{0B2ED202-7E99-4A2E-B449-12CC64832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1219200"/>
            <a:ext cx="7772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ts val="1400"/>
            </a:pPr>
            <a:r>
              <a:rPr lang="ru-RU" altLang="ru-RU" sz="2400" i="0">
                <a:solidFill>
                  <a:srgbClr val="FF0000"/>
                </a:solidFill>
              </a:rPr>
              <a:t>Методическое обеспечение </a:t>
            </a:r>
            <a:r>
              <a:rPr lang="ru-RU" altLang="ru-RU" sz="2400" i="0">
                <a:solidFill>
                  <a:srgbClr val="333333"/>
                </a:solidFill>
              </a:rPr>
              <a:t>(МО) (МеО) — документы, в которых отражены состав, правила отбора и эксплуатации средств автоматизации проектирования. </a:t>
            </a:r>
          </a:p>
          <a:p>
            <a:pPr algn="just">
              <a:buSzPts val="1400"/>
            </a:pPr>
            <a:endParaRPr lang="ru-RU" altLang="ru-RU" sz="2400" i="0">
              <a:solidFill>
                <a:srgbClr val="333333"/>
              </a:solidFill>
            </a:endParaRPr>
          </a:p>
          <a:p>
            <a:pPr algn="just">
              <a:buSzPts val="1400"/>
            </a:pPr>
            <a:endParaRPr lang="ru-RU" altLang="ru-RU" sz="2400" i="0">
              <a:solidFill>
                <a:srgbClr val="333333"/>
              </a:solidFill>
            </a:endParaRPr>
          </a:p>
          <a:p>
            <a:pPr algn="just">
              <a:buSzPts val="1400"/>
            </a:pPr>
            <a:r>
              <a:rPr lang="ru-RU" altLang="ru-RU" sz="2400" i="0">
                <a:solidFill>
                  <a:srgbClr val="333333"/>
                </a:solidFill>
              </a:rPr>
              <a:t>Разработка методического обеспечения САПР — прерогатива специалистов в области разрабатываемого оборудования.</a:t>
            </a:r>
          </a:p>
          <a:p>
            <a:pPr algn="just">
              <a:buSzPts val="1400"/>
            </a:pPr>
            <a:endParaRPr lang="ru-RU" altLang="ru-RU" sz="2400" i="0">
              <a:cs typeface="Times New Roman" panose="02020603050405020304" pitchFamily="18" charset="0"/>
            </a:endParaRP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619D8C9C-E865-427F-ADEA-2D0A6CC1A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269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3">
            <a:extLst>
              <a:ext uri="{FF2B5EF4-FFF2-40B4-BE49-F238E27FC236}">
                <a16:creationId xmlns:a16="http://schemas.microsoft.com/office/drawing/2014/main" id="{1B1F415D-94AD-4801-9375-575DDC74A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07950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>
            <a:extLst>
              <a:ext uri="{FF2B5EF4-FFF2-40B4-BE49-F238E27FC236}">
                <a16:creationId xmlns:a16="http://schemas.microsoft.com/office/drawing/2014/main" id="{984AE008-424C-4C47-81E6-E245016CC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1AE917EE-E481-470A-AEA9-C11E06945BCC}" type="slidenum">
              <a:rPr lang="ru-RU" altLang="ru-RU" sz="1200" smtClean="0">
                <a:solidFill>
                  <a:srgbClr val="B5A788"/>
                </a:solidFill>
              </a:rPr>
              <a:pPr/>
              <a:t>11</a:t>
            </a:fld>
            <a:endParaRPr lang="ru-RU" altLang="ru-RU" sz="1200">
              <a:solidFill>
                <a:srgbClr val="B5A788"/>
              </a:solidFill>
            </a:endParaRPr>
          </a:p>
        </p:txBody>
      </p:sp>
      <p:sp>
        <p:nvSpPr>
          <p:cNvPr id="19459" name="TextBox 6">
            <a:extLst>
              <a:ext uri="{FF2B5EF4-FFF2-40B4-BE49-F238E27FC236}">
                <a16:creationId xmlns:a16="http://schemas.microsoft.com/office/drawing/2014/main" id="{456EEDDB-4677-457D-B2F4-D67A34046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28725"/>
            <a:ext cx="785177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ts val="1400"/>
            </a:pPr>
            <a:r>
              <a:rPr lang="ru-RU" altLang="ru-RU" sz="2400" i="0">
                <a:solidFill>
                  <a:srgbClr val="FF0000"/>
                </a:solidFill>
                <a:cs typeface="Times New Roman" panose="02020603050405020304" pitchFamily="18" charset="0"/>
              </a:rPr>
              <a:t>Методическое обеспечение</a:t>
            </a:r>
          </a:p>
          <a:p>
            <a:pPr algn="just">
              <a:buSzPts val="1400"/>
            </a:pPr>
            <a:endParaRPr lang="ru-RU" altLang="ru-RU" sz="2000" i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buSzPts val="1400"/>
            </a:pPr>
            <a:r>
              <a:rPr lang="ru-RU" altLang="ru-RU" sz="2000" i="0">
                <a:solidFill>
                  <a:srgbClr val="FF0000"/>
                </a:solidFill>
                <a:cs typeface="Times New Roman" panose="02020603050405020304" pitchFamily="18" charset="0"/>
              </a:rPr>
              <a:t>Математическое обеспечение </a:t>
            </a:r>
            <a:r>
              <a:rPr lang="ru-RU" altLang="ru-RU" sz="2000" i="0">
                <a:solidFill>
                  <a:schemeClr val="tx1"/>
                </a:solidFill>
                <a:cs typeface="Times New Roman" panose="02020603050405020304" pitchFamily="18" charset="0"/>
              </a:rPr>
              <a:t>(МО) — методы, математические модели, алгоритмы; программное обеспечение — документы с текстами программ, программы на машинных носителях и эксплуатационные документы. Т.е. это совокупность матема­тических моделей, методов и алгоритмов для решения задач автоматизированного проектирования.</a:t>
            </a:r>
          </a:p>
          <a:p>
            <a:pPr algn="just">
              <a:buSzPts val="1400"/>
            </a:pPr>
            <a:endParaRPr lang="ru-RU" altLang="ru-RU" sz="2000" i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SzPts val="1400"/>
            </a:pPr>
            <a:r>
              <a:rPr lang="ru-RU" altLang="ru-RU" sz="2000" i="0">
                <a:solidFill>
                  <a:srgbClr val="FF0000"/>
                </a:solidFill>
              </a:rPr>
              <a:t>Лингвистическое обеспечение </a:t>
            </a:r>
            <a:r>
              <a:rPr lang="ru-RU" altLang="ru-RU" sz="2000" i="0">
                <a:solidFill>
                  <a:schemeClr val="tx1"/>
                </a:solidFill>
              </a:rPr>
              <a:t>(ЛО) — языки проектирования, терминология. Оно представляет собой сово­купность языков, используемых в САПР для представления ин­формации о проектируемых объектах, процессе и средствах проектирования и для осуществления диалога между проекти­ровщиками и ЭВМ.</a:t>
            </a:r>
          </a:p>
          <a:p>
            <a:pPr algn="just">
              <a:buSzPts val="1400"/>
            </a:pPr>
            <a:endParaRPr lang="ru-RU" altLang="ru-RU" sz="2000" i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5A71DCA4-629D-472A-9455-F1FFDC40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268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3">
            <a:extLst>
              <a:ext uri="{FF2B5EF4-FFF2-40B4-BE49-F238E27FC236}">
                <a16:creationId xmlns:a16="http://schemas.microsoft.com/office/drawing/2014/main" id="{69B9FD48-3B7F-4155-9CD0-593812AF5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07950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>
            <a:extLst>
              <a:ext uri="{FF2B5EF4-FFF2-40B4-BE49-F238E27FC236}">
                <a16:creationId xmlns:a16="http://schemas.microsoft.com/office/drawing/2014/main" id="{361C0E70-A448-4D27-BEB6-D8951D537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57731F95-9827-41E6-B78B-DD64FDA807D8}" type="slidenum">
              <a:rPr lang="ru-RU" altLang="ru-RU" sz="1200" smtClean="0">
                <a:solidFill>
                  <a:srgbClr val="B5A788"/>
                </a:solidFill>
              </a:rPr>
              <a:pPr/>
              <a:t>12</a:t>
            </a:fld>
            <a:endParaRPr lang="ru-RU" altLang="ru-RU" sz="1200">
              <a:solidFill>
                <a:srgbClr val="B5A788"/>
              </a:solidFill>
            </a:endParaRPr>
          </a:p>
        </p:txBody>
      </p:sp>
      <p:sp>
        <p:nvSpPr>
          <p:cNvPr id="20483" name="TextBox 5">
            <a:extLst>
              <a:ext uri="{FF2B5EF4-FFF2-40B4-BE49-F238E27FC236}">
                <a16:creationId xmlns:a16="http://schemas.microsoft.com/office/drawing/2014/main" id="{0A4CACC9-FE57-4564-8758-4CE1A99E2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25" y="1219200"/>
            <a:ext cx="7391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ts val="1400"/>
            </a:pPr>
            <a:r>
              <a:rPr lang="ru-RU" altLang="ru-RU" sz="2400" i="0">
                <a:solidFill>
                  <a:srgbClr val="FF0000"/>
                </a:solidFill>
                <a:cs typeface="Times New Roman" panose="02020603050405020304" pitchFamily="18" charset="0"/>
              </a:rPr>
              <a:t>Информационное обеспечение </a:t>
            </a:r>
            <a:r>
              <a:rPr lang="ru-RU" altLang="ru-RU" sz="2400" i="0">
                <a:solidFill>
                  <a:srgbClr val="333333"/>
                </a:solidFill>
                <a:cs typeface="Times New Roman" panose="02020603050405020304" pitchFamily="18" charset="0"/>
              </a:rPr>
              <a:t>(ИО) — документы, содержащие описание стандартных проектных процедур, типовых проектных решений, типовых элементов, комплектующих изделий, материалов и другие данные.</a:t>
            </a:r>
          </a:p>
          <a:p>
            <a:pPr algn="just">
              <a:buSzPts val="1400"/>
            </a:pPr>
            <a:endParaRPr lang="ru-RU" altLang="ru-RU" sz="2400" i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algn="just">
              <a:buSzPts val="1400"/>
            </a:pPr>
            <a:r>
              <a:rPr lang="ru-RU" altLang="ru-RU" sz="2400" i="0">
                <a:solidFill>
                  <a:srgbClr val="FF0000"/>
                </a:solidFill>
                <a:cs typeface="Times New Roman" panose="02020603050405020304" pitchFamily="18" charset="0"/>
              </a:rPr>
              <a:t>Организационное обеспечение </a:t>
            </a:r>
            <a:r>
              <a:rPr lang="ru-RU" altLang="ru-RU" sz="2400" i="0">
                <a:solidFill>
                  <a:srgbClr val="333333"/>
                </a:solidFill>
                <a:cs typeface="Times New Roman" panose="02020603050405020304" pitchFamily="18" charset="0"/>
              </a:rPr>
              <a:t>(ОО) — положения и инструкции, приказы, штатное расписание и другие документы, регламентирующие организационную структуру подразделений и их взаимодействие с комплексом средств автоматизации проектирования.</a:t>
            </a:r>
            <a:endParaRPr lang="ru-RU" altLang="ru-RU" sz="2400" i="0">
              <a:cs typeface="Times New Roman" panose="02020603050405020304" pitchFamily="18" charset="0"/>
            </a:endParaRPr>
          </a:p>
          <a:p>
            <a:pPr algn="just">
              <a:buSzPts val="1400"/>
            </a:pPr>
            <a:endParaRPr lang="ru-RU" altLang="ru-RU" sz="2000" i="0">
              <a:cs typeface="Times New Roman" panose="02020603050405020304" pitchFamily="18" charset="0"/>
            </a:endParaRP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40817018-49F2-4D27-981A-2F2FC1FD3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288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3">
            <a:extLst>
              <a:ext uri="{FF2B5EF4-FFF2-40B4-BE49-F238E27FC236}">
                <a16:creationId xmlns:a16="http://schemas.microsoft.com/office/drawing/2014/main" id="{B4E58C0D-863C-4D3C-94C9-58BF24014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44450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D85AC5E4-98A3-45BC-BEDA-1BF2F62744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A56685-3281-4BCA-B53B-649706E1C515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29A683F-D3D1-41FE-9109-D1401B103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pic>
        <p:nvPicPr>
          <p:cNvPr id="10244" name="Рисунок 2">
            <a:extLst>
              <a:ext uri="{FF2B5EF4-FFF2-40B4-BE49-F238E27FC236}">
                <a16:creationId xmlns:a16="http://schemas.microsoft.com/office/drawing/2014/main" id="{A8BDD076-F156-43A0-9FE2-E133CCD0E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20667" r="14166" b="17999"/>
          <a:stretch>
            <a:fillRect/>
          </a:stretch>
        </p:blipFill>
        <p:spPr bwMode="auto">
          <a:xfrm>
            <a:off x="2362200" y="877888"/>
            <a:ext cx="5526088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>
            <a:extLst>
              <a:ext uri="{FF2B5EF4-FFF2-40B4-BE49-F238E27FC236}">
                <a16:creationId xmlns:a16="http://schemas.microsoft.com/office/drawing/2014/main" id="{91C2C49C-ADED-437A-B7B8-6EBE66836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4999038"/>
            <a:ext cx="79978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ts val="1400"/>
            </a:pPr>
            <a:r>
              <a:rPr lang="ru-RU" altLang="ru-RU" sz="1800" i="0">
                <a:solidFill>
                  <a:srgbClr val="FF0000"/>
                </a:solidFill>
                <a:cs typeface="Times New Roman" panose="02020603050405020304" pitchFamily="18" charset="0"/>
              </a:rPr>
              <a:t>Недостатки</a:t>
            </a:r>
          </a:p>
          <a:p>
            <a:pPr algn="just">
              <a:buSzPts val="1400"/>
              <a:buFont typeface="Wingdings" panose="05000000000000000000" pitchFamily="2" charset="2"/>
              <a:buChar char="Ø"/>
            </a:pPr>
            <a:r>
              <a:rPr lang="ru-RU" altLang="ru-RU" sz="1800" i="0">
                <a:solidFill>
                  <a:srgbClr val="0066CC"/>
                </a:solidFill>
                <a:cs typeface="Times New Roman" panose="02020603050405020304" pitchFamily="18" charset="0"/>
              </a:rPr>
              <a:t>изучение</a:t>
            </a:r>
            <a:r>
              <a:rPr lang="ru-RU" altLang="ru-RU" sz="1800" i="0">
                <a:solidFill>
                  <a:schemeClr val="tx1"/>
                </a:solidFill>
                <a:cs typeface="Times New Roman" panose="02020603050405020304" pitchFamily="18" charset="0"/>
              </a:rPr>
              <a:t> большого количества системных программ и языков программирования </a:t>
            </a:r>
          </a:p>
          <a:p>
            <a:pPr algn="just">
              <a:buSzPts val="1400"/>
              <a:buFont typeface="Wingdings" panose="05000000000000000000" pitchFamily="2" charset="2"/>
              <a:buChar char="Ø"/>
            </a:pPr>
            <a:r>
              <a:rPr lang="ru-RU" altLang="ru-RU" sz="1800" i="0">
                <a:solidFill>
                  <a:srgbClr val="0066CC"/>
                </a:solidFill>
                <a:cs typeface="Times New Roman" panose="02020603050405020304" pitchFamily="18" charset="0"/>
              </a:rPr>
              <a:t>кодирование </a:t>
            </a:r>
            <a:r>
              <a:rPr lang="ru-RU" altLang="ru-RU" sz="1800" i="0">
                <a:solidFill>
                  <a:schemeClr val="tx1"/>
                </a:solidFill>
                <a:cs typeface="Times New Roman" panose="02020603050405020304" pitchFamily="18" charset="0"/>
              </a:rPr>
              <a:t>и ввод информации в различные ППП</a:t>
            </a:r>
          </a:p>
          <a:p>
            <a:pPr algn="just">
              <a:buSzPts val="1400"/>
              <a:buFont typeface="Wingdings" panose="05000000000000000000" pitchFamily="2" charset="2"/>
              <a:buChar char="Ø"/>
            </a:pPr>
            <a:r>
              <a:rPr lang="ru-RU" altLang="ru-RU" sz="1800" i="0">
                <a:solidFill>
                  <a:srgbClr val="0066CC"/>
                </a:solidFill>
                <a:cs typeface="Times New Roman" panose="02020603050405020304" pitchFamily="18" charset="0"/>
              </a:rPr>
              <a:t>незначительное </a:t>
            </a:r>
            <a:r>
              <a:rPr lang="ru-RU" altLang="ru-RU" sz="1800" i="0">
                <a:solidFill>
                  <a:schemeClr val="tx1"/>
                </a:solidFill>
                <a:cs typeface="Times New Roman" panose="02020603050405020304" pitchFamily="18" charset="0"/>
              </a:rPr>
              <a:t>повышение качества и производительности проектирования технических систем и средств в целом </a:t>
            </a:r>
          </a:p>
          <a:p>
            <a:pPr algn="just">
              <a:buSzPts val="1400"/>
            </a:pPr>
            <a:endParaRPr lang="ru-RU" altLang="ru-RU" sz="2000" i="0">
              <a:cs typeface="Times New Roman" panose="02020603050405020304" pitchFamily="18" charset="0"/>
            </a:endParaRPr>
          </a:p>
        </p:txBody>
      </p:sp>
      <p:sp>
        <p:nvSpPr>
          <p:cNvPr id="10246" name="TextBox 8">
            <a:extLst>
              <a:ext uri="{FF2B5EF4-FFF2-40B4-BE49-F238E27FC236}">
                <a16:creationId xmlns:a16="http://schemas.microsoft.com/office/drawing/2014/main" id="{94160C4F-F1CA-4E8C-AEAB-5561FED92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975" y="-1588"/>
            <a:ext cx="777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chemeClr val="accent1"/>
              </a:buClr>
              <a:buSzPct val="80000"/>
            </a:pPr>
            <a:r>
              <a:rPr lang="ru-RU" alt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2 Основные черты систем автоматизированного проектирования</a:t>
            </a:r>
          </a:p>
        </p:txBody>
      </p:sp>
      <p:sp>
        <p:nvSpPr>
          <p:cNvPr id="10247" name="TextBox 10">
            <a:extLst>
              <a:ext uri="{FF2B5EF4-FFF2-40B4-BE49-F238E27FC236}">
                <a16:creationId xmlns:a16="http://schemas.microsoft.com/office/drawing/2014/main" id="{3F5A7247-4421-44D7-A925-E31B22CE1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4227513"/>
            <a:ext cx="609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ts val="1400"/>
            </a:pPr>
            <a:r>
              <a:rPr lang="ru-RU" altLang="ru-RU" sz="2000" i="0">
                <a:solidFill>
                  <a:schemeClr val="tx1"/>
                </a:solidFill>
                <a:cs typeface="Times New Roman" panose="02020603050405020304" pitchFamily="18" charset="0"/>
              </a:rPr>
              <a:t>Рисунок 1 - Позадачный метод проектирования</a:t>
            </a:r>
            <a:endParaRPr lang="ru-RU" altLang="ru-RU" sz="2000">
              <a:solidFill>
                <a:schemeClr val="tx1"/>
              </a:solidFill>
            </a:endParaRPr>
          </a:p>
          <a:p>
            <a:pPr algn="just">
              <a:buSzPts val="1400"/>
            </a:pPr>
            <a:r>
              <a:rPr lang="ru-RU" altLang="ru-RU" i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1800" i="0">
                <a:solidFill>
                  <a:schemeClr val="tx1"/>
                </a:solidFill>
                <a:cs typeface="Times New Roman" panose="02020603050405020304" pitchFamily="18" charset="0"/>
              </a:rPr>
              <a:t>http://csaa.ru/podhody-k-postroeniju-i-proektirovaniju/</a:t>
            </a:r>
            <a:endParaRPr lang="ru-RU" altLang="ru-RU" sz="1800" i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B8B3D344-409B-4D54-B6BE-CB26A11E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5" y="549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3">
            <a:extLst>
              <a:ext uri="{FF2B5EF4-FFF2-40B4-BE49-F238E27FC236}">
                <a16:creationId xmlns:a16="http://schemas.microsoft.com/office/drawing/2014/main" id="{A40AB2B9-16C5-4B17-A81E-0074712C4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403225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>
            <a:extLst>
              <a:ext uri="{FF2B5EF4-FFF2-40B4-BE49-F238E27FC236}">
                <a16:creationId xmlns:a16="http://schemas.microsoft.com/office/drawing/2014/main" id="{7F76D74B-4C47-4265-8570-46A27D67C7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02AF8E3B-6454-438D-A522-66B9BD404570}" type="slidenum">
              <a:rPr lang="ru-RU" altLang="ru-RU" sz="1200" smtClean="0">
                <a:solidFill>
                  <a:srgbClr val="B5A788"/>
                </a:solidFill>
              </a:rPr>
              <a:pPr/>
              <a:t>14</a:t>
            </a:fld>
            <a:endParaRPr lang="ru-RU" altLang="ru-RU" sz="1200">
              <a:solidFill>
                <a:srgbClr val="B5A788"/>
              </a:solidFill>
            </a:endParaRPr>
          </a:p>
        </p:txBody>
      </p:sp>
      <p:sp>
        <p:nvSpPr>
          <p:cNvPr id="11267" name="TextBox 3">
            <a:extLst>
              <a:ext uri="{FF2B5EF4-FFF2-40B4-BE49-F238E27FC236}">
                <a16:creationId xmlns:a16="http://schemas.microsoft.com/office/drawing/2014/main" id="{BCCEB69E-1D78-4DF7-983A-F8B1C1B00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5000"/>
            <a:ext cx="7543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ts val="1400"/>
            </a:pPr>
            <a:r>
              <a:rPr lang="ru-RU" altLang="ru-RU" sz="2400" i="0">
                <a:solidFill>
                  <a:srgbClr val="FF0000"/>
                </a:solidFill>
                <a:cs typeface="Times New Roman" panose="02020603050405020304" pitchFamily="18" charset="0"/>
              </a:rPr>
              <a:t>САПР</a:t>
            </a:r>
            <a:r>
              <a:rPr lang="ru-RU" altLang="ru-RU" sz="2400" i="0">
                <a:solidFill>
                  <a:srgbClr val="333333"/>
                </a:solidFill>
                <a:cs typeface="Times New Roman" panose="02020603050405020304" pitchFamily="18" charset="0"/>
              </a:rPr>
              <a:t> — систем автоматизированного проектирования технических объектов, которые решают весь комплекс задач от анализа задания до разработки полного объема конструкторской и технологической документации.</a:t>
            </a:r>
            <a:endParaRPr lang="ru-RU" altLang="ru-RU" sz="2400" i="0">
              <a:cs typeface="Times New Roman" panose="02020603050405020304" pitchFamily="18" charset="0"/>
            </a:endParaRP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90DD8D54-7DBB-4721-909F-7DA1D9D5D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3" y="298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3">
            <a:extLst>
              <a:ext uri="{FF2B5EF4-FFF2-40B4-BE49-F238E27FC236}">
                <a16:creationId xmlns:a16="http://schemas.microsoft.com/office/drawing/2014/main" id="{81F0AA8D-5535-4CF9-89C5-E7C1A8F1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762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>
            <a:extLst>
              <a:ext uri="{FF2B5EF4-FFF2-40B4-BE49-F238E27FC236}">
                <a16:creationId xmlns:a16="http://schemas.microsoft.com/office/drawing/2014/main" id="{395034AD-45E9-4AF1-B09C-629B7CB56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D15306CF-DADE-4A8D-934A-8A125C454F70}" type="slidenum">
              <a:rPr lang="ru-RU" altLang="ru-RU" sz="1200" smtClean="0">
                <a:solidFill>
                  <a:srgbClr val="B5A788"/>
                </a:solidFill>
              </a:rPr>
              <a:pPr/>
              <a:t>15</a:t>
            </a:fld>
            <a:endParaRPr lang="ru-RU" altLang="ru-RU" sz="1200">
              <a:solidFill>
                <a:srgbClr val="B5A788"/>
              </a:solidFill>
            </a:endParaRPr>
          </a:p>
        </p:txBody>
      </p:sp>
      <p:sp>
        <p:nvSpPr>
          <p:cNvPr id="12291" name="TextBox 3">
            <a:extLst>
              <a:ext uri="{FF2B5EF4-FFF2-40B4-BE49-F238E27FC236}">
                <a16:creationId xmlns:a16="http://schemas.microsoft.com/office/drawing/2014/main" id="{D9F12E5B-BF4C-4F6A-9E77-21E4FD3B0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533400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400" i="0">
                <a:solidFill>
                  <a:srgbClr val="FF0000"/>
                </a:solidFill>
                <a:cs typeface="Times New Roman" panose="02020603050405020304" pitchFamily="18" charset="0"/>
              </a:rPr>
              <a:t>Отличия САПР от «позадачного» метода проектирования</a:t>
            </a:r>
          </a:p>
        </p:txBody>
      </p:sp>
      <p:sp>
        <p:nvSpPr>
          <p:cNvPr id="12292" name="TextBox 4">
            <a:extLst>
              <a:ext uri="{FF2B5EF4-FFF2-40B4-BE49-F238E27FC236}">
                <a16:creationId xmlns:a16="http://schemas.microsoft.com/office/drawing/2014/main" id="{B11189E8-E10C-4841-A349-EFE94237D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1797050"/>
            <a:ext cx="8080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000" i="0">
                <a:solidFill>
                  <a:schemeClr val="tx1"/>
                </a:solidFill>
                <a:cs typeface="Times New Roman" panose="02020603050405020304" pitchFamily="18" charset="0"/>
              </a:rPr>
              <a:t>Возможность комплексного решения общей задачи проектирования, устано­вления тесной связи между частными задачами, т.е. возмож­ность интенсивного обмена информацией и взаимодействие не только отдельных процедур, но и этапов проектирования. </a:t>
            </a:r>
            <a:endParaRPr lang="ru-RU" altLang="ru-RU" sz="2000" i="0">
              <a:solidFill>
                <a:schemeClr val="tx1"/>
              </a:solidFill>
            </a:endParaRPr>
          </a:p>
        </p:txBody>
      </p:sp>
      <p:sp>
        <p:nvSpPr>
          <p:cNvPr id="12293" name="TextBox 6">
            <a:extLst>
              <a:ext uri="{FF2B5EF4-FFF2-40B4-BE49-F238E27FC236}">
                <a16:creationId xmlns:a16="http://schemas.microsoft.com/office/drawing/2014/main" id="{1672A54A-B6EA-4240-BEC6-1A037ADA7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3429000"/>
            <a:ext cx="6480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000">
                <a:solidFill>
                  <a:srgbClr val="0066CC"/>
                </a:solidFill>
                <a:cs typeface="Times New Roman" panose="02020603050405020304" pitchFamily="18" charset="0"/>
              </a:rPr>
              <a:t>САПР — иерархическая система</a:t>
            </a:r>
          </a:p>
          <a:p>
            <a:r>
              <a:rPr lang="ru-RU" altLang="ru-RU" sz="2000">
                <a:solidFill>
                  <a:srgbClr val="0066CC"/>
                </a:solidFill>
              </a:rPr>
              <a:t>САПР — совокупность информационно-согласованных подсистем. </a:t>
            </a: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54DBEFAA-4948-4FFB-9115-99DC79E27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298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3">
            <a:extLst>
              <a:ext uri="{FF2B5EF4-FFF2-40B4-BE49-F238E27FC236}">
                <a16:creationId xmlns:a16="http://schemas.microsoft.com/office/drawing/2014/main" id="{9EC62D89-E45A-44F3-BCEB-40665F18B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138113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>
            <a:extLst>
              <a:ext uri="{FF2B5EF4-FFF2-40B4-BE49-F238E27FC236}">
                <a16:creationId xmlns:a16="http://schemas.microsoft.com/office/drawing/2014/main" id="{22B9482E-3360-4350-91CA-909367D823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CDA20ADD-8981-4ABE-94D2-8877BBC1C701}" type="slidenum">
              <a:rPr lang="ru-RU" altLang="ru-RU" sz="1200" smtClean="0">
                <a:solidFill>
                  <a:srgbClr val="B5A788"/>
                </a:solidFill>
              </a:rPr>
              <a:pPr/>
              <a:t>16</a:t>
            </a:fld>
            <a:endParaRPr lang="ru-RU" altLang="ru-RU" sz="1200">
              <a:solidFill>
                <a:srgbClr val="B5A788"/>
              </a:solidFill>
            </a:endParaRPr>
          </a:p>
        </p:txBody>
      </p:sp>
      <p:sp>
        <p:nvSpPr>
          <p:cNvPr id="13315" name="TextBox 8">
            <a:extLst>
              <a:ext uri="{FF2B5EF4-FFF2-40B4-BE49-F238E27FC236}">
                <a16:creationId xmlns:a16="http://schemas.microsoft.com/office/drawing/2014/main" id="{587F8E59-4F54-447B-BA17-DD7F02077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054225"/>
            <a:ext cx="7696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000" i="0">
                <a:solidFill>
                  <a:schemeClr val="tx1"/>
                </a:solidFill>
              </a:rPr>
              <a:t>Возможность ими­тационного моделирования радиоэлектронных систем в усло­виях работы, близких к реальным.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000" i="0">
                <a:solidFill>
                  <a:schemeClr val="tx1"/>
                </a:solidFill>
              </a:rPr>
              <a:t>Значительное услож­нение программного и информационного обеспечения проекти­рования.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000" i="0">
                <a:solidFill>
                  <a:schemeClr val="tx1"/>
                </a:solidFill>
              </a:rPr>
              <a:t>Значительное услож­нение технических средств САПР.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000" i="0">
                <a:solidFill>
                  <a:schemeClr val="tx1"/>
                </a:solidFill>
              </a:rPr>
              <a:t>Замкнутость процесса автоматизи­рованного проектирования</a:t>
            </a:r>
          </a:p>
        </p:txBody>
      </p:sp>
      <p:sp>
        <p:nvSpPr>
          <p:cNvPr id="13316" name="TextBox 8">
            <a:extLst>
              <a:ext uri="{FF2B5EF4-FFF2-40B4-BE49-F238E27FC236}">
                <a16:creationId xmlns:a16="http://schemas.microsoft.com/office/drawing/2014/main" id="{5AB4DF6B-0505-4326-B6CF-687AC0F9C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153035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000" i="0">
                <a:solidFill>
                  <a:schemeClr val="tx1"/>
                </a:solidFill>
              </a:rPr>
              <a:t>Интерактивный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 sz="2000" i="0">
                <a:solidFill>
                  <a:schemeClr val="tx1"/>
                </a:solidFill>
              </a:rPr>
              <a:t>режим проектирования.</a:t>
            </a: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EC264420-884D-403D-B448-3B90D575A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298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3">
            <a:extLst>
              <a:ext uri="{FF2B5EF4-FFF2-40B4-BE49-F238E27FC236}">
                <a16:creationId xmlns:a16="http://schemas.microsoft.com/office/drawing/2014/main" id="{E3A64F01-73AA-4761-9494-BAA645615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138113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94BB493D-B9E4-466A-88B8-93AE4B6835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CABB9B-DF91-457D-9173-44A216D0F56E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C2BF99A-9231-4C3A-94A9-7B7AC01EF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45D33A-9E6A-4787-A888-3B7B32E4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990600"/>
            <a:ext cx="7848600" cy="4186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i="0" dirty="0">
                <a:solidFill>
                  <a:schemeClr val="tx1"/>
                </a:solidFill>
              </a:rPr>
              <a:t>3 Принципы построения САПР</a:t>
            </a:r>
          </a:p>
          <a:p>
            <a:pPr algn="ctr" eaLnBrk="1" hangingPunct="1">
              <a:defRPr/>
            </a:pPr>
            <a:endParaRPr lang="ru-RU" altLang="ru-RU" sz="1400" i="0" dirty="0">
              <a:solidFill>
                <a:srgbClr val="FF0000"/>
              </a:solidFill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i="0" dirty="0">
                <a:solidFill>
                  <a:srgbClr val="0066CC"/>
                </a:solidFill>
              </a:rPr>
              <a:t>Принцип включения </a:t>
            </a:r>
            <a:r>
              <a:rPr lang="ru-RU" sz="2000" i="0" dirty="0">
                <a:solidFill>
                  <a:schemeClr val="tx1"/>
                </a:solidFill>
              </a:rPr>
              <a:t>состоит в том, что требования к со­зданию, функционированию и развитию САПР определяются со стороны более сложной системы, включающей в себя САПР в качестве подсистемы. 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ru-RU" altLang="ru-RU" sz="1400" i="0" dirty="0">
              <a:solidFill>
                <a:schemeClr val="tx1"/>
              </a:solidFill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i="0" dirty="0">
                <a:solidFill>
                  <a:srgbClr val="0066CC"/>
                </a:solidFill>
              </a:rPr>
              <a:t>Принцип системного единства </a:t>
            </a:r>
            <a:r>
              <a:rPr lang="ru-RU" sz="2000" i="0" dirty="0">
                <a:solidFill>
                  <a:schemeClr val="tx1"/>
                </a:solidFill>
              </a:rPr>
              <a:t>предусматривает обеспе­чение целостности САПР за счет связи между ее подсистема­ми и функционирования подсистемы управления САПР.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ru-RU" altLang="ru-RU" sz="1400" i="0" dirty="0">
              <a:solidFill>
                <a:schemeClr val="tx1"/>
              </a:solidFill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i="0" dirty="0">
                <a:solidFill>
                  <a:srgbClr val="0066CC"/>
                </a:solidFill>
              </a:rPr>
              <a:t>Принцип комплексности </a:t>
            </a:r>
            <a:r>
              <a:rPr lang="ru-RU" sz="2000" i="0" dirty="0">
                <a:solidFill>
                  <a:schemeClr val="tx1"/>
                </a:solidFill>
              </a:rPr>
              <a:t>требует связности проектирова­ния отдельных элементов и всего объекта в целом на всех ста­диях проектирования.</a:t>
            </a:r>
          </a:p>
        </p:txBody>
      </p:sp>
      <p:pic>
        <p:nvPicPr>
          <p:cNvPr id="1024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3DF4A1DE-CF60-4F81-9227-E15A429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5" y="3476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3">
            <a:extLst>
              <a:ext uri="{FF2B5EF4-FFF2-40B4-BE49-F238E27FC236}">
                <a16:creationId xmlns:a16="http://schemas.microsoft.com/office/drawing/2014/main" id="{ED1EEDC1-505A-48A6-BBAC-0320543F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12065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EF503179-CEB2-4903-AB3B-45851D33A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A8395F-9606-4C59-835C-0FAA0260460D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3370BCF-EB53-48E4-939E-D98EEB066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77E646-45B5-4AAD-9FCB-DBC3A4397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714375"/>
            <a:ext cx="7848600" cy="557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ru-RU" altLang="ru-RU" sz="1400" i="0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ru-RU" sz="1400" i="0" dirty="0">
              <a:solidFill>
                <a:schemeClr val="tx1"/>
              </a:solidFill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i="0" dirty="0">
                <a:solidFill>
                  <a:srgbClr val="0066CC"/>
                </a:solidFill>
              </a:rPr>
              <a:t>Принцип информационного единства </a:t>
            </a:r>
            <a:r>
              <a:rPr lang="ru-RU" sz="2000" i="0" dirty="0">
                <a:solidFill>
                  <a:schemeClr val="tx1"/>
                </a:solidFill>
              </a:rPr>
              <a:t>предопределяет</a:t>
            </a:r>
            <a:r>
              <a:rPr lang="ru-RU" i="0" dirty="0"/>
              <a:t> </a:t>
            </a:r>
            <a:r>
              <a:rPr lang="ru-RU" sz="2000" i="0" dirty="0">
                <a:solidFill>
                  <a:schemeClr val="tx1"/>
                </a:solidFill>
              </a:rPr>
              <a:t>информационную согласованность отдельных подсистем и ком­понентов САПР. Это означает, что в средствах обеспечения компонентов САПР должны использоваться единые термины, символы, условные обозначения, проблемно-ориентированные язы­ки программирования и способы представления информации, которые обычно устанавливаются соответствующими норма­тивными документами. Принцип информационного единства предусматривает, в частности, размещение всех файлов, испо­льзуемых многократно при проектировании различных объек­тов, в банках данных. За счет информационного единства ре­зультаты решения одной задачи в САПР без какой-либо пере­компоновки или переработки полученных массивов данных могут быть использованы в качестве исходной информации для других задач проектирования.</a:t>
            </a:r>
          </a:p>
        </p:txBody>
      </p:sp>
      <p:pic>
        <p:nvPicPr>
          <p:cNvPr id="11269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5D89FE20-015C-42BB-8205-2E036381D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3">
            <a:extLst>
              <a:ext uri="{FF2B5EF4-FFF2-40B4-BE49-F238E27FC236}">
                <a16:creationId xmlns:a16="http://schemas.microsoft.com/office/drawing/2014/main" id="{426FBAB8-05F3-42EA-9792-AE9C5AC9A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144463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4A14EC7B-92E4-4E79-81A1-C1F5B4B1FA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87575E-6F45-43CC-83CC-BB4DBCC68EEB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6980792-D5DA-4BD0-B0FB-B76BF5F83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F24551-28B1-4E19-8F87-E5B5CF62D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7848600" cy="4032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ru-RU" sz="1400" i="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endParaRPr lang="ru-RU" sz="1400" i="0" dirty="0">
              <a:solidFill>
                <a:schemeClr val="tx1"/>
              </a:solidFill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i="0" dirty="0">
                <a:solidFill>
                  <a:srgbClr val="0066CC"/>
                </a:solidFill>
              </a:rPr>
              <a:t>Принцип совместимости </a:t>
            </a:r>
            <a:r>
              <a:rPr lang="ru-RU" sz="2000" i="0" dirty="0">
                <a:solidFill>
                  <a:schemeClr val="tx1"/>
                </a:solidFill>
              </a:rPr>
              <a:t>состоит в том, что языки, коды, информационные и технические характеристики структурных связей между подсистемами и компонентами САПР должны быть согласованы так, чтобы обеспечивалось совместное функ­ционирование всех подсистем и сохранялась открытая стру­ктура САПР в целом. Так, введение каких-либо новых техни­ческих или программных средств в САПР не должно приво­дить к каким-либо изменениям уже эксплуатируемых средств. </a:t>
            </a:r>
            <a:r>
              <a:rPr lang="ru-RU" sz="2000" i="0" dirty="0" err="1">
                <a:solidFill>
                  <a:schemeClr val="tx1"/>
                </a:solidFill>
              </a:rPr>
              <a:t>Т.е</a:t>
            </a:r>
            <a:r>
              <a:rPr lang="ru-RU" sz="2000" i="0" dirty="0">
                <a:solidFill>
                  <a:schemeClr val="tx1"/>
                </a:solidFill>
              </a:rPr>
              <a:t> принцип совместимости обеспечивает совместное функционирование составных частей САПР и сохраняет открытой систему в целом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ru-RU" altLang="ru-RU" sz="2000" i="0" dirty="0">
              <a:solidFill>
                <a:schemeClr val="tx1"/>
              </a:solidFill>
            </a:endParaRPr>
          </a:p>
        </p:txBody>
      </p:sp>
      <p:pic>
        <p:nvPicPr>
          <p:cNvPr id="1229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2D971FB1-A2BD-4CF5-B851-16E39A699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301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3">
            <a:extLst>
              <a:ext uri="{FF2B5EF4-FFF2-40B4-BE49-F238E27FC236}">
                <a16:creationId xmlns:a16="http://schemas.microsoft.com/office/drawing/2014/main" id="{03AEA431-0152-496D-8254-38CD2C82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144463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62B815-CB6F-495C-BFA8-7353D3FEEE46}"/>
              </a:ext>
            </a:extLst>
          </p:cNvPr>
          <p:cNvSpPr txBox="1"/>
          <p:nvPr/>
        </p:nvSpPr>
        <p:spPr>
          <a:xfrm>
            <a:off x="1371600" y="1447800"/>
            <a:ext cx="7696200" cy="317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75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План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1 Подсистемы САПР</a:t>
            </a: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2 Основные черты систем автоматизированного проектирования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3 Принципы построения САПР</a:t>
            </a: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>
              <a:tabLst>
                <a:tab pos="457200" algn="l"/>
                <a:tab pos="4855369" algn="r"/>
              </a:tabLst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FB7F83CC-001D-458D-A89B-B29929279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3">
            <a:extLst>
              <a:ext uri="{FF2B5EF4-FFF2-40B4-BE49-F238E27FC236}">
                <a16:creationId xmlns:a16="http://schemas.microsoft.com/office/drawing/2014/main" id="{14164CCB-AD27-4D01-AA9E-DD0857FC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4463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762514"/>
      </p:ext>
    </p:extLst>
  </p:cSld>
  <p:clrMapOvr>
    <a:masterClrMapping/>
  </p:clrMapOvr>
  <p:transition spd="slow" advTm="2388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A317A835-BB82-4C48-8784-E56674B477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481114-E6D3-4152-B4D3-0F2DE6AD6798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7EA8048-1146-4DC6-A1C7-E64EE2943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7045A9-0407-40E1-BBCF-8D4AD1665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447800"/>
            <a:ext cx="7848600" cy="4308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ru-RU" altLang="ru-RU" sz="2000" i="0" dirty="0">
              <a:solidFill>
                <a:schemeClr val="tx1"/>
              </a:solidFill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i="0" dirty="0">
                <a:solidFill>
                  <a:srgbClr val="0066CC"/>
                </a:solidFill>
              </a:rPr>
              <a:t>Принцип инвариантности (типизации) </a:t>
            </a:r>
            <a:r>
              <a:rPr lang="ru-RU" sz="2000" i="0" dirty="0">
                <a:solidFill>
                  <a:schemeClr val="tx1"/>
                </a:solidFill>
              </a:rPr>
              <a:t>предусматривает, что подсис­темы и компоненты САПР должны быть по возможности уни­версальными или типовыми, т.е. инвариантными к проекти­руемым объектам и отраслевой специфике. Применительно ко всем компонентам САПР это, конечно, невозможно. Однако многие компоненты, например программы оптимизации, обра­ботки массивов данных и другие могут быть сделаны одина­ковыми для разных технических объектов. Т.е. принцип типизации предусматривает разработку и использование типовых и унифицированных элементов САПР. Типизируют элементы, имеющие перспективу многократного использования.</a:t>
            </a:r>
          </a:p>
          <a:p>
            <a:pPr algn="just" eaLnBrk="1" hangingPunct="1">
              <a:defRPr/>
            </a:pPr>
            <a:endParaRPr lang="ru-RU" sz="1400" i="0" dirty="0">
              <a:solidFill>
                <a:schemeClr val="tx1"/>
              </a:solidFill>
            </a:endParaRPr>
          </a:p>
        </p:txBody>
      </p:sp>
      <p:pic>
        <p:nvPicPr>
          <p:cNvPr id="13317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C5B95873-A0E5-4BAD-96EE-E6529199B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381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3">
            <a:extLst>
              <a:ext uri="{FF2B5EF4-FFF2-40B4-BE49-F238E27FC236}">
                <a16:creationId xmlns:a16="http://schemas.microsoft.com/office/drawing/2014/main" id="{18A05C26-24A2-406E-BA82-844523D6D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144463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A42FFF4C-7164-4F49-9E51-9C18FE4E4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2161AE-3652-40EA-BEE6-A3D2E21937CD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2BEC31C-BAB6-46EE-8C42-3B205A471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8E664D-6544-49EF-A18F-A7B79AC43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470025"/>
            <a:ext cx="7848600" cy="4924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defRPr/>
            </a:pPr>
            <a:endParaRPr lang="ru-RU" sz="2000" i="0" dirty="0">
              <a:solidFill>
                <a:schemeClr val="tx1"/>
              </a:solidFill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i="0" dirty="0">
                <a:solidFill>
                  <a:srgbClr val="0066CC"/>
                </a:solidFill>
              </a:rPr>
              <a:t>Принцип развития </a:t>
            </a:r>
            <a:r>
              <a:rPr lang="ru-RU" sz="2000" i="0" dirty="0">
                <a:solidFill>
                  <a:schemeClr val="tx1"/>
                </a:solidFill>
              </a:rPr>
              <a:t>требует, чтобы в САПР предусмат­ривалось наращивание и совершенствование компонентов и связей между ними. При модернизации подсистемы САПР до­пускается частичная замена компонентов, входящих в подсис­тему, с изданием соответствующей документации. Т.е. принцип развития дает возможность пополнения, совершенствования и обновления составных частей САПР.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ru-RU" sz="2000" i="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ru-RU" sz="2000" i="0" dirty="0">
                <a:solidFill>
                  <a:schemeClr val="tx1"/>
                </a:solidFill>
              </a:rPr>
              <a:t>Приведенные общесистемные принципы являются чрезвы­чайно важными на этапе разработки САПР. Контроль за их соблюдением обычно осуществляет специальная служба САПР предприятия.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ru-RU" sz="2000" i="0" dirty="0">
              <a:solidFill>
                <a:schemeClr val="tx1"/>
              </a:solidFill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ru-RU" sz="2000" i="0" dirty="0">
              <a:solidFill>
                <a:schemeClr val="tx1"/>
              </a:solidFill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ru-RU" sz="1400" i="0" dirty="0">
              <a:solidFill>
                <a:schemeClr val="tx1"/>
              </a:solidFill>
            </a:endParaRPr>
          </a:p>
        </p:txBody>
      </p:sp>
      <p:pic>
        <p:nvPicPr>
          <p:cNvPr id="14341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2379C39C-07D6-4056-9373-B0DC69D11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60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3">
            <a:extLst>
              <a:ext uri="{FF2B5EF4-FFF2-40B4-BE49-F238E27FC236}">
                <a16:creationId xmlns:a16="http://schemas.microsoft.com/office/drawing/2014/main" id="{68340E0D-7361-4792-8011-7199F1A3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3810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D0CD1E09-2E43-4BBB-B78C-9CEB8989A9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1A39BE-ABDE-4FF9-95F2-DA3DD83FFC2A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D3B5193-06E5-4288-96AC-D2BAAB9B8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6E6BE092-2216-4FE6-8A83-136F9672D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9144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lvl="1" algn="ctr" eaLnBrk="1" hangingPunct="1"/>
            <a:r>
              <a:rPr lang="ru-RU" altLang="ru-RU" sz="2400" i="0">
                <a:solidFill>
                  <a:srgbClr val="FF0000"/>
                </a:solidFill>
              </a:rPr>
              <a:t>Признаки современных САПР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5365" name="TextBox 8">
            <a:extLst>
              <a:ext uri="{FF2B5EF4-FFF2-40B4-BE49-F238E27FC236}">
                <a16:creationId xmlns:a16="http://schemas.microsoft.com/office/drawing/2014/main" id="{55F38F05-05AC-4EB7-BFD9-44EA54372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54188"/>
            <a:ext cx="777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11430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1430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1430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1430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1430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400" i="0">
                <a:solidFill>
                  <a:schemeClr val="tx1"/>
                </a:solidFill>
                <a:cs typeface="Times New Roman" panose="02020603050405020304" pitchFamily="18" charset="0"/>
              </a:rPr>
              <a:t>Объектно – ориентированное взаимодействие человека и ЭВМ.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ru-RU" altLang="ru-RU" sz="2400" i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400" i="0">
                <a:solidFill>
                  <a:schemeClr val="tx1"/>
                </a:solidFill>
              </a:rPr>
              <a:t>Сквозная информационная поддержка на всех этапах обработки информации на основе интегрированной базы данных.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ru-RU" altLang="ru-RU" sz="2400" i="0">
              <a:solidFill>
                <a:schemeClr val="tx1"/>
              </a:solidFill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400" i="0">
                <a:solidFill>
                  <a:schemeClr val="tx1"/>
                </a:solidFill>
              </a:rPr>
              <a:t>Безбумажный процесс обработки информации.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ru-RU" altLang="ru-RU" sz="2400" i="0">
              <a:solidFill>
                <a:schemeClr val="tx1"/>
              </a:solidFill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400" i="0">
                <a:solidFill>
                  <a:schemeClr val="tx1"/>
                </a:solidFill>
              </a:rPr>
              <a:t>Интерактивный режим решения задач, выполняемый в режиме диалога пользователя и ЭВМ. </a:t>
            </a:r>
          </a:p>
        </p:txBody>
      </p:sp>
      <p:pic>
        <p:nvPicPr>
          <p:cNvPr id="15368" name="Рисунок 3">
            <a:extLst>
              <a:ext uri="{FF2B5EF4-FFF2-40B4-BE49-F238E27FC236}">
                <a16:creationId xmlns:a16="http://schemas.microsoft.com/office/drawing/2014/main" id="{D98798AB-9655-4EDC-BD76-B22E84387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997" y="76200"/>
            <a:ext cx="12287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62B815-CB6F-495C-BFA8-7353D3FEEE46}"/>
              </a:ext>
            </a:extLst>
          </p:cNvPr>
          <p:cNvSpPr txBox="1"/>
          <p:nvPr/>
        </p:nvSpPr>
        <p:spPr>
          <a:xfrm>
            <a:off x="1371600" y="1447800"/>
            <a:ext cx="7696200" cy="35773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75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Заключение</a:t>
            </a:r>
          </a:p>
          <a:p>
            <a:pPr algn="ctr">
              <a:lnSpc>
                <a:spcPct val="80000"/>
              </a:lnSpc>
              <a:spcBef>
                <a:spcPts val="75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Были изучены следующие вопросы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1 Подсистемы САПР</a:t>
            </a: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2 Основные черты систем автоматизированного проектирования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3 Принципы построения САПР</a:t>
            </a: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>
              <a:tabLst>
                <a:tab pos="457200" algn="l"/>
                <a:tab pos="4855369" algn="r"/>
              </a:tabLst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FB7F83CC-001D-458D-A89B-B29929279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3">
            <a:extLst>
              <a:ext uri="{FF2B5EF4-FFF2-40B4-BE49-F238E27FC236}">
                <a16:creationId xmlns:a16="http://schemas.microsoft.com/office/drawing/2014/main" id="{14164CCB-AD27-4D01-AA9E-DD0857FC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4463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531893"/>
      </p:ext>
    </p:extLst>
  </p:cSld>
  <p:clrMapOvr>
    <a:masterClrMapping/>
  </p:clrMapOvr>
  <p:transition spd="slow" advTm="2388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>
            <a:extLst>
              <a:ext uri="{FF2B5EF4-FFF2-40B4-BE49-F238E27FC236}">
                <a16:creationId xmlns:a16="http://schemas.microsoft.com/office/drawing/2014/main" id="{632AE593-17DF-4B8F-9CDE-900E87D49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470FA2CA-31AD-4FE4-9672-2D3725B87F37}" type="slidenum">
              <a:rPr lang="ru-RU" altLang="ru-RU" sz="1200" smtClean="0">
                <a:solidFill>
                  <a:srgbClr val="B5A788"/>
                </a:solidFill>
              </a:rPr>
              <a:pPr/>
              <a:t>24</a:t>
            </a:fld>
            <a:endParaRPr lang="ru-RU" altLang="ru-RU" sz="1200">
              <a:solidFill>
                <a:srgbClr val="B5A78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D7DEEB-FEE1-4DBC-91DD-28A9FF0636F9}"/>
              </a:ext>
            </a:extLst>
          </p:cNvPr>
          <p:cNvSpPr txBox="1"/>
          <p:nvPr/>
        </p:nvSpPr>
        <p:spPr>
          <a:xfrm>
            <a:off x="914400" y="1771650"/>
            <a:ext cx="7620000" cy="511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0510" indent="317500" algn="ctr">
              <a:lnSpc>
                <a:spcPct val="125000"/>
              </a:lnSpc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СПАСИБО ЗА ВНИМАНИЕ!!!</a:t>
            </a:r>
            <a:endParaRPr lang="ru-RU" sz="2400" dirty="0"/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AE659F68-D4C9-4A0E-B6A1-D4C87789E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3" y="388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>
            <a:extLst>
              <a:ext uri="{FF2B5EF4-FFF2-40B4-BE49-F238E27FC236}">
                <a16:creationId xmlns:a16="http://schemas.microsoft.com/office/drawing/2014/main" id="{B05BD3DD-2DC5-49B7-A617-031F12AD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2286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9B33930F-DC66-44BA-A16E-7AE6BAA95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D27133-A725-4CB0-B505-5B9BE1DBD8C5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3CFC25F-44BD-41CF-ACD7-D0709A239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F0CF5407-5D0F-4D63-B27F-C5EA002EE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" y="533400"/>
            <a:ext cx="78486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0">
                <a:latin typeface="Times New Roman" panose="02020603050405020304" pitchFamily="18" charset="0"/>
              </a:rPr>
              <a:t>Рекомендуемая литература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i="0">
              <a:latin typeface="Times New Roman" panose="02020603050405020304" pitchFamily="18" charset="0"/>
            </a:endParaRP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1 Паршина, Г. И. Системы автоматизированного проектирования: учебник для студентов. – Караганда: КарГТУ, 2018. – 221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2 Селезнев В. А., Дмитроченко С. А. Компьютерная графика: учебник и практикум для студентов. – М.: Юрайт, 2018. – 228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3 Гафуров Х.Л., Гафров Т.Х. Системы автоматизированного проектирования: Учебное пособие. – СПб.: Судостроение, 2015. — 320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4 Норенков И.П. Основы автоматизированного проектирования: учеб. для вузов. – М.: МГТУ им. Баумана, 2018. – 360с.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5 Джонс Дж. К. Методы проектирования. Пер. с англ. 4–е изд. доп. – М.: Мир, 2020. – 326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6 Алексеев О.В., Головков А.А., Пивоваров И.Ю. и др. Автоматизация проектирования радиоэлектронных средств: Учеб. пособие для вузов. – М.: Высш. шк., 2014. – 479 с.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i="0">
              <a:latin typeface="Times New Roman" panose="02020603050405020304" pitchFamily="18" charset="0"/>
            </a:endParaRPr>
          </a:p>
        </p:txBody>
      </p:sp>
      <p:pic>
        <p:nvPicPr>
          <p:cNvPr id="11269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D83F47AB-3186-488C-8D8B-11F17AEB7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936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4">
            <a:extLst>
              <a:ext uri="{FF2B5EF4-FFF2-40B4-BE49-F238E27FC236}">
                <a16:creationId xmlns:a16="http://schemas.microsoft.com/office/drawing/2014/main" id="{F8C9BD78-A268-48B5-9525-6B44756A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9863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62B815-CB6F-495C-BFA8-7353D3FEEE46}"/>
              </a:ext>
            </a:extLst>
          </p:cNvPr>
          <p:cNvSpPr txBox="1"/>
          <p:nvPr/>
        </p:nvSpPr>
        <p:spPr>
          <a:xfrm>
            <a:off x="1371600" y="1447800"/>
            <a:ext cx="7696200" cy="35773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75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Заключение</a:t>
            </a:r>
          </a:p>
          <a:p>
            <a:pPr algn="ctr">
              <a:lnSpc>
                <a:spcPct val="80000"/>
              </a:lnSpc>
              <a:spcBef>
                <a:spcPts val="75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Были изучены следующие вопросы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1 Подсистемы САПР</a:t>
            </a: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2 Основные черты систем автоматизированного проектирования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3 Принципы построения САПР</a:t>
            </a: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>
              <a:tabLst>
                <a:tab pos="457200" algn="l"/>
                <a:tab pos="4855369" algn="r"/>
              </a:tabLst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220" name="Рисунок 3">
            <a:extLst>
              <a:ext uri="{FF2B5EF4-FFF2-40B4-BE49-F238E27FC236}">
                <a16:creationId xmlns:a16="http://schemas.microsoft.com/office/drawing/2014/main" id="{14164CCB-AD27-4D01-AA9E-DD0857FC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388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>
            <a:extLst>
              <a:ext uri="{FF2B5EF4-FFF2-40B4-BE49-F238E27FC236}">
                <a16:creationId xmlns:a16="http://schemas.microsoft.com/office/drawing/2014/main" id="{B2667BEE-1EF0-4215-BCD5-F8AA31C912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2048D85D-F593-4284-B714-288DCB7DDA59}" type="slidenum">
              <a:rPr lang="ru-RU" altLang="ru-RU" sz="1200" smtClean="0">
                <a:solidFill>
                  <a:srgbClr val="B5A788"/>
                </a:solidFill>
              </a:rPr>
              <a:pPr/>
              <a:t>5</a:t>
            </a:fld>
            <a:endParaRPr lang="ru-RU" altLang="ru-RU" sz="1200">
              <a:solidFill>
                <a:srgbClr val="B5A788"/>
              </a:solidFill>
            </a:endParaRPr>
          </a:p>
        </p:txBody>
      </p:sp>
      <p:sp>
        <p:nvSpPr>
          <p:cNvPr id="10243" name="TextBox 3">
            <a:extLst>
              <a:ext uri="{FF2B5EF4-FFF2-40B4-BE49-F238E27FC236}">
                <a16:creationId xmlns:a16="http://schemas.microsoft.com/office/drawing/2014/main" id="{304DE5A2-60AA-44EF-9364-4E9A26CA7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24000"/>
            <a:ext cx="76723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000" i="0">
                <a:solidFill>
                  <a:srgbClr val="333333"/>
                </a:solidFill>
              </a:rPr>
              <a:t>Основными структурными составными звеньями </a:t>
            </a:r>
            <a:r>
              <a:rPr lang="ru-RU" altLang="ru-RU" sz="2000" i="0">
                <a:solidFill>
                  <a:srgbClr val="333333"/>
                </a:solidFill>
                <a:cs typeface="Times New Roman" panose="02020603050405020304" pitchFamily="18" charset="0"/>
              </a:rPr>
              <a:t>САПР являются </a:t>
            </a:r>
            <a:r>
              <a:rPr lang="ru-RU" altLang="ru-RU" sz="2000" i="0">
                <a:solidFill>
                  <a:srgbClr val="FF0000"/>
                </a:solidFill>
                <a:cs typeface="Times New Roman" panose="02020603050405020304" pitchFamily="18" charset="0"/>
              </a:rPr>
              <a:t>подсистемы</a:t>
            </a:r>
            <a:r>
              <a:rPr lang="ru-RU" altLang="ru-RU" sz="2000" i="0">
                <a:solidFill>
                  <a:srgbClr val="333333"/>
                </a:solidFill>
                <a:cs typeface="Times New Roman" panose="02020603050405020304" pitchFamily="18" charset="0"/>
              </a:rPr>
              <a:t>, обладающие всеми свойствами систем и создаваемые как самостоятельные системы.</a:t>
            </a:r>
          </a:p>
          <a:p>
            <a:pPr algn="just"/>
            <a:endParaRPr lang="ru-RU" altLang="ru-RU" sz="2000" i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i="0">
                <a:solidFill>
                  <a:srgbClr val="FF0000"/>
                </a:solidFill>
              </a:rPr>
              <a:t>Подсистемы</a:t>
            </a:r>
            <a:r>
              <a:rPr lang="ru-RU" altLang="ru-RU" sz="2000" i="0">
                <a:solidFill>
                  <a:srgbClr val="333333"/>
                </a:solidFill>
              </a:rPr>
              <a:t> - это выделенные по некоторым признакам части САПР, обеспечивающие выполнение некоторых законченных проектных задач с получением соответствующих проектных решений и проектных документов.</a:t>
            </a:r>
          </a:p>
          <a:p>
            <a:pPr algn="just"/>
            <a:endParaRPr lang="ru-RU" altLang="ru-RU" sz="2000" i="0"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0408-8373-43D1-81FE-5D13558A0A21}"/>
              </a:ext>
            </a:extLst>
          </p:cNvPr>
          <p:cNvSpPr txBox="1"/>
          <p:nvPr/>
        </p:nvSpPr>
        <p:spPr>
          <a:xfrm>
            <a:off x="1195388" y="533400"/>
            <a:ext cx="41671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spcBef>
                <a:spcPts val="1200"/>
              </a:spcBef>
              <a:spcAft>
                <a:spcPts val="300"/>
              </a:spcAft>
              <a:tabLst>
                <a:tab pos="365760" algn="l"/>
              </a:tabLst>
              <a:defRPr/>
            </a:pPr>
            <a:r>
              <a:rPr lang="ru-RU" sz="2400" i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1 Подсистемы САПР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>
            <a:extLst>
              <a:ext uri="{FF2B5EF4-FFF2-40B4-BE49-F238E27FC236}">
                <a16:creationId xmlns:a16="http://schemas.microsoft.com/office/drawing/2014/main" id="{503591EC-565F-4FC2-A97A-EDA67974B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679F95B5-6D44-4888-B79C-537AF50A1767}" type="slidenum">
              <a:rPr lang="ru-RU" altLang="ru-RU" sz="1200" smtClean="0">
                <a:solidFill>
                  <a:srgbClr val="B5A788"/>
                </a:solidFill>
              </a:rPr>
              <a:pPr/>
              <a:t>6</a:t>
            </a:fld>
            <a:endParaRPr lang="ru-RU" altLang="ru-RU" sz="1200">
              <a:solidFill>
                <a:srgbClr val="B5A788"/>
              </a:solidFill>
            </a:endParaRPr>
          </a:p>
        </p:txBody>
      </p:sp>
      <p:sp>
        <p:nvSpPr>
          <p:cNvPr id="12291" name="TextBox 7">
            <a:extLst>
              <a:ext uri="{FF2B5EF4-FFF2-40B4-BE49-F238E27FC236}">
                <a16:creationId xmlns:a16="http://schemas.microsoft.com/office/drawing/2014/main" id="{1231D447-DA4C-4D31-B2E9-BDA8693E1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762000"/>
            <a:ext cx="40544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000" i="0">
                <a:solidFill>
                  <a:srgbClr val="333333"/>
                </a:solidFill>
                <a:cs typeface="Times New Roman" panose="02020603050405020304" pitchFamily="18" charset="0"/>
              </a:rPr>
              <a:t>К </a:t>
            </a:r>
            <a:r>
              <a:rPr lang="ru-RU" altLang="ru-RU" sz="2000" i="0">
                <a:solidFill>
                  <a:srgbClr val="FF0000"/>
                </a:solidFill>
                <a:cs typeface="Times New Roman" panose="02020603050405020304" pitchFamily="18" charset="0"/>
              </a:rPr>
              <a:t>обслуживающим </a:t>
            </a:r>
            <a:r>
              <a:rPr lang="ru-RU" altLang="ru-RU" sz="2000" i="0">
                <a:solidFill>
                  <a:schemeClr val="tx1"/>
                </a:solidFill>
                <a:cs typeface="Times New Roman" panose="02020603050405020304" pitchFamily="18" charset="0"/>
              </a:rPr>
              <a:t>о</a:t>
            </a:r>
            <a:r>
              <a:rPr lang="ru-RU" altLang="ru-RU" sz="2000" i="0">
                <a:solidFill>
                  <a:srgbClr val="333333"/>
                </a:solidFill>
                <a:cs typeface="Times New Roman" panose="02020603050405020304" pitchFamily="18" charset="0"/>
              </a:rPr>
              <a:t>тносятся подсистемы, предназначенные для поддержания работоспособности проектирующих подсистем, например:</a:t>
            </a:r>
          </a:p>
          <a:p>
            <a:endParaRPr lang="ru-RU" altLang="ru-RU" sz="2000" i="0">
              <a:cs typeface="Times New Roman" panose="02020603050405020304" pitchFamily="18" charset="0"/>
            </a:endParaRPr>
          </a:p>
          <a:p>
            <a:pPr>
              <a:buSzPts val="1400"/>
              <a:buFont typeface="Symbol" panose="05050102010706020507" pitchFamily="18" charset="2"/>
              <a:buChar char=""/>
            </a:pPr>
            <a:r>
              <a:rPr lang="ru-RU" altLang="ru-RU" sz="2000" i="0">
                <a:solidFill>
                  <a:srgbClr val="003399"/>
                </a:solidFill>
                <a:cs typeface="Times New Roman" panose="02020603050405020304" pitchFamily="18" charset="0"/>
              </a:rPr>
              <a:t>подсистема</a:t>
            </a:r>
            <a:r>
              <a:rPr lang="ru-RU" altLang="ru-RU" sz="2000" i="0">
                <a:solidFill>
                  <a:srgbClr val="333333"/>
                </a:solidFill>
                <a:cs typeface="Times New Roman" panose="02020603050405020304" pitchFamily="18" charset="0"/>
              </a:rPr>
              <a:t> графического отображения объектов проектирования;</a:t>
            </a:r>
            <a:endParaRPr lang="ru-RU" altLang="ru-RU" sz="2000" i="0">
              <a:cs typeface="Times New Roman" panose="02020603050405020304" pitchFamily="18" charset="0"/>
            </a:endParaRPr>
          </a:p>
          <a:p>
            <a:pPr>
              <a:buSzPts val="1400"/>
              <a:buFont typeface="Symbol" panose="05050102010706020507" pitchFamily="18" charset="2"/>
              <a:buChar char=""/>
            </a:pPr>
            <a:r>
              <a:rPr lang="ru-RU" altLang="ru-RU" sz="2000" i="0">
                <a:solidFill>
                  <a:srgbClr val="003399"/>
                </a:solidFill>
                <a:cs typeface="Times New Roman" panose="02020603050405020304" pitchFamily="18" charset="0"/>
              </a:rPr>
              <a:t>подсистема</a:t>
            </a:r>
            <a:r>
              <a:rPr lang="ru-RU" altLang="ru-RU" sz="2000" i="0">
                <a:solidFill>
                  <a:srgbClr val="333333"/>
                </a:solidFill>
                <a:cs typeface="Times New Roman" panose="02020603050405020304" pitchFamily="18" charset="0"/>
              </a:rPr>
              <a:t> документирования;</a:t>
            </a:r>
            <a:endParaRPr lang="ru-RU" altLang="ru-RU" sz="2000" i="0">
              <a:cs typeface="Times New Roman" panose="02020603050405020304" pitchFamily="18" charset="0"/>
            </a:endParaRPr>
          </a:p>
          <a:p>
            <a:pPr>
              <a:buSzPts val="1400"/>
              <a:buFont typeface="Symbol" panose="05050102010706020507" pitchFamily="18" charset="2"/>
              <a:buChar char=""/>
            </a:pPr>
            <a:r>
              <a:rPr lang="ru-RU" altLang="ru-RU" sz="2000" i="0">
                <a:solidFill>
                  <a:srgbClr val="003399"/>
                </a:solidFill>
                <a:cs typeface="Times New Roman" panose="02020603050405020304" pitchFamily="18" charset="0"/>
              </a:rPr>
              <a:t>подсистема</a:t>
            </a:r>
            <a:r>
              <a:rPr lang="ru-RU" altLang="ru-RU" sz="2000" i="0">
                <a:solidFill>
                  <a:srgbClr val="333333"/>
                </a:solidFill>
                <a:cs typeface="Times New Roman" panose="02020603050405020304" pitchFamily="18" charset="0"/>
              </a:rPr>
              <a:t> информационного поиска и др.</a:t>
            </a:r>
            <a:endParaRPr lang="ru-RU" altLang="ru-RU" sz="2000" i="0">
              <a:cs typeface="Times New Roman" panose="02020603050405020304" pitchFamily="18" charset="0"/>
            </a:endParaRPr>
          </a:p>
        </p:txBody>
      </p:sp>
      <p:sp>
        <p:nvSpPr>
          <p:cNvPr id="12292" name="TextBox 9">
            <a:extLst>
              <a:ext uri="{FF2B5EF4-FFF2-40B4-BE49-F238E27FC236}">
                <a16:creationId xmlns:a16="http://schemas.microsoft.com/office/drawing/2014/main" id="{86C68725-0239-48FF-8B02-97993E07C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35814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000" i="0">
                <a:solidFill>
                  <a:srgbClr val="333333"/>
                </a:solidFill>
                <a:cs typeface="Times New Roman" panose="02020603050405020304" pitchFamily="18" charset="0"/>
              </a:rPr>
              <a:t>К </a:t>
            </a:r>
            <a:r>
              <a:rPr lang="ru-RU" altLang="ru-RU" sz="2000" i="0">
                <a:solidFill>
                  <a:srgbClr val="FF0000"/>
                </a:solidFill>
                <a:cs typeface="Times New Roman" panose="02020603050405020304" pitchFamily="18" charset="0"/>
              </a:rPr>
              <a:t>проектирующим</a:t>
            </a:r>
            <a:r>
              <a:rPr lang="ru-RU" altLang="ru-RU" sz="2000" i="0">
                <a:solidFill>
                  <a:srgbClr val="333333"/>
                </a:solidFill>
                <a:cs typeface="Times New Roman" panose="02020603050405020304" pitchFamily="18" charset="0"/>
              </a:rPr>
              <a:t> относятся подсистемы, выполняющие проектные процедуры и операции, например:</a:t>
            </a:r>
          </a:p>
          <a:p>
            <a:endParaRPr lang="ru-RU" altLang="ru-RU" sz="2000" i="0">
              <a:cs typeface="Times New Roman" panose="02020603050405020304" pitchFamily="18" charset="0"/>
            </a:endParaRPr>
          </a:p>
          <a:p>
            <a:pPr>
              <a:buSzPts val="1400"/>
              <a:buFont typeface="Symbol" panose="05050102010706020507" pitchFamily="18" charset="2"/>
              <a:buChar char=""/>
            </a:pPr>
            <a:r>
              <a:rPr lang="ru-RU" altLang="ru-RU" sz="2000" i="0">
                <a:solidFill>
                  <a:srgbClr val="003399"/>
                </a:solidFill>
                <a:cs typeface="Times New Roman" panose="02020603050405020304" pitchFamily="18" charset="0"/>
              </a:rPr>
              <a:t>подсистема</a:t>
            </a:r>
            <a:r>
              <a:rPr lang="ru-RU" altLang="ru-RU" sz="2000" i="0">
                <a:solidFill>
                  <a:srgbClr val="333333"/>
                </a:solidFill>
                <a:cs typeface="Times New Roman" panose="02020603050405020304" pitchFamily="18" charset="0"/>
              </a:rPr>
              <a:t> компоновки машины;</a:t>
            </a:r>
            <a:endParaRPr lang="ru-RU" altLang="ru-RU" sz="2000" i="0">
              <a:cs typeface="Times New Roman" panose="02020603050405020304" pitchFamily="18" charset="0"/>
            </a:endParaRPr>
          </a:p>
          <a:p>
            <a:pPr>
              <a:buSzPts val="1400"/>
              <a:buFont typeface="Symbol" panose="05050102010706020507" pitchFamily="18" charset="2"/>
              <a:buChar char=""/>
            </a:pPr>
            <a:r>
              <a:rPr lang="ru-RU" altLang="ru-RU" sz="2000" i="0">
                <a:solidFill>
                  <a:srgbClr val="003399"/>
                </a:solidFill>
                <a:cs typeface="Times New Roman" panose="02020603050405020304" pitchFamily="18" charset="0"/>
              </a:rPr>
              <a:t>подсистема</a:t>
            </a:r>
            <a:r>
              <a:rPr lang="ru-RU" altLang="ru-RU" sz="2000" i="0">
                <a:solidFill>
                  <a:srgbClr val="333333"/>
                </a:solidFill>
                <a:cs typeface="Times New Roman" panose="02020603050405020304" pitchFamily="18" charset="0"/>
              </a:rPr>
              <a:t> проектирования сборочных единиц;</a:t>
            </a:r>
            <a:endParaRPr lang="ru-RU" altLang="ru-RU" sz="2000" i="0">
              <a:cs typeface="Times New Roman" panose="02020603050405020304" pitchFamily="18" charset="0"/>
            </a:endParaRPr>
          </a:p>
          <a:p>
            <a:pPr>
              <a:buSzPts val="1400"/>
              <a:buFont typeface="Symbol" panose="05050102010706020507" pitchFamily="18" charset="2"/>
              <a:buChar char=""/>
            </a:pPr>
            <a:r>
              <a:rPr lang="ru-RU" altLang="ru-RU" sz="2000" i="0">
                <a:solidFill>
                  <a:srgbClr val="003399"/>
                </a:solidFill>
                <a:cs typeface="Times New Roman" panose="02020603050405020304" pitchFamily="18" charset="0"/>
              </a:rPr>
              <a:t>подсистема</a:t>
            </a:r>
            <a:r>
              <a:rPr lang="ru-RU" altLang="ru-RU" sz="2000" i="0">
                <a:solidFill>
                  <a:srgbClr val="333333"/>
                </a:solidFill>
                <a:cs typeface="Times New Roman" panose="02020603050405020304" pitchFamily="18" charset="0"/>
              </a:rPr>
              <a:t> проектирования деталей;</a:t>
            </a:r>
            <a:endParaRPr lang="ru-RU" altLang="ru-RU" sz="2000" i="0">
              <a:cs typeface="Times New Roman" panose="02020603050405020304" pitchFamily="18" charset="0"/>
            </a:endParaRPr>
          </a:p>
          <a:p>
            <a:pPr>
              <a:buSzPts val="1400"/>
              <a:buFont typeface="Symbol" panose="05050102010706020507" pitchFamily="18" charset="2"/>
              <a:buChar char=""/>
            </a:pPr>
            <a:r>
              <a:rPr lang="ru-RU" altLang="ru-RU" sz="2000" i="0">
                <a:solidFill>
                  <a:srgbClr val="003399"/>
                </a:solidFill>
                <a:cs typeface="Times New Roman" panose="02020603050405020304" pitchFamily="18" charset="0"/>
              </a:rPr>
              <a:t>подсистема</a:t>
            </a:r>
            <a:r>
              <a:rPr lang="ru-RU" altLang="ru-RU" sz="2000" i="0">
                <a:solidFill>
                  <a:srgbClr val="333333"/>
                </a:solidFill>
                <a:cs typeface="Times New Roman" panose="02020603050405020304" pitchFamily="18" charset="0"/>
              </a:rPr>
              <a:t> проектирования схемы управления;</a:t>
            </a:r>
            <a:endParaRPr lang="ru-RU" altLang="ru-RU" sz="2000" i="0">
              <a:cs typeface="Times New Roman" panose="02020603050405020304" pitchFamily="18" charset="0"/>
            </a:endParaRPr>
          </a:p>
          <a:p>
            <a:pPr>
              <a:buSzPts val="1400"/>
              <a:buFont typeface="Symbol" panose="05050102010706020507" pitchFamily="18" charset="2"/>
              <a:buChar char=""/>
            </a:pPr>
            <a:r>
              <a:rPr lang="ru-RU" altLang="ru-RU" sz="2000" i="0">
                <a:solidFill>
                  <a:srgbClr val="003399"/>
                </a:solidFill>
                <a:cs typeface="Times New Roman" panose="02020603050405020304" pitchFamily="18" charset="0"/>
              </a:rPr>
              <a:t>подсистема </a:t>
            </a:r>
            <a:r>
              <a:rPr lang="ru-RU" altLang="ru-RU" sz="2000" i="0">
                <a:solidFill>
                  <a:srgbClr val="333333"/>
                </a:solidFill>
                <a:cs typeface="Times New Roman" panose="02020603050405020304" pitchFamily="18" charset="0"/>
              </a:rPr>
              <a:t>технологического проектирования.</a:t>
            </a:r>
            <a:endParaRPr lang="ru-RU" altLang="ru-RU" sz="2000" i="0">
              <a:cs typeface="Times New Roman" panose="02020603050405020304" pitchFamily="18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26E6F98-86FF-4249-BC1A-9C2E8C58B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0"/>
            <a:ext cx="556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ts val="1200"/>
              </a:spcBef>
              <a:spcAft>
                <a:spcPts val="300"/>
              </a:spcAft>
            </a:pPr>
            <a:r>
              <a:rPr lang="ru-RU" altLang="ru-RU" sz="2400" i="0" dirty="0">
                <a:solidFill>
                  <a:srgbClr val="FF0000"/>
                </a:solidFill>
                <a:cs typeface="Arial" panose="020B0604020202020204" pitchFamily="34" charset="0"/>
              </a:rPr>
              <a:t>Классификация подсистем САПР</a:t>
            </a:r>
            <a:endParaRPr lang="ru-RU" altLang="ru-RU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>
            <a:extLst>
              <a:ext uri="{FF2B5EF4-FFF2-40B4-BE49-F238E27FC236}">
                <a16:creationId xmlns:a16="http://schemas.microsoft.com/office/drawing/2014/main" id="{C560FC0A-0EB7-4691-8077-D57180B7D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73098DA7-3A9F-4895-8A48-CC447272E49F}" type="slidenum">
              <a:rPr lang="ru-RU" altLang="ru-RU" sz="1200" smtClean="0">
                <a:solidFill>
                  <a:srgbClr val="B5A788"/>
                </a:solidFill>
              </a:rPr>
              <a:pPr/>
              <a:t>7</a:t>
            </a:fld>
            <a:endParaRPr lang="ru-RU" altLang="ru-RU" sz="1200">
              <a:solidFill>
                <a:srgbClr val="B5A788"/>
              </a:solidFill>
            </a:endParaRPr>
          </a:p>
        </p:txBody>
      </p:sp>
      <p:sp>
        <p:nvSpPr>
          <p:cNvPr id="13315" name="TextBox 7">
            <a:extLst>
              <a:ext uri="{FF2B5EF4-FFF2-40B4-BE49-F238E27FC236}">
                <a16:creationId xmlns:a16="http://schemas.microsoft.com/office/drawing/2014/main" id="{4CF38BD1-FDFC-47ED-81B8-8A4EF2990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0" y="103188"/>
            <a:ext cx="4052888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000" i="0">
                <a:solidFill>
                  <a:srgbClr val="FF0000"/>
                </a:solidFill>
                <a:cs typeface="Times New Roman" panose="02020603050405020304" pitchFamily="18" charset="0"/>
              </a:rPr>
              <a:t>Инвариантные </a:t>
            </a:r>
            <a:r>
              <a:rPr lang="ru-RU" altLang="ru-RU" sz="2000" i="0">
                <a:solidFill>
                  <a:schemeClr val="tx1"/>
                </a:solidFill>
                <a:cs typeface="Times New Roman" panose="02020603050405020304" pitchFamily="18" charset="0"/>
              </a:rPr>
              <a:t>подсистемы выполняют функции управле­ния и обработки информации, не зависящие от объекта проектирования.</a:t>
            </a:r>
          </a:p>
          <a:p>
            <a:r>
              <a:rPr lang="ru-RU" altLang="ru-RU" sz="2000" i="0">
                <a:cs typeface="Times New Roman" panose="02020603050405020304" pitchFamily="18" charset="0"/>
              </a:rPr>
              <a:t>­</a:t>
            </a:r>
            <a:r>
              <a:rPr lang="ru-RU" altLang="ru-RU" sz="2000" i="0">
                <a:solidFill>
                  <a:srgbClr val="333333"/>
                </a:solidFill>
                <a:cs typeface="Times New Roman" panose="02020603050405020304" pitchFamily="18" charset="0"/>
              </a:rPr>
              <a:t>К инвариантным подсистемам относят подсистемы, выполняющие унифицированные проектные процедуры и операции, например:</a:t>
            </a:r>
          </a:p>
          <a:p>
            <a:endParaRPr lang="ru-RU" altLang="ru-RU" sz="2000" i="0">
              <a:cs typeface="Times New Roman" panose="02020603050405020304" pitchFamily="18" charset="0"/>
            </a:endParaRPr>
          </a:p>
          <a:p>
            <a:pPr>
              <a:buSzPts val="1400"/>
              <a:buFont typeface="Symbol" panose="05050102010706020507" pitchFamily="18" charset="2"/>
              <a:buChar char=""/>
            </a:pPr>
            <a:r>
              <a:rPr lang="ru-RU" altLang="ru-RU" sz="2000" i="0">
                <a:solidFill>
                  <a:srgbClr val="0066CC"/>
                </a:solidFill>
                <a:cs typeface="Times New Roman" panose="02020603050405020304" pitchFamily="18" charset="0"/>
              </a:rPr>
              <a:t>подсистемы </a:t>
            </a:r>
            <a:r>
              <a:rPr lang="ru-RU" altLang="ru-RU" sz="2000" i="0">
                <a:solidFill>
                  <a:srgbClr val="333333"/>
                </a:solidFill>
              </a:rPr>
              <a:t>управ­ления САПР, диалоговых процедур, оптимизации, подсистемы ввода, обработки и вывода графической информации, подсис­темы информационно-поисковых процедур и др</a:t>
            </a:r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.</a:t>
            </a:r>
            <a:endParaRPr lang="ru-RU" altLang="ru-RU" sz="1800">
              <a:cs typeface="Times New Roman" panose="02020603050405020304" pitchFamily="18" charset="0"/>
            </a:endParaRPr>
          </a:p>
        </p:txBody>
      </p:sp>
      <p:sp>
        <p:nvSpPr>
          <p:cNvPr id="13316" name="TextBox 9">
            <a:extLst>
              <a:ext uri="{FF2B5EF4-FFF2-40B4-BE49-F238E27FC236}">
                <a16:creationId xmlns:a16="http://schemas.microsoft.com/office/drawing/2014/main" id="{0FB42E5D-CAC3-4F0D-83B7-A27EB7E14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3500"/>
            <a:ext cx="35814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000" i="0">
                <a:solidFill>
                  <a:srgbClr val="FF0000"/>
                </a:solidFill>
                <a:cs typeface="Times New Roman" panose="02020603050405020304" pitchFamily="18" charset="0"/>
              </a:rPr>
              <a:t>Объектные</a:t>
            </a:r>
            <a:r>
              <a:rPr lang="ru-RU" altLang="ru-RU" sz="2000" i="0">
                <a:solidFill>
                  <a:srgbClr val="333333"/>
                </a:solidFill>
                <a:cs typeface="Times New Roman" panose="02020603050405020304" pitchFamily="18" charset="0"/>
              </a:rPr>
              <a:t> подсистемы осуществляют непосредственное проектирование. </a:t>
            </a:r>
          </a:p>
          <a:p>
            <a:r>
              <a:rPr lang="ru-RU" altLang="ru-RU" sz="2000" i="0">
                <a:solidFill>
                  <a:srgbClr val="333333"/>
                </a:solidFill>
                <a:cs typeface="Times New Roman" panose="02020603050405020304" pitchFamily="18" charset="0"/>
              </a:rPr>
              <a:t>К объектным подсистемам относят подсистемы, выполняющие одну или несколько проектных процедур или операций, непосредственно зависимых от конкретного объекта проектирования, например:</a:t>
            </a:r>
          </a:p>
          <a:p>
            <a:endParaRPr lang="ru-RU" altLang="ru-RU" sz="2000" i="0">
              <a:cs typeface="Times New Roman" panose="02020603050405020304" pitchFamily="18" charset="0"/>
            </a:endParaRPr>
          </a:p>
          <a:p>
            <a:pPr>
              <a:buSzPts val="1400"/>
              <a:buFont typeface="Symbol" panose="05050102010706020507" pitchFamily="18" charset="2"/>
              <a:buChar char=""/>
            </a:pPr>
            <a:r>
              <a:rPr lang="ru-RU" altLang="ru-RU" sz="2000" i="0">
                <a:solidFill>
                  <a:srgbClr val="0066CC"/>
                </a:solidFill>
                <a:cs typeface="Times New Roman" panose="02020603050405020304" pitchFamily="18" charset="0"/>
              </a:rPr>
              <a:t>подсистема</a:t>
            </a:r>
            <a:r>
              <a:rPr lang="ru-RU" altLang="ru-RU" sz="2000" i="0">
                <a:solidFill>
                  <a:srgbClr val="333333"/>
                </a:solidFill>
                <a:cs typeface="Times New Roman" panose="02020603050405020304" pitchFamily="18" charset="0"/>
              </a:rPr>
              <a:t> проектирования технологических систем;</a:t>
            </a:r>
            <a:endParaRPr lang="ru-RU" altLang="ru-RU" sz="2000" i="0">
              <a:cs typeface="Times New Roman" panose="02020603050405020304" pitchFamily="18" charset="0"/>
            </a:endParaRPr>
          </a:p>
          <a:p>
            <a:pPr>
              <a:buSzPts val="1400"/>
              <a:buFont typeface="Symbol" panose="05050102010706020507" pitchFamily="18" charset="2"/>
              <a:buChar char=""/>
            </a:pPr>
            <a:r>
              <a:rPr lang="ru-RU" altLang="ru-RU" sz="2000" i="0">
                <a:solidFill>
                  <a:srgbClr val="0066CC"/>
                </a:solidFill>
                <a:cs typeface="Times New Roman" panose="02020603050405020304" pitchFamily="18" charset="0"/>
              </a:rPr>
              <a:t>подсистема</a:t>
            </a:r>
            <a:r>
              <a:rPr lang="ru-RU" altLang="ru-RU" sz="2000" i="0">
                <a:solidFill>
                  <a:srgbClr val="333333"/>
                </a:solidFill>
                <a:cs typeface="Times New Roman" panose="02020603050405020304" pitchFamily="18" charset="0"/>
              </a:rPr>
              <a:t> моделирования динамики, проектируемой конструкции и др.</a:t>
            </a:r>
            <a:endParaRPr lang="ru-RU" altLang="ru-RU" sz="2000" i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>
            <a:extLst>
              <a:ext uri="{FF2B5EF4-FFF2-40B4-BE49-F238E27FC236}">
                <a16:creationId xmlns:a16="http://schemas.microsoft.com/office/drawing/2014/main" id="{EE54ED9C-643B-4A0B-B375-3882054D0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D4FF5F4A-B681-457A-8465-71605F76AD05}" type="slidenum">
              <a:rPr lang="ru-RU" altLang="ru-RU" sz="1200" smtClean="0">
                <a:solidFill>
                  <a:srgbClr val="B5A788"/>
                </a:solidFill>
              </a:rPr>
              <a:pPr/>
              <a:t>8</a:t>
            </a:fld>
            <a:endParaRPr lang="ru-RU" altLang="ru-RU" sz="1200">
              <a:solidFill>
                <a:srgbClr val="B5A788"/>
              </a:solidFill>
            </a:endParaRPr>
          </a:p>
        </p:txBody>
      </p:sp>
      <p:sp>
        <p:nvSpPr>
          <p:cNvPr id="16387" name="TextBox 5">
            <a:extLst>
              <a:ext uri="{FF2B5EF4-FFF2-40B4-BE49-F238E27FC236}">
                <a16:creationId xmlns:a16="http://schemas.microsoft.com/office/drawing/2014/main" id="{4B98E03E-7F94-4A90-8793-91CF45A2E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66800"/>
            <a:ext cx="7772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ts val="1400"/>
            </a:pPr>
            <a:r>
              <a:rPr lang="ru-RU" altLang="ru-RU" sz="2400" i="0">
                <a:solidFill>
                  <a:srgbClr val="FF0000"/>
                </a:solidFill>
                <a:cs typeface="Times New Roman" panose="02020603050405020304" pitchFamily="18" charset="0"/>
              </a:rPr>
              <a:t>Техническое обеспечение </a:t>
            </a:r>
            <a:r>
              <a:rPr lang="ru-RU" altLang="ru-RU" sz="2400" i="0">
                <a:solidFill>
                  <a:srgbClr val="333333"/>
                </a:solidFill>
                <a:cs typeface="Times New Roman" panose="02020603050405020304" pitchFamily="18" charset="0"/>
              </a:rPr>
              <a:t>(ТО) — устройства вычислительной и организационной техники, средства передачи данных, измерительные и другие устройства и их сочетания.</a:t>
            </a:r>
          </a:p>
          <a:p>
            <a:pPr algn="just">
              <a:buSzPts val="1400"/>
            </a:pPr>
            <a:endParaRPr lang="ru-RU" altLang="ru-RU" sz="2400" i="0">
              <a:solidFill>
                <a:srgbClr val="333333"/>
              </a:solidFill>
            </a:endParaRPr>
          </a:p>
          <a:p>
            <a:pPr algn="just">
              <a:buSzPts val="1400"/>
            </a:pPr>
            <a:r>
              <a:rPr lang="ru-RU" altLang="ru-RU" sz="2400" i="0">
                <a:solidFill>
                  <a:srgbClr val="FF0000"/>
                </a:solidFill>
              </a:rPr>
              <a:t>Программное обеспечение </a:t>
            </a:r>
            <a:r>
              <a:rPr lang="ru-RU" altLang="ru-RU" sz="2400" i="0">
                <a:solidFill>
                  <a:srgbClr val="333333"/>
                </a:solidFill>
              </a:rPr>
              <a:t>(ПО) включает в себя документы с текстами программ, программы на машинных носителях и эксплуатационные докумен­ты, обеспечивающие функционирование САПР.</a:t>
            </a:r>
          </a:p>
          <a:p>
            <a:pPr algn="just">
              <a:buSzPts val="1400"/>
            </a:pPr>
            <a:endParaRPr lang="ru-RU" altLang="ru-RU" sz="2400" i="0">
              <a:cs typeface="Times New Roman" panose="02020603050405020304" pitchFamily="18" charset="0"/>
            </a:endParaRP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2F7D0CDB-C77C-4CC1-981D-EB81871D7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2476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3">
            <a:extLst>
              <a:ext uri="{FF2B5EF4-FFF2-40B4-BE49-F238E27FC236}">
                <a16:creationId xmlns:a16="http://schemas.microsoft.com/office/drawing/2014/main" id="{0D801B5A-06CA-4690-85A8-69B15A9F3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07950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>
            <a:extLst>
              <a:ext uri="{FF2B5EF4-FFF2-40B4-BE49-F238E27FC236}">
                <a16:creationId xmlns:a16="http://schemas.microsoft.com/office/drawing/2014/main" id="{6FDCF91D-CD32-418D-B51D-77BA31053A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529B92EC-B082-4DDA-AD1B-3C8A8DF0E7D1}" type="slidenum">
              <a:rPr lang="ru-RU" altLang="ru-RU" sz="1200" smtClean="0">
                <a:solidFill>
                  <a:srgbClr val="B5A788"/>
                </a:solidFill>
              </a:rPr>
              <a:pPr/>
              <a:t>9</a:t>
            </a:fld>
            <a:endParaRPr lang="ru-RU" altLang="ru-RU" sz="1200">
              <a:solidFill>
                <a:srgbClr val="B5A788"/>
              </a:solidFill>
            </a:endParaRPr>
          </a:p>
        </p:txBody>
      </p:sp>
      <p:sp>
        <p:nvSpPr>
          <p:cNvPr id="17411" name="TextBox 6">
            <a:extLst>
              <a:ext uri="{FF2B5EF4-FFF2-40B4-BE49-F238E27FC236}">
                <a16:creationId xmlns:a16="http://schemas.microsoft.com/office/drawing/2014/main" id="{70FA5230-20DF-4694-AF28-205A2890A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838200"/>
            <a:ext cx="72390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400" i="0">
                <a:solidFill>
                  <a:srgbClr val="FF0000"/>
                </a:solidFill>
                <a:cs typeface="Times New Roman" panose="02020603050405020304" pitchFamily="18" charset="0"/>
              </a:rPr>
              <a:t>Программное обеспечение</a:t>
            </a:r>
          </a:p>
          <a:p>
            <a:pPr algn="ctr"/>
            <a:endParaRPr lang="ru-RU" altLang="ru-RU" sz="2000" i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i="0">
                <a:solidFill>
                  <a:srgbClr val="FF0000"/>
                </a:solidFill>
                <a:cs typeface="Times New Roman" panose="02020603050405020304" pitchFamily="18" charset="0"/>
              </a:rPr>
              <a:t>Общесистемное ПО </a:t>
            </a:r>
            <a:r>
              <a:rPr lang="ru-RU" altLang="ru-RU" sz="2000" i="0">
                <a:solidFill>
                  <a:schemeClr val="tx1"/>
                </a:solidFill>
                <a:cs typeface="Times New Roman" panose="02020603050405020304" pitchFamily="18" charset="0"/>
              </a:rPr>
              <a:t>- совокупность программ, которая осуществляет управление вводом и обрабо­ткой информации в ЭВМ, диалоговый режим работы и другие обслуживающие функции независимо от объекта проектирова­ния. Например, операционные системы, трансляторы с алгорит­мических языков, супервизоры и т.п.</a:t>
            </a:r>
          </a:p>
          <a:p>
            <a:pPr algn="just"/>
            <a:endParaRPr lang="ru-RU" altLang="ru-RU" sz="2000" i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i="0">
                <a:solidFill>
                  <a:srgbClr val="FF0000"/>
                </a:solidFill>
              </a:rPr>
              <a:t>Прикладное ПО </a:t>
            </a:r>
            <a:r>
              <a:rPr lang="ru-RU" altLang="ru-RU" sz="2000" i="0">
                <a:solidFill>
                  <a:schemeClr val="tx1"/>
                </a:solidFill>
              </a:rPr>
              <a:t>включает программы и пакеты приклад­ных программ, предназначенные непосредственно для получе­ния проектных решений. Прикладное ПО разрабатывается обычно совместно специалистами в области проектируемого оборудования и системного программирования.</a:t>
            </a: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B91D444E-9261-4292-9844-F23DFD15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338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3">
            <a:extLst>
              <a:ext uri="{FF2B5EF4-FFF2-40B4-BE49-F238E27FC236}">
                <a16:creationId xmlns:a16="http://schemas.microsoft.com/office/drawing/2014/main" id="{9912CFB5-3915-4060-A345-8E16A90D5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07950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4261</TotalTime>
  <Words>1550</Words>
  <Application>Microsoft Office PowerPoint</Application>
  <PresentationFormat>Экран (4:3)</PresentationFormat>
  <Paragraphs>152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Calibri</vt:lpstr>
      <vt:lpstr>Corbel</vt:lpstr>
      <vt:lpstr>Gill Sans MT</vt:lpstr>
      <vt:lpstr>Symbol</vt:lpstr>
      <vt:lpstr>Tahoma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Bulatbayeva</dc:creator>
  <cp:lastModifiedBy>Julia Bulatbayeva</cp:lastModifiedBy>
  <cp:revision>661</cp:revision>
  <cp:lastPrinted>1601-01-01T00:00:00Z</cp:lastPrinted>
  <dcterms:created xsi:type="dcterms:W3CDTF">1601-01-01T00:00:00Z</dcterms:created>
  <dcterms:modified xsi:type="dcterms:W3CDTF">2025-11-10T10:57:33Z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