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Потери и разубоживание 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полезных ископаемых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Чем отличаются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общешахтные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эксплуатационные потери полезных ископаемых?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Каковы основные причины разубоживания руды? Опишите виды разубоживания и их влияние на экономические показатели горного предприятия.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В чём заключается сущность геометрического,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геостатистического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методов и метода по данным опробования для расчёта потерь и разубоживания?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Какие организационные и технологические мероприятия позволяют снизить потери и разубоживание руды?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Как взаимосвязаны потери и разубоживание? Почему попытка минимизировать один из показателей может приводить к росту другого, и как найти оптимальный баланс?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Аленичев В.М.,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Борисков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Ф.Ф., Аленичев М.В. К вопросу о классификации потерь полезных ископаемых в современных условиях недропользования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- 2009.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Вохмин С.А., Загиров Н.Х.,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Требуш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Ю.П.,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Курчин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Г.С., Майоров Е.С. Нормирование потерь и разубоживания как механизм рационального природопользования // Вестник МГТУ им. Г.И. Носова. - 2013.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Вохмин С.А.,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Требуш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Ю.П.,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Курчин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Г.С. Методика расчета показателей извлечения нерудных полезных ископаемых при подземной добыче // Горный журнал. - 2012. № 9.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Классификация нормируемых видов потерь и разубоживания полезных ископаемых при добыче // Квалиметрия недр. - Горная книга. 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3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магистрантов системное понимание количественных показателей потерь и разубоживания полезных ископаемых, их классификации и методов оценки (геометрический, </a:t>
            </a:r>
            <a:r>
              <a:rPr lang="ru-RU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геостатистический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по данным опробования), а также научить различать виды потерь и разубоживания по месту и причинам возникновения. Осознать экономические последствия потерь и разубоживания, включая их влияние на себестоимость продукции, прибыль предприятия и полноту использования минеральных ресурсов.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586507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944886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потерь 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3373425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Общешахтные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эксплуатационные, потери в целиках, при взрывных работах, при транспортировке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586507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829693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83765" y="2944886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Разубоживание: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причины, виды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395762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Приконтурное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междупластовое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технологическое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14557" y="2586507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14557" y="2829693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14557" y="2944886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Методы замеров 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расчета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14557" y="3400816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Геометрический,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геостатистический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по данным опробования</a:t>
            </a:r>
          </a:p>
          <a:p>
            <a:pPr marL="0" indent="0" algn="l">
              <a:lnSpc>
                <a:spcPct val="133000"/>
              </a:lnSpc>
              <a:buNone/>
            </a:pP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833562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627495" y="2583927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627495" y="2827113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627495" y="2942306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Организационные 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мероприятия по снижению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потерь и разубоживания 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Классификация потерь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0B8A30AE-CDE2-2105-9408-B49B5D1B67CC}"/>
              </a:ext>
            </a:extLst>
          </p:cNvPr>
          <p:cNvSpPr/>
          <p:nvPr/>
        </p:nvSpPr>
        <p:spPr>
          <a:xfrm>
            <a:off x="235142" y="769632"/>
            <a:ext cx="8673715" cy="602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это критично для горной промышленности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137BDB4D-EB55-9B37-1D2A-68286CC87369}"/>
              </a:ext>
            </a:extLst>
          </p:cNvPr>
          <p:cNvSpPr/>
          <p:nvPr/>
        </p:nvSpPr>
        <p:spPr>
          <a:xfrm>
            <a:off x="3561012" y="1103736"/>
            <a:ext cx="2320603" cy="397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83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10%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4F1A7369-08E8-156B-494E-F8F55B3D4935}"/>
              </a:ext>
            </a:extLst>
          </p:cNvPr>
          <p:cNvSpPr/>
          <p:nvPr/>
        </p:nvSpPr>
        <p:spPr>
          <a:xfrm>
            <a:off x="3561012" y="1353483"/>
            <a:ext cx="2263881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en-US" sz="12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запасов</a:t>
            </a:r>
            <a:endParaRPr lang="en-US" sz="1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3BFD6D8B-976B-A87E-71CA-4A85131C5C90}"/>
              </a:ext>
            </a:extLst>
          </p:cNvPr>
          <p:cNvSpPr/>
          <p:nvPr/>
        </p:nvSpPr>
        <p:spPr>
          <a:xfrm>
            <a:off x="3146158" y="1560651"/>
            <a:ext cx="3245710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 rtl="1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Доля разведанных балансовых запасов, безвозвратно теряемых при добыче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BF26DB7B-6256-9B47-9C0B-C26A0E86A537}"/>
              </a:ext>
            </a:extLst>
          </p:cNvPr>
          <p:cNvSpPr/>
          <p:nvPr/>
        </p:nvSpPr>
        <p:spPr>
          <a:xfrm>
            <a:off x="478034" y="1100212"/>
            <a:ext cx="2320603" cy="397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83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</a:t>
            </a: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25×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A4BD217E-789F-11F4-1147-95463E0A2DDB}"/>
              </a:ext>
            </a:extLst>
          </p:cNvPr>
          <p:cNvSpPr/>
          <p:nvPr/>
        </p:nvSpPr>
        <p:spPr>
          <a:xfrm>
            <a:off x="478034" y="1349959"/>
            <a:ext cx="2263881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en-US" sz="12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содержания</a:t>
            </a:r>
            <a:endParaRPr lang="en-US" sz="1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D837A35F-96CE-E357-B5FB-3CD94FC7C460}"/>
              </a:ext>
            </a:extLst>
          </p:cNvPr>
          <p:cNvSpPr/>
          <p:nvPr/>
        </p:nvSpPr>
        <p:spPr>
          <a:xfrm>
            <a:off x="264657" y="1557127"/>
            <a:ext cx="2881500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 rtl="1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Падение содержания железа и золота за последние десятилетия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6F3405DF-0983-5B2F-F466-5A360ACA2B0C}"/>
              </a:ext>
            </a:extLst>
          </p:cNvPr>
          <p:cNvSpPr/>
          <p:nvPr/>
        </p:nvSpPr>
        <p:spPr>
          <a:xfrm>
            <a:off x="6807396" y="1103736"/>
            <a:ext cx="1717626" cy="397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83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</a:t>
            </a: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5×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3376349B-95AB-4ED7-AF1D-32FAFC79C5A6}"/>
              </a:ext>
            </a:extLst>
          </p:cNvPr>
          <p:cNvSpPr/>
          <p:nvPr/>
        </p:nvSpPr>
        <p:spPr>
          <a:xfrm>
            <a:off x="6807396" y="1353483"/>
            <a:ext cx="1675643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ct val="104000"/>
              </a:lnSpc>
              <a:buNone/>
            </a:pPr>
            <a:r>
              <a:rPr lang="en-US" sz="12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Цветные металлы</a:t>
            </a:r>
            <a:endParaRPr lang="en-US" sz="1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713A1270-EB66-5FCE-724F-5024CAD0A658}"/>
              </a:ext>
            </a:extLst>
          </p:cNvPr>
          <p:cNvSpPr/>
          <p:nvPr/>
        </p:nvSpPr>
        <p:spPr>
          <a:xfrm>
            <a:off x="6500335" y="1560651"/>
            <a:ext cx="2402356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 rtl="1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содержания цветных металлов в добываемой руде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">
            <a:extLst>
              <a:ext uri="{FF2B5EF4-FFF2-40B4-BE49-F238E27FC236}">
                <a16:creationId xmlns:a16="http://schemas.microsoft.com/office/drawing/2014/main" id="{ED7B4F5C-84DF-A2E3-B4A3-BE5515B7BF58}"/>
              </a:ext>
            </a:extLst>
          </p:cNvPr>
          <p:cNvSpPr/>
          <p:nvPr/>
        </p:nvSpPr>
        <p:spPr>
          <a:xfrm>
            <a:off x="583183" y="2295578"/>
            <a:ext cx="375746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</a:t>
            </a:r>
            <a:endParaRPr lang="en-US" sz="1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3">
            <a:extLst>
              <a:ext uri="{FF2B5EF4-FFF2-40B4-BE49-F238E27FC236}">
                <a16:creationId xmlns:a16="http://schemas.microsoft.com/office/drawing/2014/main" id="{3D538686-A93D-C2FA-2C8C-42DAA566C726}"/>
              </a:ext>
            </a:extLst>
          </p:cNvPr>
          <p:cNvSpPr/>
          <p:nvPr/>
        </p:nvSpPr>
        <p:spPr>
          <a:xfrm>
            <a:off x="583183" y="2534234"/>
            <a:ext cx="3757464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Часть балансовых запасов,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 извлечённая из недр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 техническим, технологическим или организационным причинам. Руда остаётся в массиве и не поступает на переработку.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CD8F6DDB-4326-C019-5FBB-A96C495DA5A2}"/>
              </a:ext>
            </a:extLst>
          </p:cNvPr>
          <p:cNvSpPr/>
          <p:nvPr/>
        </p:nvSpPr>
        <p:spPr>
          <a:xfrm>
            <a:off x="583183" y="3567632"/>
            <a:ext cx="384378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Разубоживание</a:t>
            </a:r>
            <a:endParaRPr lang="en-US" sz="1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2EC7ABB8-C799-645F-3E21-AB7308ED39E6}"/>
              </a:ext>
            </a:extLst>
          </p:cNvPr>
          <p:cNvSpPr/>
          <p:nvPr/>
        </p:nvSpPr>
        <p:spPr>
          <a:xfrm>
            <a:off x="583183" y="3806288"/>
            <a:ext cx="3843784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содержания полезного компонента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добытой горной массе вследствие вовлечения пустой породы или некондиционных руд в общий поток добычи.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Рисунок 34" descr="ОСОБЕННОСТИ ОЦЕНКИ РАЗУБОЖИВАНИЯ РУД ПРИ ПОДЗЕМНОЙ РАЗРАБОТКЕ МАЛОМ">
            <a:extLst>
              <a:ext uri="{FF2B5EF4-FFF2-40B4-BE49-F238E27FC236}">
                <a16:creationId xmlns:a16="http://schemas.microsoft.com/office/drawing/2014/main" id="{2BF27B08-80A0-512E-CE08-32777E19C2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355" y="2132374"/>
            <a:ext cx="3929940" cy="252263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5F95142-43CC-52A9-7EBC-44105E8EBD92}"/>
              </a:ext>
            </a:extLst>
          </p:cNvPr>
          <p:cNvSpPr txBox="1"/>
          <p:nvPr/>
        </p:nvSpPr>
        <p:spPr>
          <a:xfrm>
            <a:off x="4717035" y="4577514"/>
            <a:ext cx="41856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Потери и разубоживание руды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www.giab-online.ru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/files/Data/2016/1/408_412_1_2016.pdf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17673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Классификация потерь по месту образования</a:t>
            </a: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8BAD95C5-EF27-CCAC-F8F1-D1123EBD332D}"/>
              </a:ext>
            </a:extLst>
          </p:cNvPr>
          <p:cNvSpPr/>
          <p:nvPr/>
        </p:nvSpPr>
        <p:spPr>
          <a:xfrm>
            <a:off x="540023" y="854541"/>
            <a:ext cx="4012704" cy="1226396"/>
          </a:xfrm>
          <a:prstGeom prst="roundRect">
            <a:avLst>
              <a:gd name="adj" fmla="val 4669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84FAD7B5-25E0-6F62-238A-DBAD4E67D9BC}"/>
              </a:ext>
            </a:extLst>
          </p:cNvPr>
          <p:cNvSpPr/>
          <p:nvPr/>
        </p:nvSpPr>
        <p:spPr>
          <a:xfrm>
            <a:off x="621878" y="936397"/>
            <a:ext cx="3848993" cy="96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Общешахтные (общекарьерные)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C9ED229-E90F-D88A-7EA7-F7DF65283740}"/>
              </a:ext>
            </a:extLst>
          </p:cNvPr>
          <p:cNvSpPr/>
          <p:nvPr/>
        </p:nvSpPr>
        <p:spPr>
          <a:xfrm>
            <a:off x="621878" y="1169104"/>
            <a:ext cx="3848993" cy="410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в барьерных целиках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Охранные целики у поверхностных объектов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 тектонических нарушений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Закладываются на этапе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проектирования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304913E2-7E97-AE28-9251-F07BBA6197D0}"/>
              </a:ext>
            </a:extLst>
          </p:cNvPr>
          <p:cNvSpPr/>
          <p:nvPr/>
        </p:nvSpPr>
        <p:spPr>
          <a:xfrm>
            <a:off x="4591273" y="854541"/>
            <a:ext cx="4012704" cy="1226396"/>
          </a:xfrm>
          <a:prstGeom prst="roundRect">
            <a:avLst>
              <a:gd name="adj" fmla="val 4669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9274EF5D-A345-5DF1-A7E2-5012ED5FA159}"/>
              </a:ext>
            </a:extLst>
          </p:cNvPr>
          <p:cNvSpPr/>
          <p:nvPr/>
        </p:nvSpPr>
        <p:spPr>
          <a:xfrm>
            <a:off x="4673129" y="936397"/>
            <a:ext cx="3848993" cy="96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Эксплуатационные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7C99B4A0-10CB-D97F-6715-11D0F81F245B}"/>
              </a:ext>
            </a:extLst>
          </p:cNvPr>
          <p:cNvSpPr/>
          <p:nvPr/>
        </p:nvSpPr>
        <p:spPr>
          <a:xfrm>
            <a:off x="4673129" y="1169104"/>
            <a:ext cx="3848993" cy="410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в междукамерных целиках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оконтуривании рудного тела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буровзрывных работах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транспортировке и закладке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3831B2F9-AAFA-B36D-C5F4-1835294977A2}"/>
              </a:ext>
            </a:extLst>
          </p:cNvPr>
          <p:cNvSpPr/>
          <p:nvPr/>
        </p:nvSpPr>
        <p:spPr>
          <a:xfrm>
            <a:off x="988196" y="3200722"/>
            <a:ext cx="1514505" cy="362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Низкая проектная роль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3A852CB2-E1E2-C335-DDDE-E888FA8A07DB}"/>
              </a:ext>
            </a:extLst>
          </p:cNvPr>
          <p:cNvSpPr/>
          <p:nvPr/>
        </p:nvSpPr>
        <p:spPr>
          <a:xfrm>
            <a:off x="3762151" y="4755687"/>
            <a:ext cx="1641134" cy="181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Операционные потери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C62ACD61-5447-52F2-B3E2-B295BE548E0A}"/>
              </a:ext>
            </a:extLst>
          </p:cNvPr>
          <p:cNvSpPr/>
          <p:nvPr/>
        </p:nvSpPr>
        <p:spPr>
          <a:xfrm>
            <a:off x="6806142" y="3110093"/>
            <a:ext cx="1514505" cy="543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Защита поверхностных объектов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B9A4C8FA-6731-E456-0761-B7A8350E1D18}"/>
              </a:ext>
            </a:extLst>
          </p:cNvPr>
          <p:cNvSpPr/>
          <p:nvPr/>
        </p:nvSpPr>
        <p:spPr>
          <a:xfrm>
            <a:off x="2397956" y="4038122"/>
            <a:ext cx="1554785" cy="4078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Эксплуатационные: междукамерные целики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28915DBB-9C26-C40F-D107-26B14E478656}"/>
              </a:ext>
            </a:extLst>
          </p:cNvPr>
          <p:cNvSpPr/>
          <p:nvPr/>
        </p:nvSpPr>
        <p:spPr>
          <a:xfrm>
            <a:off x="5273612" y="4038122"/>
            <a:ext cx="1554785" cy="4078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Эксплуатационные: контурирование и отбойка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6F148A5A-FB58-A23A-A95A-4E42204000DA}"/>
              </a:ext>
            </a:extLst>
          </p:cNvPr>
          <p:cNvSpPr/>
          <p:nvPr/>
        </p:nvSpPr>
        <p:spPr>
          <a:xfrm>
            <a:off x="5160444" y="2515326"/>
            <a:ext cx="1554785" cy="2718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Общешахтные: охранные целики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69B9CEBD-30F2-1640-B59F-F1434236843C}"/>
              </a:ext>
            </a:extLst>
          </p:cNvPr>
          <p:cNvSpPr/>
          <p:nvPr/>
        </p:nvSpPr>
        <p:spPr>
          <a:xfrm>
            <a:off x="2396119" y="2515326"/>
            <a:ext cx="1554785" cy="2718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Общешахтные: барьерные целики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четверенная стрелка 30">
            <a:extLst>
              <a:ext uri="{FF2B5EF4-FFF2-40B4-BE49-F238E27FC236}">
                <a16:creationId xmlns:a16="http://schemas.microsoft.com/office/drawing/2014/main" id="{9B6ABE33-4C1A-1233-887B-18ECDB5FCD1B}"/>
              </a:ext>
            </a:extLst>
          </p:cNvPr>
          <p:cNvSpPr/>
          <p:nvPr/>
        </p:nvSpPr>
        <p:spPr>
          <a:xfrm>
            <a:off x="3374122" y="2286495"/>
            <a:ext cx="2406746" cy="2333776"/>
          </a:xfrm>
          <a:prstGeom prst="quadArrow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Классификация потерь по характеру и стадиям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69D83603-93C2-C6CB-098F-F63DD78C01F6}"/>
              </a:ext>
            </a:extLst>
          </p:cNvPr>
          <p:cNvSpPr/>
          <p:nvPr/>
        </p:nvSpPr>
        <p:spPr>
          <a:xfrm>
            <a:off x="540023" y="931307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характеру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71BB8E1C-3D5D-EEFC-DBDA-B2EB4F7FA395}"/>
              </a:ext>
            </a:extLst>
          </p:cNvPr>
          <p:cNvSpPr/>
          <p:nvPr/>
        </p:nvSpPr>
        <p:spPr>
          <a:xfrm>
            <a:off x="540023" y="1332948"/>
            <a:ext cx="3905548" cy="850999"/>
          </a:xfrm>
          <a:prstGeom prst="roundRect">
            <a:avLst>
              <a:gd name="adj" fmla="val 5117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A0A58ACF-9DA4-958D-5EA9-D860C6DCBD6D}"/>
              </a:ext>
            </a:extLst>
          </p:cNvPr>
          <p:cNvSpPr/>
          <p:nvPr/>
        </p:nvSpPr>
        <p:spPr>
          <a:xfrm>
            <a:off x="657969" y="1450894"/>
            <a:ext cx="3701817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Проектные (нормативные)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A6F0EEFE-7B23-7C62-F5C8-6CE0C19FB56A}"/>
              </a:ext>
            </a:extLst>
          </p:cNvPr>
          <p:cNvSpPr/>
          <p:nvPr/>
        </p:nvSpPr>
        <p:spPr>
          <a:xfrm>
            <a:off x="657969" y="1650101"/>
            <a:ext cx="3701817" cy="277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Предусмотрены проектом разработки месторождения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220FEBF9-B48C-1E6D-2B34-B7C1586CB4D3}"/>
              </a:ext>
            </a:extLst>
          </p:cNvPr>
          <p:cNvSpPr/>
          <p:nvPr/>
        </p:nvSpPr>
        <p:spPr>
          <a:xfrm>
            <a:off x="535260" y="2274912"/>
            <a:ext cx="3905548" cy="850999"/>
          </a:xfrm>
          <a:prstGeom prst="roundRect">
            <a:avLst>
              <a:gd name="adj" fmla="val 5117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A979C63D-6F2E-5E56-27D3-A3E4B203D573}"/>
              </a:ext>
            </a:extLst>
          </p:cNvPr>
          <p:cNvSpPr/>
          <p:nvPr/>
        </p:nvSpPr>
        <p:spPr>
          <a:xfrm>
            <a:off x="653207" y="2392858"/>
            <a:ext cx="3701817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Сверхнормативные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49E49410-75EA-0862-462E-647D3367603E}"/>
              </a:ext>
            </a:extLst>
          </p:cNvPr>
          <p:cNvSpPr/>
          <p:nvPr/>
        </p:nvSpPr>
        <p:spPr>
          <a:xfrm>
            <a:off x="653207" y="2592065"/>
            <a:ext cx="3701817" cy="415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Превышают установленные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нормы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требуют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анализа причин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04E9F094-A5A5-D091-3AD0-787EE7BF3324}"/>
              </a:ext>
            </a:extLst>
          </p:cNvPr>
          <p:cNvSpPr/>
          <p:nvPr/>
        </p:nvSpPr>
        <p:spPr>
          <a:xfrm>
            <a:off x="4703192" y="931307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стадиям процесса добычи</a:t>
            </a:r>
            <a:endParaRPr 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109FF7F9-6323-41BA-9E6D-373E149320F6}"/>
              </a:ext>
            </a:extLst>
          </p:cNvPr>
          <p:cNvSpPr/>
          <p:nvPr/>
        </p:nvSpPr>
        <p:spPr>
          <a:xfrm>
            <a:off x="4703192" y="1208961"/>
            <a:ext cx="20731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10">
            <a:extLst>
              <a:ext uri="{FF2B5EF4-FFF2-40B4-BE49-F238E27FC236}">
                <a16:creationId xmlns:a16="http://schemas.microsoft.com/office/drawing/2014/main" id="{E5EC9C5F-C069-26BB-2D8F-61479F657D17}"/>
              </a:ext>
            </a:extLst>
          </p:cNvPr>
          <p:cNvSpPr/>
          <p:nvPr/>
        </p:nvSpPr>
        <p:spPr>
          <a:xfrm>
            <a:off x="4703192" y="1370811"/>
            <a:ext cx="3905548" cy="14288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85B97A2A-0595-02D6-D598-2B43BD815986}"/>
              </a:ext>
            </a:extLst>
          </p:cNvPr>
          <p:cNvSpPr/>
          <p:nvPr/>
        </p:nvSpPr>
        <p:spPr>
          <a:xfrm>
            <a:off x="4703192" y="1451179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массиве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5FD42188-96FC-3D65-5CC2-D2C6676A4B79}"/>
              </a:ext>
            </a:extLst>
          </p:cNvPr>
          <p:cNvSpPr/>
          <p:nvPr/>
        </p:nvSpPr>
        <p:spPr>
          <a:xfrm>
            <a:off x="4703192" y="1650385"/>
            <a:ext cx="3905548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Неотбитая руда остаётся в недрах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5AAC754C-5A4F-F313-38DD-B205E67A845A}"/>
              </a:ext>
            </a:extLst>
          </p:cNvPr>
          <p:cNvSpPr/>
          <p:nvPr/>
        </p:nvSpPr>
        <p:spPr>
          <a:xfrm>
            <a:off x="4703192" y="1936358"/>
            <a:ext cx="20731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hape 14">
            <a:extLst>
              <a:ext uri="{FF2B5EF4-FFF2-40B4-BE49-F238E27FC236}">
                <a16:creationId xmlns:a16="http://schemas.microsoft.com/office/drawing/2014/main" id="{4BBB3788-8AF6-19E4-389F-B806C911038E}"/>
              </a:ext>
            </a:extLst>
          </p:cNvPr>
          <p:cNvSpPr/>
          <p:nvPr/>
        </p:nvSpPr>
        <p:spPr>
          <a:xfrm>
            <a:off x="4703192" y="2098209"/>
            <a:ext cx="3905548" cy="14288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33" name="Text 15">
            <a:extLst>
              <a:ext uri="{FF2B5EF4-FFF2-40B4-BE49-F238E27FC236}">
                <a16:creationId xmlns:a16="http://schemas.microsoft.com/office/drawing/2014/main" id="{2FB42299-3732-E1F1-F84C-9B556B63115F}"/>
              </a:ext>
            </a:extLst>
          </p:cNvPr>
          <p:cNvSpPr/>
          <p:nvPr/>
        </p:nvSpPr>
        <p:spPr>
          <a:xfrm>
            <a:off x="4703192" y="2178576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отбойке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D950CB13-FC66-05FB-D84B-334765437392}"/>
              </a:ext>
            </a:extLst>
          </p:cNvPr>
          <p:cNvSpPr/>
          <p:nvPr/>
        </p:nvSpPr>
        <p:spPr>
          <a:xfrm>
            <a:off x="4703192" y="2377783"/>
            <a:ext cx="3905548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после взрыва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40ACC3CC-741F-B461-69EF-C4A45AFC0B86}"/>
              </a:ext>
            </a:extLst>
          </p:cNvPr>
          <p:cNvSpPr/>
          <p:nvPr/>
        </p:nvSpPr>
        <p:spPr>
          <a:xfrm>
            <a:off x="4703192" y="2663756"/>
            <a:ext cx="20731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18">
            <a:extLst>
              <a:ext uri="{FF2B5EF4-FFF2-40B4-BE49-F238E27FC236}">
                <a16:creationId xmlns:a16="http://schemas.microsoft.com/office/drawing/2014/main" id="{2AD2FAE3-BD8C-7D6C-34E4-5ADEF485CE26}"/>
              </a:ext>
            </a:extLst>
          </p:cNvPr>
          <p:cNvSpPr/>
          <p:nvPr/>
        </p:nvSpPr>
        <p:spPr>
          <a:xfrm>
            <a:off x="4703192" y="2825606"/>
            <a:ext cx="3905548" cy="14288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37" name="Text 19">
            <a:extLst>
              <a:ext uri="{FF2B5EF4-FFF2-40B4-BE49-F238E27FC236}">
                <a16:creationId xmlns:a16="http://schemas.microsoft.com/office/drawing/2014/main" id="{B70B06D0-EA7A-31CA-E3D2-EA56DBB371DA}"/>
              </a:ext>
            </a:extLst>
          </p:cNvPr>
          <p:cNvSpPr/>
          <p:nvPr/>
        </p:nvSpPr>
        <p:spPr>
          <a:xfrm>
            <a:off x="4703192" y="2905974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доставке и погрузке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20">
            <a:extLst>
              <a:ext uri="{FF2B5EF4-FFF2-40B4-BE49-F238E27FC236}">
                <a16:creationId xmlns:a16="http://schemas.microsoft.com/office/drawing/2014/main" id="{1E492308-919D-B1C5-E8F7-5B181F7C20E5}"/>
              </a:ext>
            </a:extLst>
          </p:cNvPr>
          <p:cNvSpPr/>
          <p:nvPr/>
        </p:nvSpPr>
        <p:spPr>
          <a:xfrm>
            <a:off x="4703192" y="3105180"/>
            <a:ext cx="3905548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Просыпи, налипание на оборудование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21">
            <a:extLst>
              <a:ext uri="{FF2B5EF4-FFF2-40B4-BE49-F238E27FC236}">
                <a16:creationId xmlns:a16="http://schemas.microsoft.com/office/drawing/2014/main" id="{58CEC571-816C-53C9-6CA8-89EA925B33B7}"/>
              </a:ext>
            </a:extLst>
          </p:cNvPr>
          <p:cNvSpPr/>
          <p:nvPr/>
        </p:nvSpPr>
        <p:spPr>
          <a:xfrm>
            <a:off x="4703192" y="3391153"/>
            <a:ext cx="20731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hape 22">
            <a:extLst>
              <a:ext uri="{FF2B5EF4-FFF2-40B4-BE49-F238E27FC236}">
                <a16:creationId xmlns:a16="http://schemas.microsoft.com/office/drawing/2014/main" id="{8D92B1B9-96F6-AF23-D530-8099A4C567D8}"/>
              </a:ext>
            </a:extLst>
          </p:cNvPr>
          <p:cNvSpPr/>
          <p:nvPr/>
        </p:nvSpPr>
        <p:spPr>
          <a:xfrm>
            <a:off x="4703192" y="3553004"/>
            <a:ext cx="3905548" cy="14288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41" name="Text 23">
            <a:extLst>
              <a:ext uri="{FF2B5EF4-FFF2-40B4-BE49-F238E27FC236}">
                <a16:creationId xmlns:a16="http://schemas.microsoft.com/office/drawing/2014/main" id="{30BC07BC-F686-C684-1D96-122C588EFE30}"/>
              </a:ext>
            </a:extLst>
          </p:cNvPr>
          <p:cNvSpPr/>
          <p:nvPr/>
        </p:nvSpPr>
        <p:spPr>
          <a:xfrm>
            <a:off x="4703192" y="3633371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транспортировке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24">
            <a:extLst>
              <a:ext uri="{FF2B5EF4-FFF2-40B4-BE49-F238E27FC236}">
                <a16:creationId xmlns:a16="http://schemas.microsoft.com/office/drawing/2014/main" id="{79F09D7C-B8D9-7AE9-8F44-0C606B2122DF}"/>
              </a:ext>
            </a:extLst>
          </p:cNvPr>
          <p:cNvSpPr/>
          <p:nvPr/>
        </p:nvSpPr>
        <p:spPr>
          <a:xfrm>
            <a:off x="4703192" y="3832578"/>
            <a:ext cx="3905548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по пути к обогатительной фабрике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25">
            <a:extLst>
              <a:ext uri="{FF2B5EF4-FFF2-40B4-BE49-F238E27FC236}">
                <a16:creationId xmlns:a16="http://schemas.microsoft.com/office/drawing/2014/main" id="{D92FF30F-165C-392F-27C6-586F6C6BDD71}"/>
              </a:ext>
            </a:extLst>
          </p:cNvPr>
          <p:cNvSpPr/>
          <p:nvPr/>
        </p:nvSpPr>
        <p:spPr>
          <a:xfrm>
            <a:off x="4703192" y="4118551"/>
            <a:ext cx="20731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Shape 26">
            <a:extLst>
              <a:ext uri="{FF2B5EF4-FFF2-40B4-BE49-F238E27FC236}">
                <a16:creationId xmlns:a16="http://schemas.microsoft.com/office/drawing/2014/main" id="{871CDBAF-11D9-10DC-A0C2-6640368CE589}"/>
              </a:ext>
            </a:extLst>
          </p:cNvPr>
          <p:cNvSpPr/>
          <p:nvPr/>
        </p:nvSpPr>
        <p:spPr>
          <a:xfrm>
            <a:off x="4703192" y="4280401"/>
            <a:ext cx="3905548" cy="14288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45" name="Text 27">
            <a:extLst>
              <a:ext uri="{FF2B5EF4-FFF2-40B4-BE49-F238E27FC236}">
                <a16:creationId xmlns:a16="http://schemas.microsoft.com/office/drawing/2014/main" id="{6A1CD7DD-CD81-E17C-440F-220366255B7E}"/>
              </a:ext>
            </a:extLst>
          </p:cNvPr>
          <p:cNvSpPr/>
          <p:nvPr/>
        </p:nvSpPr>
        <p:spPr>
          <a:xfrm>
            <a:off x="4703192" y="4360769"/>
            <a:ext cx="3905548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переработке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28">
            <a:extLst>
              <a:ext uri="{FF2B5EF4-FFF2-40B4-BE49-F238E27FC236}">
                <a16:creationId xmlns:a16="http://schemas.microsoft.com/office/drawing/2014/main" id="{1F14E439-9261-1ECE-D1B5-670A1789203C}"/>
              </a:ext>
            </a:extLst>
          </p:cNvPr>
          <p:cNvSpPr/>
          <p:nvPr/>
        </p:nvSpPr>
        <p:spPr>
          <a:xfrm>
            <a:off x="4703192" y="4559975"/>
            <a:ext cx="3905548" cy="138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на обогатительной фабрике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240286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Виды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причины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разубоживания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319B4918-D06A-4EA0-DCA9-1910E339B1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296" y="883295"/>
            <a:ext cx="3998266" cy="1016868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7BAE30AF-A770-0175-0364-66A6B5F3AE2D}"/>
              </a:ext>
            </a:extLst>
          </p:cNvPr>
          <p:cNvSpPr/>
          <p:nvPr/>
        </p:nvSpPr>
        <p:spPr>
          <a:xfrm>
            <a:off x="540666" y="1020514"/>
            <a:ext cx="3663619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Приконтурное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91234CE-E51F-D9FB-3A4F-DA33467A9409}"/>
              </a:ext>
            </a:extLst>
          </p:cNvPr>
          <p:cNvSpPr/>
          <p:nvPr/>
        </p:nvSpPr>
        <p:spPr>
          <a:xfrm>
            <a:off x="540666" y="1232967"/>
            <a:ext cx="3663619" cy="5299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 распространённое. Возникает при врезке очистных выработок во вмещающие породы из-за неточного оконтуривания и несовершенства буровзрывных работ.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>
            <a:extLst>
              <a:ext uri="{FF2B5EF4-FFF2-40B4-BE49-F238E27FC236}">
                <a16:creationId xmlns:a16="http://schemas.microsoft.com/office/drawing/2014/main" id="{D67332DF-A380-70DA-1FFE-A5F33026B1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296" y="1998092"/>
            <a:ext cx="3998266" cy="938138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C9C628CC-5250-629C-3B28-B4F3CEF6547B}"/>
              </a:ext>
            </a:extLst>
          </p:cNvPr>
          <p:cNvSpPr/>
          <p:nvPr/>
        </p:nvSpPr>
        <p:spPr>
          <a:xfrm>
            <a:off x="540666" y="2081069"/>
            <a:ext cx="3663619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Междупластовое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7A5120A-4AC4-E4A7-057A-71AF52F3DF49}"/>
              </a:ext>
            </a:extLst>
          </p:cNvPr>
          <p:cNvSpPr/>
          <p:nvPr/>
        </p:nvSpPr>
        <p:spPr>
          <a:xfrm>
            <a:off x="540666" y="2293521"/>
            <a:ext cx="3663619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Характерно для крутопадающих и пологопадающих залежей, где рудное тело переслаивается с пустыми породами.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>
            <a:extLst>
              <a:ext uri="{FF2B5EF4-FFF2-40B4-BE49-F238E27FC236}">
                <a16:creationId xmlns:a16="http://schemas.microsoft.com/office/drawing/2014/main" id="{8546A730-F14A-E442-6304-9D46C743E1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296" y="3073449"/>
            <a:ext cx="3998266" cy="702990"/>
          </a:xfrm>
          <a:prstGeom prst="rect">
            <a:avLst/>
          </a:prstGeom>
        </p:spPr>
      </p:pic>
      <p:sp>
        <p:nvSpPr>
          <p:cNvPr id="11" name="Text 6">
            <a:extLst>
              <a:ext uri="{FF2B5EF4-FFF2-40B4-BE49-F238E27FC236}">
                <a16:creationId xmlns:a16="http://schemas.microsoft.com/office/drawing/2014/main" id="{0E5539D5-9475-2196-0DDC-C5647840C380}"/>
              </a:ext>
            </a:extLst>
          </p:cNvPr>
          <p:cNvSpPr/>
          <p:nvPr/>
        </p:nvSpPr>
        <p:spPr>
          <a:xfrm>
            <a:off x="540666" y="3112195"/>
            <a:ext cx="3663619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Технологическое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C4CF7FD2-6249-B7F4-5586-5BF413C70590}"/>
              </a:ext>
            </a:extLst>
          </p:cNvPr>
          <p:cNvSpPr/>
          <p:nvPr/>
        </p:nvSpPr>
        <p:spPr>
          <a:xfrm>
            <a:off x="540666" y="3324647"/>
            <a:ext cx="3663619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Возникает при погрузке, транспортировке и выпуске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руды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смешение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 породой в процессе механической обработки.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4" descr="preencoded.png">
            <a:extLst>
              <a:ext uri="{FF2B5EF4-FFF2-40B4-BE49-F238E27FC236}">
                <a16:creationId xmlns:a16="http://schemas.microsoft.com/office/drawing/2014/main" id="{8A489C41-C583-B5D8-DE79-8725408258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296" y="3910533"/>
            <a:ext cx="3998266" cy="804044"/>
          </a:xfrm>
          <a:prstGeom prst="rect">
            <a:avLst/>
          </a:prstGeom>
        </p:spPr>
      </p:pic>
      <p:sp>
        <p:nvSpPr>
          <p:cNvPr id="29" name="Text 8">
            <a:extLst>
              <a:ext uri="{FF2B5EF4-FFF2-40B4-BE49-F238E27FC236}">
                <a16:creationId xmlns:a16="http://schemas.microsoft.com/office/drawing/2014/main" id="{478F987F-C923-7DDC-96B7-190B8EE311F5}"/>
              </a:ext>
            </a:extLst>
          </p:cNvPr>
          <p:cNvSpPr/>
          <p:nvPr/>
        </p:nvSpPr>
        <p:spPr>
          <a:xfrm>
            <a:off x="540666" y="4011588"/>
            <a:ext cx="3663619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Закладочное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1AC3F023-F55E-6D92-7DDF-5A774BFDE017}"/>
              </a:ext>
            </a:extLst>
          </p:cNvPr>
          <p:cNvSpPr/>
          <p:nvPr/>
        </p:nvSpPr>
        <p:spPr>
          <a:xfrm>
            <a:off x="540666" y="4224040"/>
            <a:ext cx="3663619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Специфично для систем разработки с закладкой выработанного пространства.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1">
            <a:extLst>
              <a:ext uri="{FF2B5EF4-FFF2-40B4-BE49-F238E27FC236}">
                <a16:creationId xmlns:a16="http://schemas.microsoft.com/office/drawing/2014/main" id="{C89E491C-030C-46FB-C4EE-D44E0FB37988}"/>
              </a:ext>
            </a:extLst>
          </p:cNvPr>
          <p:cNvSpPr/>
          <p:nvPr/>
        </p:nvSpPr>
        <p:spPr>
          <a:xfrm>
            <a:off x="4498747" y="1174179"/>
            <a:ext cx="1360029" cy="3622545"/>
          </a:xfrm>
          <a:prstGeom prst="roundRect">
            <a:avLst>
              <a:gd name="adj" fmla="val 3904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2" name="Text 3">
            <a:extLst>
              <a:ext uri="{FF2B5EF4-FFF2-40B4-BE49-F238E27FC236}">
                <a16:creationId xmlns:a16="http://schemas.microsoft.com/office/drawing/2014/main" id="{580A8027-F8F8-0D5C-FB1C-F0E64CBE4326}"/>
              </a:ext>
            </a:extLst>
          </p:cNvPr>
          <p:cNvSpPr/>
          <p:nvPr/>
        </p:nvSpPr>
        <p:spPr>
          <a:xfrm>
            <a:off x="4605365" y="1240988"/>
            <a:ext cx="1099226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Геологические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4">
            <a:extLst>
              <a:ext uri="{FF2B5EF4-FFF2-40B4-BE49-F238E27FC236}">
                <a16:creationId xmlns:a16="http://schemas.microsoft.com/office/drawing/2014/main" id="{8EAFAA73-75CF-AB3A-227D-F482DDC80EEE}"/>
              </a:ext>
            </a:extLst>
          </p:cNvPr>
          <p:cNvSpPr/>
          <p:nvPr/>
        </p:nvSpPr>
        <p:spPr>
          <a:xfrm>
            <a:off x="4605365" y="1657893"/>
            <a:ext cx="1099226" cy="21190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Сложная морфология рудных тел, невыдержанность мощности, включения пустой породы, постепенные контакты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hape 5">
            <a:extLst>
              <a:ext uri="{FF2B5EF4-FFF2-40B4-BE49-F238E27FC236}">
                <a16:creationId xmlns:a16="http://schemas.microsoft.com/office/drawing/2014/main" id="{FBC52872-D6BA-F906-E985-16771FE8B980}"/>
              </a:ext>
            </a:extLst>
          </p:cNvPr>
          <p:cNvSpPr/>
          <p:nvPr/>
        </p:nvSpPr>
        <p:spPr>
          <a:xfrm>
            <a:off x="5957183" y="1174179"/>
            <a:ext cx="1360029" cy="3622545"/>
          </a:xfrm>
          <a:prstGeom prst="roundRect">
            <a:avLst>
              <a:gd name="adj" fmla="val 3904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DC40E01D-7D08-AAC5-D2FF-104DEF12E354}"/>
              </a:ext>
            </a:extLst>
          </p:cNvPr>
          <p:cNvSpPr/>
          <p:nvPr/>
        </p:nvSpPr>
        <p:spPr>
          <a:xfrm>
            <a:off x="6063801" y="1240988"/>
            <a:ext cx="1099226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</a:t>
            </a:r>
            <a:r>
              <a:rPr lang="ru-RU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ческие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FCFD1167-DCDB-1F72-764E-69310C39029E}"/>
              </a:ext>
            </a:extLst>
          </p:cNvPr>
          <p:cNvSpPr/>
          <p:nvPr/>
        </p:nvSpPr>
        <p:spPr>
          <a:xfrm>
            <a:off x="6063801" y="1657893"/>
            <a:ext cx="1099226" cy="18835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Несовершенство систем разработки, неоптимальные параметры БВР, низкое качество селективной выемки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Shape 9">
            <a:extLst>
              <a:ext uri="{FF2B5EF4-FFF2-40B4-BE49-F238E27FC236}">
                <a16:creationId xmlns:a16="http://schemas.microsoft.com/office/drawing/2014/main" id="{164C4668-7D2B-A093-E2F3-3BC5F00F1D7D}"/>
              </a:ext>
            </a:extLst>
          </p:cNvPr>
          <p:cNvSpPr/>
          <p:nvPr/>
        </p:nvSpPr>
        <p:spPr>
          <a:xfrm>
            <a:off x="7431114" y="1174179"/>
            <a:ext cx="1360029" cy="3622545"/>
          </a:xfrm>
          <a:prstGeom prst="roundRect">
            <a:avLst>
              <a:gd name="adj" fmla="val 3904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80C5295D-3848-255F-5A97-F9401C85F000}"/>
              </a:ext>
            </a:extLst>
          </p:cNvPr>
          <p:cNvSpPr/>
          <p:nvPr/>
        </p:nvSpPr>
        <p:spPr>
          <a:xfrm>
            <a:off x="7537732" y="1240988"/>
            <a:ext cx="1099226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Организа</a:t>
            </a:r>
            <a:r>
              <a:rPr lang="ru-RU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ционные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12">
            <a:extLst>
              <a:ext uri="{FF2B5EF4-FFF2-40B4-BE49-F238E27FC236}">
                <a16:creationId xmlns:a16="http://schemas.microsoft.com/office/drawing/2014/main" id="{04F42C23-F9EA-633C-599E-9FF95DE723BE}"/>
              </a:ext>
            </a:extLst>
          </p:cNvPr>
          <p:cNvSpPr/>
          <p:nvPr/>
        </p:nvSpPr>
        <p:spPr>
          <a:xfrm>
            <a:off x="7537732" y="1658769"/>
            <a:ext cx="1099226" cy="18835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Недостаточный контроль качества, низкая квалификация персонала, отсутствие оперативного опробования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3">
            <a:extLst>
              <a:ext uri="{FF2B5EF4-FFF2-40B4-BE49-F238E27FC236}">
                <a16:creationId xmlns:a16="http://schemas.microsoft.com/office/drawing/2014/main" id="{9D840207-9E50-C6AC-354A-AFE05F24A14D}"/>
              </a:ext>
            </a:extLst>
          </p:cNvPr>
          <p:cNvSpPr/>
          <p:nvPr/>
        </p:nvSpPr>
        <p:spPr>
          <a:xfrm>
            <a:off x="4799440" y="841304"/>
            <a:ext cx="368588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Причины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5220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Экономические последствия разубоживания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3BBC2A-AA84-B624-3064-A264DE60C555}"/>
              </a:ext>
            </a:extLst>
          </p:cNvPr>
          <p:cNvSpPr txBox="1"/>
          <p:nvPr/>
        </p:nvSpPr>
        <p:spPr>
          <a:xfrm>
            <a:off x="5172760" y="4557241"/>
            <a:ext cx="36576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потерь и разубоживания в контуре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выемочнои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камеры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DD218B5-71E6-1CCC-8492-E57E8724A97F}"/>
              </a:ext>
            </a:extLst>
          </p:cNvPr>
          <p:cNvSpPr/>
          <p:nvPr/>
        </p:nvSpPr>
        <p:spPr>
          <a:xfrm>
            <a:off x="483231" y="964263"/>
            <a:ext cx="475807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Рост эксплуатационных расходов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C443D2D-9BD5-1E62-C740-04891E6C4ADA}"/>
              </a:ext>
            </a:extLst>
          </p:cNvPr>
          <p:cNvSpPr/>
          <p:nvPr/>
        </p:nvSpPr>
        <p:spPr>
          <a:xfrm>
            <a:off x="483231" y="1249715"/>
            <a:ext cx="4758072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Увеличение затрат на добычу и транспортирование большего объёма горной массы при том же выходе металла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1D3983FC-5DAC-010D-A168-DA8A7BD00469}"/>
              </a:ext>
            </a:extLst>
          </p:cNvPr>
          <p:cNvSpPr/>
          <p:nvPr/>
        </p:nvSpPr>
        <p:spPr>
          <a:xfrm>
            <a:off x="483231" y="2983449"/>
            <a:ext cx="475807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производительности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B12754CF-FE71-4103-EB2D-826198F93EEE}"/>
              </a:ext>
            </a:extLst>
          </p:cNvPr>
          <p:cNvSpPr/>
          <p:nvPr/>
        </p:nvSpPr>
        <p:spPr>
          <a:xfrm>
            <a:off x="483231" y="3268901"/>
            <a:ext cx="4758072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Падение выхода товарного концентрата, рост затрат на обогащение и металлургический передел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1D58DD65-9785-16B9-E499-AE5EBCEA0ACC}"/>
              </a:ext>
            </a:extLst>
          </p:cNvPr>
          <p:cNvSpPr/>
          <p:nvPr/>
        </p:nvSpPr>
        <p:spPr>
          <a:xfrm>
            <a:off x="483231" y="1969089"/>
            <a:ext cx="475807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Экологическая нагрузка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0AA6AD8A-8B1D-72D1-2499-5B7F7FCB25DA}"/>
              </a:ext>
            </a:extLst>
          </p:cNvPr>
          <p:cNvSpPr/>
          <p:nvPr/>
        </p:nvSpPr>
        <p:spPr>
          <a:xfrm>
            <a:off x="483231" y="2254541"/>
            <a:ext cx="475807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Увеличение объёма отходов производства и хвостов обогащения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FDD79F31-B3D8-49D6-73DD-AEE9919CC42E}"/>
              </a:ext>
            </a:extLst>
          </p:cNvPr>
          <p:cNvSpPr/>
          <p:nvPr/>
        </p:nvSpPr>
        <p:spPr>
          <a:xfrm>
            <a:off x="483231" y="4007130"/>
            <a:ext cx="475807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Потеря конкурентоспособности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7B0B4E90-0C96-C20E-3DD2-B1471D1BFB90}"/>
              </a:ext>
            </a:extLst>
          </p:cNvPr>
          <p:cNvSpPr/>
          <p:nvPr/>
        </p:nvSpPr>
        <p:spPr>
          <a:xfrm>
            <a:off x="483231" y="4292582"/>
            <a:ext cx="4758072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дохода и прибыли, особенно критично при падении мировых цен на металлы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6E28F7-4269-E111-0C7F-AE7329FF49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4449" y="793000"/>
            <a:ext cx="3196320" cy="38394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9135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Методы замеров и расчета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663B3C63-7353-4DC2-AF93-E20DF4C6A7A1}"/>
              </a:ext>
            </a:extLst>
          </p:cNvPr>
          <p:cNvSpPr/>
          <p:nvPr/>
        </p:nvSpPr>
        <p:spPr>
          <a:xfrm>
            <a:off x="332632" y="896193"/>
            <a:ext cx="8063954" cy="3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Геометрический метод расчёта потерь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AB567810-E437-BD90-6B65-F4B6F30C8BC9}"/>
              </a:ext>
            </a:extLst>
          </p:cNvPr>
          <p:cNvSpPr/>
          <p:nvPr/>
        </p:nvSpPr>
        <p:spPr>
          <a:xfrm>
            <a:off x="332632" y="1206311"/>
            <a:ext cx="512415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 метода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545DA66-E8DD-1B95-0084-4DE9BAD2FCA8}"/>
              </a:ext>
            </a:extLst>
          </p:cNvPr>
          <p:cNvSpPr/>
          <p:nvPr/>
        </p:nvSpPr>
        <p:spPr>
          <a:xfrm>
            <a:off x="332632" y="1500395"/>
            <a:ext cx="3353248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Основан на сравнении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проектных и фактических контуров выемки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 данным маркшейдерской съёмки до и после горных работ.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C7D56BED-0AA0-F08D-F801-A523838EB0B3}"/>
              </a:ext>
            </a:extLst>
          </p:cNvPr>
          <p:cNvSpPr/>
          <p:nvPr/>
        </p:nvSpPr>
        <p:spPr>
          <a:xfrm>
            <a:off x="332632" y="2427411"/>
            <a:ext cx="3353248" cy="19050"/>
          </a:xfrm>
          <a:prstGeom prst="roundRect">
            <a:avLst>
              <a:gd name="adj" fmla="val 50000"/>
            </a:avLst>
          </a:prstGeom>
          <a:solidFill>
            <a:srgbClr val="383838">
              <a:alpha val="50000"/>
            </a:srgbClr>
          </a:solidFill>
          <a:ln/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FBB65AE9-C418-F181-7983-031730EE5000}"/>
              </a:ext>
            </a:extLst>
          </p:cNvPr>
          <p:cNvSpPr/>
          <p:nvPr/>
        </p:nvSpPr>
        <p:spPr>
          <a:xfrm>
            <a:off x="332632" y="2552443"/>
            <a:ext cx="512415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Расчётная формула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52B1AA61-25FF-3BEC-8695-1ACEBD17E3BA}"/>
              </a:ext>
            </a:extLst>
          </p:cNvPr>
          <p:cNvSpPr/>
          <p:nvPr/>
        </p:nvSpPr>
        <p:spPr>
          <a:xfrm>
            <a:off x="331370" y="2906000"/>
            <a:ext cx="5375225" cy="207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 = (V</a:t>
            </a:r>
            <a:r>
              <a:rPr lang="en-US" sz="1400" i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− V</a:t>
            </a:r>
            <a:r>
              <a:rPr lang="en-US" sz="1400" i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 / V</a:t>
            </a:r>
            <a:r>
              <a:rPr lang="en-US" sz="1400" i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× 100%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46B8940-FF26-2A73-0738-FD39BB654B32}"/>
              </a:ext>
            </a:extLst>
          </p:cNvPr>
          <p:cNvSpPr/>
          <p:nvPr/>
        </p:nvSpPr>
        <p:spPr>
          <a:xfrm>
            <a:off x="332632" y="3295649"/>
            <a:ext cx="3353248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</a:t>
            </a:r>
            <a:r>
              <a:rPr lang="en-US" sz="1400" b="1" i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проектный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объём выемки,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</a:t>
            </a:r>
            <a:r>
              <a:rPr lang="en-US" sz="1400" b="1" i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фактически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извлечённый объём руды.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6BB09EA1-E146-CC6F-C676-BC3FFBE708C1}"/>
              </a:ext>
            </a:extLst>
          </p:cNvPr>
          <p:cNvSpPr/>
          <p:nvPr/>
        </p:nvSpPr>
        <p:spPr>
          <a:xfrm>
            <a:off x="332632" y="4206295"/>
            <a:ext cx="3693370" cy="704552"/>
          </a:xfrm>
          <a:prstGeom prst="roundRect">
            <a:avLst>
              <a:gd name="adj" fmla="val 8192"/>
            </a:avLst>
          </a:prstGeom>
          <a:solidFill>
            <a:srgbClr val="E6E6E6"/>
          </a:solidFill>
          <a:ln/>
        </p:spPr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6BE8D603-F03C-1449-9CE1-038557FEA435}"/>
              </a:ext>
            </a:extLst>
          </p:cNvPr>
          <p:cNvSpPr/>
          <p:nvPr/>
        </p:nvSpPr>
        <p:spPr>
          <a:xfrm>
            <a:off x="397044" y="4350733"/>
            <a:ext cx="3693371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 точен для камерных и камерно-столбовых систем разработки.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AE97A409-1674-FA31-C042-0E6A82220DA1}"/>
              </a:ext>
            </a:extLst>
          </p:cNvPr>
          <p:cNvSpPr/>
          <p:nvPr/>
        </p:nvSpPr>
        <p:spPr>
          <a:xfrm>
            <a:off x="4137550" y="903762"/>
            <a:ext cx="5239427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Геостатистический метод и метод опробования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662A93D0-E79B-0832-4821-D152E3758412}"/>
              </a:ext>
            </a:extLst>
          </p:cNvPr>
          <p:cNvSpPr/>
          <p:nvPr/>
        </p:nvSpPr>
        <p:spPr>
          <a:xfrm>
            <a:off x="4138368" y="1985643"/>
            <a:ext cx="2093569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5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Вариограммный анализ и кригинг. Сравнение статистических характеристик руды в массиве и добытой массе. Эффективен при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неравномерном распределении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полезного компонента.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D300A887-9D4E-2026-6B2A-901316B0A3FF}"/>
              </a:ext>
            </a:extLst>
          </p:cNvPr>
          <p:cNvSpPr/>
          <p:nvPr/>
        </p:nvSpPr>
        <p:spPr>
          <a:xfrm>
            <a:off x="6520652" y="1985643"/>
            <a:ext cx="2093569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5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Сравнение содержания в балансовых запасах и фактически добытой руде. Применяются экспресс-методы: рентгенофлуоресцентный, нейтронно-активационный, лазерно-искровая спектрометрия.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DBECB59F-1B8F-E3CD-13E1-7F8843626A09}"/>
              </a:ext>
            </a:extLst>
          </p:cNvPr>
          <p:cNvSpPr/>
          <p:nvPr/>
        </p:nvSpPr>
        <p:spPr>
          <a:xfrm>
            <a:off x="4230860" y="4141856"/>
            <a:ext cx="4401397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ts val="15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Выбор метода определяется геологическими условиями месторождения, равномерностью оруденения и доступными техническими средствами контроля.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с двумя скругленными противолежащими углами 33">
            <a:extLst>
              <a:ext uri="{FF2B5EF4-FFF2-40B4-BE49-F238E27FC236}">
                <a16:creationId xmlns:a16="http://schemas.microsoft.com/office/drawing/2014/main" id="{1CE9BF11-76D1-5EDA-04B0-0997EEE721CC}"/>
              </a:ext>
            </a:extLst>
          </p:cNvPr>
          <p:cNvSpPr/>
          <p:nvPr/>
        </p:nvSpPr>
        <p:spPr>
          <a:xfrm>
            <a:off x="4137550" y="1289450"/>
            <a:ext cx="2093568" cy="520496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35" name="Прямоугольник с двумя скругленными противолежащими углами 34">
            <a:extLst>
              <a:ext uri="{FF2B5EF4-FFF2-40B4-BE49-F238E27FC236}">
                <a16:creationId xmlns:a16="http://schemas.microsoft.com/office/drawing/2014/main" id="{F339EF11-828C-77CF-26C7-95CE49EDC23F}"/>
              </a:ext>
            </a:extLst>
          </p:cNvPr>
          <p:cNvSpPr/>
          <p:nvPr/>
        </p:nvSpPr>
        <p:spPr>
          <a:xfrm>
            <a:off x="6505252" y="1291018"/>
            <a:ext cx="2093568" cy="520496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1A5A3980-ADCA-6075-1A10-D01A235C637A}"/>
              </a:ext>
            </a:extLst>
          </p:cNvPr>
          <p:cNvSpPr/>
          <p:nvPr/>
        </p:nvSpPr>
        <p:spPr>
          <a:xfrm>
            <a:off x="4202579" y="1462424"/>
            <a:ext cx="241925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Геостатистический метод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32C1C408-9B6E-95FA-CD76-3C21012A887E}"/>
              </a:ext>
            </a:extLst>
          </p:cNvPr>
          <p:cNvSpPr/>
          <p:nvPr/>
        </p:nvSpPr>
        <p:spPr>
          <a:xfrm>
            <a:off x="6801682" y="1462424"/>
            <a:ext cx="241925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8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 опробования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4) Селективная выемка и усреднение качества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A6ECC45-2D53-E53E-9901-675BB8C20136}"/>
              </a:ext>
            </a:extLst>
          </p:cNvPr>
          <p:cNvSpPr/>
          <p:nvPr/>
        </p:nvSpPr>
        <p:spPr>
          <a:xfrm>
            <a:off x="540023" y="893690"/>
            <a:ext cx="39096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ru-RU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Селективная выемка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 это раздельная отбойка, погрузка и транспортировка руды различных сортов и вмещающих пород. Она позволяет: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Избегать попадания пустой породы в рудную массу.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Обеспечивать стабильное качество руды, поступающей на обогащение.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Снижать затраты на обогащение за счёт уменьшения объёма перерабатываемой породы.</a:t>
            </a:r>
          </a:p>
          <a:p>
            <a:pPr marL="0" indent="0" algn="l">
              <a:lnSpc>
                <a:spcPct val="115000"/>
              </a:lnSpc>
              <a:buNone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решения для селективной выемки: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Применение экскаваторов с селективными ковшами.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Использование погрузочно-доставочных машин с возможностью раздельной погрузки.</a:t>
            </a:r>
          </a:p>
          <a:p>
            <a:pPr marL="0" indent="0" algn="l">
              <a:lnSpc>
                <a:spcPct val="115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• Раздельное складирование руды различных сортов на рудных складах</a:t>
            </a:r>
          </a:p>
          <a:p>
            <a:pPr marL="0" indent="0" algn="l">
              <a:lnSpc>
                <a:spcPct val="115000"/>
              </a:lnSpc>
              <a:buNone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95277B5-3F33-B014-6F4B-709002D03F95}"/>
              </a:ext>
            </a:extLst>
          </p:cNvPr>
          <p:cNvSpPr/>
          <p:nvPr/>
        </p:nvSpPr>
        <p:spPr>
          <a:xfrm>
            <a:off x="4694373" y="912547"/>
            <a:ext cx="4091407" cy="1302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5000"/>
              </a:lnSpc>
              <a:buSzPct val="100000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Усреднение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процесс стабилизации качества руды, поступающей на обогащение, путём смешивания руды из различных забоев и участков. Основные методы усреднения:</a:t>
            </a:r>
          </a:p>
          <a:p>
            <a:pPr algn="l">
              <a:lnSpc>
                <a:spcPct val="115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Планирование забоев – отработка участков с высоким и низким содержанием в определённой последовательности.</a:t>
            </a:r>
          </a:p>
          <a:p>
            <a:pPr algn="l">
              <a:lnSpc>
                <a:spcPct val="115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рудных складов – формирование штабелей усреднённой руды.</a:t>
            </a:r>
          </a:p>
          <a:p>
            <a:pPr algn="l">
              <a:lnSpc>
                <a:spcPct val="115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Автоматизированное управление качеством – использование блоковых моделей и систем оперативного контроля.</a:t>
            </a:r>
          </a:p>
          <a:p>
            <a:pPr algn="l">
              <a:lnSpc>
                <a:spcPct val="115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buSzPct val="100000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Рентгенорадиометрическая сепарация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метод предварительного обогащения, основанный на различии в способности минералов излучать или поглощать рентгеновское излучение. Метод позволяет:</a:t>
            </a:r>
          </a:p>
          <a:p>
            <a:pPr algn="l">
              <a:lnSpc>
                <a:spcPct val="115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Отделять куски руды с низким содержанием и пустую породу на ранней стадии.</a:t>
            </a:r>
          </a:p>
          <a:p>
            <a:pPr algn="l">
              <a:lnSpc>
                <a:spcPct val="115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Сокращать объём материала, поступающего на дальнейшее обогащение.</a:t>
            </a:r>
          </a:p>
          <a:p>
            <a:pPr algn="l">
              <a:lnSpc>
                <a:spcPct val="115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Снижать потери ценных компонентов в отходах.</a:t>
            </a:r>
          </a:p>
          <a:p>
            <a:pPr algn="l">
              <a:lnSpc>
                <a:spcPct val="115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88AD728E-8AD5-1C73-D5AD-6A38BB67D1DB}"/>
              </a:ext>
            </a:extLst>
          </p:cNvPr>
          <p:cNvSpPr/>
          <p:nvPr/>
        </p:nvSpPr>
        <p:spPr>
          <a:xfrm>
            <a:off x="346823" y="4439666"/>
            <a:ext cx="2000451" cy="560487"/>
          </a:xfrm>
          <a:custGeom>
            <a:avLst/>
            <a:gdLst/>
            <a:ahLst/>
            <a:cxnLst/>
            <a:rect l="l" t="t" r="r" b="b"/>
            <a:pathLst>
              <a:path w="2312715" h="560487">
                <a:moveTo>
                  <a:pt x="38817" y="0"/>
                </a:moveTo>
                <a:lnTo>
                  <a:pt x="2312715" y="0"/>
                </a:lnTo>
                <a:lnTo>
                  <a:pt x="2312715" y="560487"/>
                </a:lnTo>
                <a:lnTo>
                  <a:pt x="38817" y="560487"/>
                </a:lnTo>
                <a:arcTo wR="38817" hR="38817" stAng="5400000" swAng="5400000"/>
                <a:lnTo>
                  <a:pt x="0" y="38817"/>
                </a:lnTo>
                <a:arcTo wR="38817" hR="38817" stAng="10800000" swAng="5400000"/>
                <a:close/>
              </a:path>
            </a:pathLst>
          </a:custGeom>
          <a:solidFill>
            <a:srgbClr val="E6E6E6"/>
          </a:solidFill>
          <a:ln/>
        </p:spPr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C0C8CB69-93DB-5914-5F69-1B57E7D4E221}"/>
              </a:ext>
            </a:extLst>
          </p:cNvPr>
          <p:cNvSpPr/>
          <p:nvPr/>
        </p:nvSpPr>
        <p:spPr>
          <a:xfrm>
            <a:off x="457700" y="4512835"/>
            <a:ext cx="2090961" cy="138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20%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E74B1F77-F9AD-2F32-208B-CAB6A92B641C}"/>
              </a:ext>
            </a:extLst>
          </p:cNvPr>
          <p:cNvSpPr/>
          <p:nvPr/>
        </p:nvSpPr>
        <p:spPr>
          <a:xfrm>
            <a:off x="457700" y="4699167"/>
            <a:ext cx="2090961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разубоживания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452C9589-A78B-AC91-49B8-53623289A399}"/>
              </a:ext>
            </a:extLst>
          </p:cNvPr>
          <p:cNvSpPr/>
          <p:nvPr/>
        </p:nvSpPr>
        <p:spPr>
          <a:xfrm>
            <a:off x="2489853" y="4439666"/>
            <a:ext cx="1912462" cy="560487"/>
          </a:xfrm>
          <a:custGeom>
            <a:avLst/>
            <a:gdLst/>
            <a:ahLst/>
            <a:cxnLst/>
            <a:rect l="l" t="t" r="r" b="b"/>
            <a:pathLst>
              <a:path w="2312715" h="560487">
                <a:moveTo>
                  <a:pt x="0" y="0"/>
                </a:moveTo>
                <a:lnTo>
                  <a:pt x="2273897" y="0"/>
                </a:lnTo>
                <a:arcTo wR="38817" hR="38817" stAng="16200000" swAng="5400000"/>
                <a:lnTo>
                  <a:pt x="2312715" y="521669"/>
                </a:lnTo>
                <a:arcTo wR="38817" hR="38817" stAng="0" swAng="5400000"/>
                <a:lnTo>
                  <a:pt x="0" y="560487"/>
                </a:lnTo>
                <a:lnTo>
                  <a:pt x="0" y="0"/>
                </a:lnTo>
                <a:close/>
              </a:path>
            </a:pathLst>
          </a:custGeom>
          <a:solidFill>
            <a:srgbClr val="E6E6E6"/>
          </a:solidFill>
          <a:ln/>
        </p:spPr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37BFA548-9DEB-8061-67AD-B937624FBC1A}"/>
              </a:ext>
            </a:extLst>
          </p:cNvPr>
          <p:cNvSpPr/>
          <p:nvPr/>
        </p:nvSpPr>
        <p:spPr>
          <a:xfrm>
            <a:off x="2600729" y="4512835"/>
            <a:ext cx="2090961" cy="138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15%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5C0671B6-A886-6DBB-20D2-7858DE410967}"/>
              </a:ext>
            </a:extLst>
          </p:cNvPr>
          <p:cNvSpPr/>
          <p:nvPr/>
        </p:nvSpPr>
        <p:spPr>
          <a:xfrm>
            <a:off x="2600729" y="4699167"/>
            <a:ext cx="2090961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потерь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62D762-5407-11B2-D4AD-90981C27F3FC}"/>
              </a:ext>
            </a:extLst>
          </p:cNvPr>
          <p:cNvSpPr txBox="1"/>
          <p:nvPr/>
        </p:nvSpPr>
        <p:spPr>
          <a:xfrm>
            <a:off x="262661" y="4011940"/>
            <a:ext cx="4139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оценкам специалистов, применение селективной выемки позволяет снизить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</TotalTime>
  <Words>1208</Words>
  <Application>Microsoft Macintosh PowerPoint</Application>
  <PresentationFormat>Экран (16:9)</PresentationFormat>
  <Paragraphs>169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26</cp:revision>
  <dcterms:created xsi:type="dcterms:W3CDTF">2026-05-17T11:18:59Z</dcterms:created>
  <dcterms:modified xsi:type="dcterms:W3CDTF">2026-08-10T13:27:55Z</dcterms:modified>
</cp:coreProperties>
</file>