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0" r:id="rId1"/>
    <p:sldMasterId id="2147483896" r:id="rId2"/>
  </p:sldMasterIdLst>
  <p:notesMasterIdLst>
    <p:notesMasterId r:id="rId11"/>
  </p:notesMasterIdLst>
  <p:sldIdLst>
    <p:sldId id="283" r:id="rId3"/>
    <p:sldId id="334" r:id="rId4"/>
    <p:sldId id="363" r:id="rId5"/>
    <p:sldId id="304" r:id="rId6"/>
    <p:sldId id="362" r:id="rId7"/>
    <p:sldId id="364" r:id="rId8"/>
    <p:sldId id="365" r:id="rId9"/>
    <p:sldId id="366" r:id="rId10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96BF6-19A3-466F-B228-AAE04D8A4E01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DD38C4-D48D-4E7C-8A99-83418D333C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645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951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540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944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364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0862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841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361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0735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AC864032-C937-40B7-AAE1-5CB178010BDB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0194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E2B6DC-EA79-4F2B-AD73-CEFD7AAA3BBF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6295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CFE1A608-37E2-4077-B381-38CD37BEE1F1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305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9649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2473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DEC55D30-2A91-4156-ACC4-DF95DFC43014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1082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1AEBF-29B5-4ACF-8D75-0AD3A9614F78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0392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B28A8-7B16-4795-A3AE-C31375F1832C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4855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FAA02B-EF6C-42DF-89BC-5E5D727C784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6556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3073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2060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21710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4448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7680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8302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7590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EE4B6F-63F2-4568-8691-A197B8CD97A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7470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9377BA-BB4C-49A4-A681-014C95386789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597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901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133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09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255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904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47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825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D9E96-EE9A-45E5-8E1C-53B36ECA9A76}" type="datetimeFigureOut">
              <a:rPr lang="ru-RU" smtClean="0"/>
              <a:pPr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D3818AD-FD56-4EA8-91E3-B8667AC7E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393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  <p:sldLayoutId id="2147483908" r:id="rId12"/>
    <p:sldLayoutId id="2147483909" r:id="rId13"/>
    <p:sldLayoutId id="2147483910" r:id="rId14"/>
    <p:sldLayoutId id="2147483911" r:id="rId15"/>
    <p:sldLayoutId id="21474839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6"/>
          <p:cNvSpPr txBox="1">
            <a:spLocks noChangeArrowheads="1"/>
          </p:cNvSpPr>
          <p:nvPr/>
        </p:nvSpPr>
        <p:spPr bwMode="auto">
          <a:xfrm>
            <a:off x="788987" y="116633"/>
            <a:ext cx="7566025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alt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НАО «Карагандинский технический университет</a:t>
            </a:r>
          </a:p>
          <a:p>
            <a:pPr algn="ctr">
              <a:lnSpc>
                <a:spcPct val="90000"/>
              </a:lnSpc>
              <a:buNone/>
            </a:pP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имени </a:t>
            </a:r>
            <a:r>
              <a:rPr lang="ru-RU" altLang="ru-RU" sz="2400" dirty="0" err="1">
                <a:latin typeface="Times New Roman" pitchFamily="18" charset="0"/>
                <a:cs typeface="Times New Roman" pitchFamily="18" charset="0"/>
              </a:rPr>
              <a:t>Абылкаса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dirty="0" err="1">
                <a:latin typeface="Times New Roman" pitchFamily="18" charset="0"/>
                <a:cs typeface="Times New Roman" pitchFamily="18" charset="0"/>
              </a:rPr>
              <a:t>Сагинова</a:t>
            </a:r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ru-RU" altLang="ru-RU" b="1" i="1" dirty="0"/>
          </a:p>
        </p:txBody>
      </p:sp>
      <p:sp>
        <p:nvSpPr>
          <p:cNvPr id="5" name="Rectangle 46">
            <a:extLst>
              <a:ext uri="{FF2B5EF4-FFF2-40B4-BE49-F238E27FC236}">
                <a16:creationId xmlns:a16="http://schemas.microsoft.com/office/drawing/2014/main" id="{9EB459CB-6DD8-4A41-9578-4B95F2C1E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439" y="1752112"/>
            <a:ext cx="7566025" cy="359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3600" b="1" i="1" dirty="0">
                <a:latin typeface="Times New Roman" pitchFamily="18" charset="0"/>
                <a:cs typeface="Times New Roman" pitchFamily="18" charset="0"/>
              </a:rPr>
              <a:t>Слайд-лекция</a:t>
            </a:r>
          </a:p>
          <a:p>
            <a:pPr algn="ctr">
              <a:lnSpc>
                <a:spcPct val="90000"/>
              </a:lnSpc>
              <a:buNone/>
            </a:pPr>
            <a:r>
              <a:rPr lang="ru-RU" altLang="ru-RU" sz="2000" b="1" i="1" dirty="0"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2000" b="1" kern="0" dirty="0">
                <a:latin typeface="Times New Roman" panose="02020603050405020304" pitchFamily="18" charset="0"/>
              </a:rPr>
              <a:t>Транспортировка минерального сырья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>
              <a:lnSpc>
                <a:spcPct val="90000"/>
              </a:lnSpc>
              <a:buNone/>
            </a:pPr>
            <a:endParaRPr lang="ru-RU" alt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altLang="ru-RU" sz="1800" b="1" i="1" dirty="0">
                <a:latin typeface="Times New Roman" pitchFamily="18" charset="0"/>
                <a:cs typeface="Times New Roman" pitchFamily="18" charset="0"/>
              </a:rPr>
              <a:t>Дисциплина: </a:t>
            </a:r>
            <a:r>
              <a:rPr lang="kk-KZ" altLang="en-US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altLang="en-US" sz="1800" b="1" i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Экономика минерально-сырьевой отрасли</a:t>
            </a:r>
            <a:r>
              <a:rPr lang="ru-RU" altLang="en-US" sz="1800" b="1" i="1" dirty="0">
                <a:latin typeface="Times New Roman" pitchFamily="18" charset="0"/>
                <a:cs typeface="Times New Roman" pitchFamily="18" charset="0"/>
              </a:rPr>
              <a:t>»</a:t>
            </a:r>
            <a:endParaRPr lang="ru-RU" altLang="ru-RU" sz="1800" i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alt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1800" b="1" i="1" dirty="0">
                <a:latin typeface="Times New Roman" pitchFamily="18" charset="0"/>
                <a:cs typeface="Times New Roman" pitchFamily="18" charset="0"/>
              </a:rPr>
              <a:t>7М07202 «Геология  и разведка месторождений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1800" b="1" i="1" dirty="0">
                <a:latin typeface="Times New Roman" pitchFamily="18" charset="0"/>
                <a:cs typeface="Times New Roman" pitchFamily="18" charset="0"/>
              </a:rPr>
              <a:t>полезных ископаемых»</a:t>
            </a:r>
          </a:p>
          <a:p>
            <a:pPr algn="ctr">
              <a:lnSpc>
                <a:spcPct val="90000"/>
              </a:lnSpc>
              <a:buNone/>
            </a:pPr>
            <a:endParaRPr lang="ru-RU" altLang="ru-RU" sz="1800" i="1"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altLang="ru-RU" sz="1800" i="1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доктор </a:t>
            </a:r>
            <a:r>
              <a:rPr lang="ru-RU" altLang="ru-RU" sz="1800" i="1" dirty="0" err="1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PhD</a:t>
            </a:r>
            <a:r>
              <a:rPr lang="ru-RU" altLang="ru-RU" sz="1800" i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ru-RU" altLang="ru-RU" sz="1800" i="1" dirty="0" err="1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Мадишева</a:t>
            </a:r>
            <a:r>
              <a:rPr lang="ru-RU" altLang="ru-RU" sz="1800" i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Р.К.,</a:t>
            </a:r>
          </a:p>
          <a:p>
            <a:pPr algn="ctr">
              <a:lnSpc>
                <a:spcPct val="90000"/>
              </a:lnSpc>
              <a:buNone/>
            </a:pPr>
            <a:r>
              <a:rPr lang="ru-RU" altLang="ru-RU" sz="1800" i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кафедра ГРМПИ</a:t>
            </a:r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ru-RU" altLang="ru-RU" sz="2000" b="1" i="1" dirty="0"/>
          </a:p>
          <a:p>
            <a:pPr algn="r" eaLnBrk="1" hangingPunct="1">
              <a:lnSpc>
                <a:spcPct val="90000"/>
              </a:lnSpc>
              <a:buFontTx/>
              <a:buNone/>
            </a:pPr>
            <a:endParaRPr lang="ru-RU" altLang="ru-RU" b="1" i="1" dirty="0"/>
          </a:p>
        </p:txBody>
      </p:sp>
      <p:pic>
        <p:nvPicPr>
          <p:cNvPr id="4" name="Picture 2" descr="Мадишева">
            <a:extLst>
              <a:ext uri="{FF2B5EF4-FFF2-40B4-BE49-F238E27FC236}">
                <a16:creationId xmlns:a16="http://schemas.microsoft.com/office/drawing/2014/main" id="{6ECFC023-2445-4888-9523-8DA0E29CAB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87630"/>
            <a:ext cx="2113409" cy="2675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1151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8C65CC8-8140-4015-B83C-1309087FDB82}"/>
              </a:ext>
            </a:extLst>
          </p:cNvPr>
          <p:cNvSpPr/>
          <p:nvPr/>
        </p:nvSpPr>
        <p:spPr>
          <a:xfrm>
            <a:off x="683568" y="1268760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План лекции: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Транспортировка минерального сырья.</a:t>
            </a:r>
          </a:p>
        </p:txBody>
      </p:sp>
    </p:spTree>
    <p:extLst>
      <p:ext uri="{BB962C8B-B14F-4D97-AF65-F5344CB8AC3E}">
        <p14:creationId xmlns:p14="http://schemas.microsoft.com/office/powerpoint/2010/main" val="2776389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B3F60ED-BACE-E11C-4713-76377582EC96}"/>
              </a:ext>
            </a:extLst>
          </p:cNvPr>
          <p:cNvSpPr txBox="1"/>
          <p:nvPr/>
        </p:nvSpPr>
        <p:spPr>
          <a:xfrm>
            <a:off x="683568" y="1268760"/>
            <a:ext cx="828092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kern="0" dirty="0">
                <a:latin typeface="Times New Roman" panose="02020603050405020304" pitchFamily="18" charset="0"/>
              </a:rPr>
              <a:t>Важным залогом обеспечения устойчивого функционирования и развития горнодобывающего предприятия служит стабильная и эффективная система транспортировки минерального сырья. Во многих случаях, транспортная цепочка «рудник - обогатительная фабрика - потребитель» является одним из наиболее ответственных процессов деятельности горного предприятия. Это также справедливо и для транспортирования вскрышных пород из карьера в отвал. В составе полных затрат по добыче и переработке полезного ископаемого, затраты на транспорт являются одной из наиболее существенных составляющих. Так на открытых горных работах затраты на транспорт могут достигать до 40–50% в себестоимости добычи полезного ископаемого. Такая существенная роль доказывает необходимость обоснования использования наиболее эффективной системы транспортирования, чему были посвящены работы многих российских и зарубежных учёных и инженеров-практиков. Однако, зачастую полноценный и комплексный анализ оптимальной транспортной системы не проводится, а предпочтение того или иного вида транспорта определяется, главным образом, субъективным мнением отдельно взятого менеджера.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201783-EA86-79C6-E6B0-3E4DEC66C947}"/>
              </a:ext>
            </a:extLst>
          </p:cNvPr>
          <p:cNvSpPr txBox="1"/>
          <p:nvPr/>
        </p:nvSpPr>
        <p:spPr>
          <a:xfrm>
            <a:off x="2286000" y="47667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kern="0" dirty="0">
                <a:latin typeface="Times New Roman" panose="02020603050405020304" pitchFamily="18" charset="0"/>
              </a:rPr>
              <a:t>Транспортировка минерального сырья</a:t>
            </a:r>
            <a:endParaRPr lang="en-US" sz="1800" b="1" kern="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282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048C812-7A84-4750-A06D-C2C906787522}"/>
              </a:ext>
            </a:extLst>
          </p:cNvPr>
          <p:cNvSpPr/>
          <p:nvPr/>
        </p:nvSpPr>
        <p:spPr>
          <a:xfrm>
            <a:off x="541538" y="188640"/>
            <a:ext cx="827893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b="1" kern="0" dirty="0">
              <a:latin typeface="Times New Roman" panose="02020603050405020304" pitchFamily="18" charset="0"/>
            </a:endParaRPr>
          </a:p>
          <a:p>
            <a:pPr algn="ctr"/>
            <a:r>
              <a:rPr lang="ru-RU" sz="2800" b="1" kern="0" dirty="0">
                <a:latin typeface="Times New Roman" panose="02020603050405020304" pitchFamily="18" charset="0"/>
              </a:rPr>
              <a:t> </a:t>
            </a:r>
          </a:p>
          <a:p>
            <a:pPr algn="just"/>
            <a:r>
              <a:rPr lang="ru-RU" kern="0" dirty="0">
                <a:latin typeface="Times New Roman" panose="02020603050405020304" pitchFamily="18" charset="0"/>
              </a:rPr>
              <a:t>Неравномерность естественного распределения минерального сырья по странам и континентам, вызывает громадные расходы на транспорт. Затраты на транспортирование сырья могут многократно превышать издержки на его добычу. Транспортирование </a:t>
            </a:r>
            <a:r>
              <a:rPr lang="ru-RU" kern="0" dirty="0" err="1">
                <a:latin typeface="Times New Roman" panose="02020603050405020304" pitchFamily="18" charset="0"/>
              </a:rPr>
              <a:t>непереработанного</a:t>
            </a:r>
            <a:r>
              <a:rPr lang="ru-RU" kern="0" dirty="0">
                <a:latin typeface="Times New Roman" panose="02020603050405020304" pitchFamily="18" charset="0"/>
              </a:rPr>
              <a:t> минерального сырья дорого, и для многих удаленных от потребителей внутриконтинентальных месторождений возможности его эффективного использования исключены. Транспортирование грузов морем несравненно дешевле, особенно после создания супертанкеров для трансконтинентальной перевозки жидких продуктов и крупных современных сухогрузных судов. Использование трубопроводного внутриконтинентального транспорта также снижает транспортные издержки. Снижение расходов на транспортирование сырья создает благоприятную возможность эффективно вкладывать инвестиции в месторождения стран третьего мира, где наличие крайне дешевой рабочей силы ведет к очень низким издержкам на добычу.</a:t>
            </a:r>
          </a:p>
          <a:p>
            <a:endParaRPr lang="ru-RU" kern="0" dirty="0">
              <a:latin typeface="Times New Roman" panose="02020603050405020304" pitchFamily="18" charset="0"/>
            </a:endParaRPr>
          </a:p>
          <a:p>
            <a:endParaRPr lang="ru-RU" kern="0" dirty="0">
              <a:latin typeface="Times New Roman" panose="02020603050405020304" pitchFamily="18" charset="0"/>
            </a:endParaRPr>
          </a:p>
          <a:p>
            <a:endParaRPr lang="ru-RU" b="1" kern="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248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64796D9-8349-D4FB-185A-0C2771BA10C4}"/>
              </a:ext>
            </a:extLst>
          </p:cNvPr>
          <p:cNvSpPr txBox="1"/>
          <p:nvPr/>
        </p:nvSpPr>
        <p:spPr>
          <a:xfrm>
            <a:off x="683568" y="1484784"/>
            <a:ext cx="820891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kern="0" dirty="0">
                <a:latin typeface="Times New Roman" panose="02020603050405020304" pitchFamily="18" charset="0"/>
              </a:rPr>
              <a:t>Достаточно серьёзные сложности при выборе оптимального вида транспорта обусловлены существенным скептицизмом в отношение малораспространённых в горной отрасли Казахстана видов транспорта. В частности, достаточно часто приходится сталкиваться с предвзятым отношением к конвейерным системам транспортировки, особенно наземного расположения. Доводы об объективных экономических преимуществах этого вида транспорта перекрываются сомнением в эффективности его работы в зимних условиях. И здесь важно учитывать опыт предприятий смежных отраслей горнодобывающей промышленности. Например, сложные конвейерные шахтные и наземные системы имеют гораздо большее распространение на угледобывающих предприятиях, чем на рудных. </a:t>
            </a:r>
          </a:p>
        </p:txBody>
      </p:sp>
    </p:spTree>
    <p:extLst>
      <p:ext uri="{BB962C8B-B14F-4D97-AF65-F5344CB8AC3E}">
        <p14:creationId xmlns:p14="http://schemas.microsoft.com/office/powerpoint/2010/main" val="2649967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4A55491-A8CC-5911-E89F-B85D55D26294}"/>
              </a:ext>
            </a:extLst>
          </p:cNvPr>
          <p:cNvSpPr txBox="1"/>
          <p:nvPr/>
        </p:nvSpPr>
        <p:spPr>
          <a:xfrm>
            <a:off x="539552" y="1196752"/>
            <a:ext cx="8352928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kern="0" dirty="0">
                <a:latin typeface="Times New Roman" panose="02020603050405020304" pitchFamily="18" charset="0"/>
              </a:rPr>
              <a:t>Техника и технологии в горнодобывающей промышленности за последние 20 лет по мере развития научно-технического прогресса, существенно изменились. Это же касается и транспортных систем, и, несмотря на сложности внедрения новых технологий, они постепенно получают всё большее распространение.</a:t>
            </a:r>
          </a:p>
          <a:p>
            <a:pPr indent="457200" algn="just"/>
            <a:r>
              <a:rPr lang="ru-RU" kern="0" dirty="0">
                <a:latin typeface="Times New Roman" panose="02020603050405020304" pitchFamily="18" charset="0"/>
              </a:rPr>
              <a:t>Можно сказать, что, на настоящий момент, однозначно приоритетных транспортных систем нет и быть не может. При выборе оптимальной системы транспортирования для конкретного предприятия следует учитывать целый комплекс факторов, охватывающих экономические показатели и технические характеристики, во многом определяющие функциональность транспортной системы. Очень часто оптимальным является последовательное сочетание различных систем.</a:t>
            </a:r>
          </a:p>
        </p:txBody>
      </p:sp>
    </p:spTree>
    <p:extLst>
      <p:ext uri="{BB962C8B-B14F-4D97-AF65-F5344CB8AC3E}">
        <p14:creationId xmlns:p14="http://schemas.microsoft.com/office/powerpoint/2010/main" val="2073305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F33B93E-E765-42CB-6A7B-3E8EAAF78168}"/>
              </a:ext>
            </a:extLst>
          </p:cNvPr>
          <p:cNvSpPr txBox="1"/>
          <p:nvPr/>
        </p:nvSpPr>
        <p:spPr>
          <a:xfrm>
            <a:off x="611560" y="1340768"/>
            <a:ext cx="820891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kern="0" dirty="0">
                <a:latin typeface="Times New Roman" panose="02020603050405020304" pitchFamily="18" charset="0"/>
              </a:rPr>
              <a:t>К факторам, оказывающим наибольшее влияние на выбор транспортной системы горнодобывающего предприятия, следует отнести:</a:t>
            </a:r>
          </a:p>
          <a:p>
            <a:pPr indent="-457200" algn="just">
              <a:buFont typeface="Arial" panose="020B0604020202020204" pitchFamily="34" charset="0"/>
              <a:buChar char="•"/>
            </a:pPr>
            <a:r>
              <a:rPr lang="ru-RU" kern="0" dirty="0">
                <a:latin typeface="Times New Roman" panose="02020603050405020304" pitchFamily="18" charset="0"/>
              </a:rPr>
              <a:t>приведенные затраты по проекту (дисконтированная </a:t>
            </a:r>
            <a:r>
              <a:rPr lang="ru-RU" kern="0" dirty="0" err="1">
                <a:latin typeface="Times New Roman" panose="02020603050405020304" pitchFamily="18" charset="0"/>
              </a:rPr>
              <a:t>накопленнарельеф</a:t>
            </a:r>
            <a:r>
              <a:rPr lang="ru-RU" kern="0" dirty="0">
                <a:latin typeface="Times New Roman" panose="02020603050405020304" pitchFamily="18" charset="0"/>
              </a:rPr>
              <a:t> и другие особенности района строительства (экологические аспекты, застройка, наличие природных и искусственных водных объектов и т.д.);</a:t>
            </a:r>
          </a:p>
          <a:p>
            <a:pPr indent="-457200" algn="just">
              <a:buFont typeface="Arial" panose="020B0604020202020204" pitchFamily="34" charset="0"/>
              <a:buChar char="•"/>
            </a:pPr>
            <a:r>
              <a:rPr lang="ru-RU" kern="0" dirty="0">
                <a:latin typeface="Times New Roman" panose="02020603050405020304" pitchFamily="18" charset="0"/>
              </a:rPr>
              <a:t>расстояние транспортирования;</a:t>
            </a:r>
          </a:p>
          <a:p>
            <a:pPr indent="-457200" algn="just">
              <a:buFont typeface="Arial" panose="020B0604020202020204" pitchFamily="34" charset="0"/>
              <a:buChar char="•"/>
            </a:pPr>
            <a:r>
              <a:rPr lang="ru-RU" kern="0" dirty="0">
                <a:latin typeface="Times New Roman" panose="02020603050405020304" pitchFamily="18" charset="0"/>
              </a:rPr>
              <a:t>объёмы транспортирования и тип грузов;</a:t>
            </a:r>
          </a:p>
          <a:p>
            <a:pPr indent="-457200" algn="just">
              <a:buFont typeface="Arial" panose="020B0604020202020204" pitchFamily="34" charset="0"/>
              <a:buChar char="•"/>
            </a:pPr>
            <a:r>
              <a:rPr lang="ru-RU" kern="0" dirty="0">
                <a:latin typeface="Times New Roman" panose="02020603050405020304" pitchFamily="18" charset="0"/>
              </a:rPr>
              <a:t>ритмичность грузопотоков;</a:t>
            </a:r>
          </a:p>
          <a:p>
            <a:pPr indent="-457200" algn="just">
              <a:buFont typeface="Arial" panose="020B0604020202020204" pitchFamily="34" charset="0"/>
              <a:buChar char="•"/>
            </a:pPr>
            <a:r>
              <a:rPr lang="ru-RU" kern="0" dirty="0">
                <a:latin typeface="Times New Roman" panose="02020603050405020304" pitchFamily="18" charset="0"/>
              </a:rPr>
              <a:t>фактически имеющаяся промышленная и транспортная инфраструктура;</a:t>
            </a:r>
          </a:p>
          <a:p>
            <a:pPr indent="-457200" algn="just">
              <a:buFont typeface="Arial" panose="020B0604020202020204" pitchFamily="34" charset="0"/>
              <a:buChar char="•"/>
            </a:pPr>
            <a:r>
              <a:rPr lang="ru-RU" kern="0" dirty="0">
                <a:latin typeface="Times New Roman" panose="02020603050405020304" pitchFamily="18" charset="0"/>
              </a:rPr>
              <a:t>потребность в персонале;</a:t>
            </a:r>
          </a:p>
          <a:p>
            <a:pPr indent="-457200" algn="just">
              <a:buFont typeface="Arial" panose="020B0604020202020204" pitchFamily="34" charset="0"/>
              <a:buChar char="•"/>
            </a:pPr>
            <a:r>
              <a:rPr lang="ru-RU" kern="0" dirty="0">
                <a:latin typeface="Times New Roman" panose="02020603050405020304" pitchFamily="18" charset="0"/>
              </a:rPr>
              <a:t>операционные затраты;</a:t>
            </a:r>
          </a:p>
          <a:p>
            <a:pPr indent="-457200" algn="just">
              <a:buFont typeface="Arial" panose="020B0604020202020204" pitchFamily="34" charset="0"/>
              <a:buChar char="•"/>
            </a:pPr>
            <a:r>
              <a:rPr lang="ru-RU" kern="0" dirty="0">
                <a:latin typeface="Times New Roman" panose="02020603050405020304" pitchFamily="18" charset="0"/>
              </a:rPr>
              <a:t>капитальные затраты;</a:t>
            </a:r>
          </a:p>
          <a:p>
            <a:pPr indent="-457200" algn="just">
              <a:buFont typeface="Arial" panose="020B0604020202020204" pitchFamily="34" charset="0"/>
              <a:buChar char="•"/>
            </a:pPr>
            <a:r>
              <a:rPr lang="ru-RU" kern="0" dirty="0">
                <a:latin typeface="Times New Roman" panose="02020603050405020304" pitchFamily="18" charset="0"/>
              </a:rPr>
              <a:t>суммарные я сумма затрат, связанная с функционированием транспортной системы).</a:t>
            </a:r>
          </a:p>
        </p:txBody>
      </p:sp>
    </p:spTree>
    <p:extLst>
      <p:ext uri="{BB962C8B-B14F-4D97-AF65-F5344CB8AC3E}">
        <p14:creationId xmlns:p14="http://schemas.microsoft.com/office/powerpoint/2010/main" val="1095359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E4ED9FA-9439-74F2-7692-6009ED574D2C}"/>
              </a:ext>
            </a:extLst>
          </p:cNvPr>
          <p:cNvSpPr txBox="1"/>
          <p:nvPr/>
        </p:nvSpPr>
        <p:spPr>
          <a:xfrm>
            <a:off x="467544" y="1196752"/>
            <a:ext cx="835292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kern="0" dirty="0">
                <a:latin typeface="Times New Roman" panose="02020603050405020304" pitchFamily="18" charset="0"/>
              </a:rPr>
              <a:t>Обычно, только полный анализ всех указанных выше факторов, позволяет сделать обоснованный выбор в пользу той или иной транспортной системы. Хотя, в некоторых случаях, отдельно взятый фактор является критичным и определяющим для принятия окончательного решения. Так, например, очень сильный перепад высот, гористая местность часто является главным ограничителем для строительства технологической железной дороги для карьера или рудника.</a:t>
            </a:r>
          </a:p>
          <a:p>
            <a:pPr indent="457200" algn="just"/>
            <a:r>
              <a:rPr lang="ru-RU" kern="0" dirty="0">
                <a:latin typeface="Times New Roman" panose="02020603050405020304" pitchFamily="18" charset="0"/>
              </a:rPr>
              <a:t>К числу основных конкурирующих технологических транспортных систем, возможных для применения на горном предприятии, рассматриваются: железнодорожный транспорт, подвесные воздушно-канатные дороги, конвейерный и автомобильный транспорт. Ниже приводится основные характеристики, экспертная оценка и экономический анализ эффективности использования этих видов транспорта.</a:t>
            </a:r>
          </a:p>
        </p:txBody>
      </p:sp>
    </p:spTree>
    <p:extLst>
      <p:ext uri="{BB962C8B-B14F-4D97-AF65-F5344CB8AC3E}">
        <p14:creationId xmlns:p14="http://schemas.microsoft.com/office/powerpoint/2010/main" val="269022610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1_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1427</TotalTime>
  <Words>693</Words>
  <Application>Microsoft Office PowerPoint</Application>
  <PresentationFormat>Экран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Arial</vt:lpstr>
      <vt:lpstr>Calibri</vt:lpstr>
      <vt:lpstr>Century Gothic</vt:lpstr>
      <vt:lpstr>Franklin Gothic Book</vt:lpstr>
      <vt:lpstr>Times New Roman</vt:lpstr>
      <vt:lpstr>Wingdings 2</vt:lpstr>
      <vt:lpstr>Wingdings 3</vt:lpstr>
      <vt:lpstr>Легкий дым</vt:lpstr>
      <vt:lpstr>1_Легкий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User</cp:lastModifiedBy>
  <cp:revision>87</cp:revision>
  <cp:lastPrinted>2021-09-07T04:23:46Z</cp:lastPrinted>
  <dcterms:created xsi:type="dcterms:W3CDTF">2016-02-14T11:11:11Z</dcterms:created>
  <dcterms:modified xsi:type="dcterms:W3CDTF">2025-11-06T17:47:51Z</dcterms:modified>
</cp:coreProperties>
</file>