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0" r:id="rId2"/>
    <p:sldId id="273" r:id="rId3"/>
    <p:sldId id="267" r:id="rId4"/>
    <p:sldId id="263" r:id="rId5"/>
    <p:sldId id="306" r:id="rId6"/>
    <p:sldId id="308" r:id="rId7"/>
    <p:sldId id="307" r:id="rId8"/>
    <p:sldId id="309" r:id="rId9"/>
    <p:sldId id="313" r:id="rId10"/>
    <p:sldId id="341" r:id="rId11"/>
    <p:sldId id="342" r:id="rId12"/>
    <p:sldId id="343" r:id="rId13"/>
    <p:sldId id="336" r:id="rId14"/>
    <p:sldId id="337" r:id="rId15"/>
    <p:sldId id="338" r:id="rId16"/>
    <p:sldId id="339" r:id="rId17"/>
    <p:sldId id="340" r:id="rId18"/>
    <p:sldId id="314" r:id="rId19"/>
    <p:sldId id="322" r:id="rId20"/>
    <p:sldId id="323" r:id="rId21"/>
    <p:sldId id="344" r:id="rId22"/>
    <p:sldId id="324" r:id="rId23"/>
    <p:sldId id="312" r:id="rId24"/>
    <p:sldId id="311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66" autoAdjust="0"/>
    <p:restoredTop sz="94660"/>
  </p:normalViewPr>
  <p:slideViewPr>
    <p:cSldViewPr snapToGrid="0">
      <p:cViewPr varScale="1">
        <p:scale>
          <a:sx n="83" d="100"/>
          <a:sy n="83" d="100"/>
        </p:scale>
        <p:origin x="366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FC5579-FAE3-4394-8581-4CB4C31F0D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9D272F0-1806-4DF4-B962-97EF8EA2DE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3D5F0B-0FE0-4F92-AD86-80CEDBF1F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5E8308-3279-49C6-A136-8B350CAFC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E0C586-D722-4B62-B964-3CF223E6E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3337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2A7352-786A-41F6-B722-7D6D838D9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17F607A-FFE9-4DC7-9149-F0F5554288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E7A9F8-F753-4914-970B-7F5D3792F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CAD8EF-E274-48CC-8FED-0FCB75451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22CFE8-10FC-4B91-9946-ED9D758F5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0446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DC4F9E9-3372-489B-829C-A54D97D2BC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E12A607-0998-44E5-AAF5-727C60D20F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9CF37A-3767-48D7-92DE-7C0CFF4E0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9FD2D5-CF86-4D9B-82FB-3D2A0611A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187B67-8F05-4D51-981D-16554A175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020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09416C-32B3-4141-AAE8-5BDC91733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79CD68-0536-46C2-B437-E59F9CC04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A7133C-B248-4567-89BB-0F8FFBCF3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5B50D5-D559-4E02-8410-0225F28D5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BDD10C-75B4-40C2-A99B-674682255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024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D55BD5-ED23-4B99-BC0B-33AAF8E49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798FC80-5C6A-4B72-B5C7-5432EC196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20E4D3F-F837-4860-995E-411419F35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E434DB-CA25-4E1D-9BF2-43B3DEE2B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BBEED5-5E08-4275-AFC2-242DE5058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678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44FFCD-DCF9-4149-A4FC-502AD0551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30BF88-B8AB-48F5-8D6A-7C821F66E4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61524A1-4ACD-479A-92E4-8BAB14170C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B3DF551-6180-48EF-B695-6A5DC7C6E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B0A9248-66BD-4DF4-82A4-7DD8CF4EE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FC2C71D-B771-499B-A28D-0BC6F2D88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676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5CF1C9-1FF8-49E5-AC86-F2D0E97F3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B61CCE8-5EE2-4323-A271-2E8B4243AD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756A682-D49C-4BAB-B1F7-3D531E8175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E5872B8-09BA-41E0-A321-C7BC4B623F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D63D057-5D4A-44D2-8EFB-950230E1E6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5A10345-13A2-4870-80F2-F458AA504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0F39850-6C21-4243-9601-F3C29BB0A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852876A-E731-4296-8FFF-AF1EF0EF3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019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EE706D-D7FE-44BA-B1ED-890E58596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B109E96-2118-4064-BF47-EA4B255DD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3825D38-1D09-45D2-8DC4-6E54782E8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90940-B237-4C4C-92EC-7AA6EBFF5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171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DF288FB-BD3B-4EB8-82A6-8B50DA1B9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BE8C690-2264-41DD-B732-998E3020C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78CBBBB-97F3-4B4B-BCB6-281E6FE08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758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F24A4-0F15-4016-8F03-51DF43E61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99942B-2319-4D78-9C6A-148C9B229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D7D8733-0BE8-4315-9096-6A41D7AD0E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C44434-5B87-4E1C-B160-307179DB8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77607C5-D9B7-42B5-9080-3F4FBFA7C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E0A0BB0-4639-40D5-9607-D5BEED05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112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96C93-0702-4ACB-A86F-37317482F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EC37526-38FC-4707-B344-36F6079C69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2B5D54E-884C-4E18-A95E-2B6153DCB2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4E17B44-524A-4088-B345-35DD8D4F0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74224C-BCED-412A-8291-5F5B06E1C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F88942-9942-4568-8BF4-1565A1ADE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515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C7CF12-2938-4E34-9FA3-AD126C132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EB5F90B-EEBD-48EF-ACD7-C0E6A0DA95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6A8AA2-9599-4C03-BAED-E84D4792C1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1AE60-9F2A-4BCC-99C9-9427F5176421}" type="datetimeFigureOut">
              <a:rPr lang="ru-RU" smtClean="0"/>
              <a:t>10.11.2025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874260-4E64-4995-BCC4-45508ED92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E0FAB3-CF5B-403E-B7F5-BE62BA762C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F4874-CB61-4BD6-A0E0-27D153917A3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532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1130410-3DB2-4644-8D83-E94EF6F160C3}"/>
              </a:ext>
            </a:extLst>
          </p:cNvPr>
          <p:cNvSpPr txBox="1"/>
          <p:nvPr/>
        </p:nvSpPr>
        <p:spPr>
          <a:xfrm>
            <a:off x="149629" y="1645816"/>
            <a:ext cx="1067986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</a:t>
            </a:r>
            <a:r>
              <a:rPr lang="en-US" sz="24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Операционные системы реального времени</a:t>
            </a:r>
          </a:p>
          <a:p>
            <a:pPr algn="ctr"/>
            <a:endParaRPr lang="ru-RU" sz="24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студентов образовательной программы </a:t>
            </a:r>
          </a:p>
          <a:p>
            <a:pPr algn="ctr"/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6В07101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«Автоматизация и управление»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3</a:t>
            </a:r>
            <a:r>
              <a:rPr lang="ru-RU" sz="24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построения ОСРВ</a:t>
            </a:r>
          </a:p>
          <a:p>
            <a:pPr algn="ctr"/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курса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Булатбаева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Юлия Феликсовна</a:t>
            </a:r>
          </a:p>
          <a:p>
            <a:pPr algn="ctr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PhD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доцент кафедры АПП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6C6080-55A6-4F47-BD62-97B5D81AC8AF}"/>
              </a:ext>
            </a:extLst>
          </p:cNvPr>
          <p:cNvSpPr txBox="1"/>
          <p:nvPr/>
        </p:nvSpPr>
        <p:spPr>
          <a:xfrm>
            <a:off x="343487" y="431154"/>
            <a:ext cx="108294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НАО 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Карагандинский технический университет имени </a:t>
            </a:r>
            <a:r>
              <a:rPr lang="ru-RU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en-US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700BB2-2032-4BDF-A747-4B99F4EDD7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762" y="4176622"/>
            <a:ext cx="2483689" cy="248368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E6C9ED8-CB1B-4282-8A13-2BFECCC37D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527" y="235029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521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35736DE-5FFE-4950-B285-160E680F55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262" y="1323244"/>
            <a:ext cx="10938164" cy="514405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ОС UNIX развивалась на протяжении многих лет. Естественно, наращивались возможности системы, и, как это часто бывает в больших системах, качественные улучшения структуры ОС UNIX не поспевали за ростом ее возможностей.</a:t>
            </a:r>
            <a:endParaRPr lang="en-US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В результате, ядро большинства современных коммерческих вариантов ОС UNIX (как мы отмечали ранее, почти все они основаны на UNIX System V) представляет собой не очень четко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структуризованный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монолит большого размера. По этой причине программирование на уровне ядра ОС UNIX продолжает оставаться искусством (если не считать отработанной и понятной технологии разработки драйверов внешних устройств). Эта недостаточная технологичность организации ядра ОС UNIX многих не удовлетворяет. </a:t>
            </a:r>
            <a:r>
              <a:rPr lang="ru-RU" sz="20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Отсюда стремление к полному воспроизведению среды ОС UNIX при полностью иной организации системы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(в частности, с применением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микроядерного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подхода).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43E7F5D-E7BB-47FB-A506-680AB6BAEF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3851" y="141170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510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EE5F8D8A-A3AB-4772-8767-78E367F4485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4211" y="1519344"/>
            <a:ext cx="11865031" cy="5040312"/>
          </a:xfrm>
        </p:spPr>
        <p:txBody>
          <a:bodyPr>
            <a:normAutofit lnSpcReduction="10000"/>
          </a:bodyPr>
          <a:lstStyle/>
          <a:p>
            <a:pPr algn="just" eaLnBrk="1" hangingPunct="1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Четкой границы между ядром (KERNEL) и операционной системой нет. </a:t>
            </a:r>
          </a:p>
          <a:p>
            <a:pPr algn="just" eaLnBrk="1" hangingPunct="1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Различают их, как правило, по набору функциональных возможностей.</a:t>
            </a:r>
            <a:endParaRPr lang="en-US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algn="just" eaLnBrk="1" hangingPunct="1"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algn="just" eaLnBrk="1" hangingPunct="1"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Ядра предоставляют пользователю такие базовые функции, как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: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планирование синхронизация задач,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межзадачная коммуникация,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управление памятью и т. д.</a:t>
            </a:r>
            <a:endParaRPr lang="en-US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algn="just" eaLnBrk="1" hangingPunct="1"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algn="just" eaLnBrk="1" hangingPunct="1"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Операционные системы в дополнение к этому имеют</a:t>
            </a:r>
            <a:r>
              <a:rPr 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: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файловую систему,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сетевую поддержку,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интерфейс с оператором,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другие средства высокого уровня. </a:t>
            </a:r>
          </a:p>
          <a:p>
            <a:pPr algn="just" eaLnBrk="1" hangingPunct="1">
              <a:defRPr/>
            </a:pPr>
            <a:endParaRPr lang="ru-RU" sz="2000" dirty="0"/>
          </a:p>
          <a:p>
            <a:pPr marL="342900" indent="-342900" algn="just">
              <a:buFont typeface="Wingdings" pitchFamily="2" charset="2"/>
              <a:buChar char="v"/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8C0363D-B1D6-4975-97B3-69AB8F60C0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2093" y="203087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7CF4E9F2-127C-45B9-844D-5625A6330DC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65172" y="648711"/>
            <a:ext cx="7705725" cy="5040312"/>
          </a:xfrm>
        </p:spPr>
        <p:txBody>
          <a:bodyPr/>
          <a:lstStyle/>
          <a:p>
            <a:pPr algn="just" eaLnBrk="1" hangingPunct="1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Ядро может обеспечивать сервис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пяти типов: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algn="just" eaLnBrk="1" hangingPunct="1">
              <a:defRPr/>
            </a:pP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342900" lvl="3" indent="-342900" algn="just">
              <a:buFont typeface="Wingdings" pitchFamily="2" charset="2"/>
              <a:buChar char="v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Синхронизация ресурсов.</a:t>
            </a:r>
          </a:p>
          <a:p>
            <a:pPr marL="342900" lvl="3" indent="-342900" algn="just">
              <a:buFont typeface="Wingdings" pitchFamily="2" charset="2"/>
              <a:buChar char="v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Межзадачный обмен.</a:t>
            </a:r>
          </a:p>
          <a:p>
            <a:pPr marL="342900" lvl="3" indent="-342900" algn="just">
              <a:buFont typeface="Wingdings" pitchFamily="2" charset="2"/>
              <a:buChar char="v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Разделение данных.</a:t>
            </a:r>
          </a:p>
          <a:p>
            <a:pPr marL="342900" lvl="3" indent="-342900" algn="just">
              <a:buFont typeface="Wingdings" pitchFamily="2" charset="2"/>
              <a:buChar char="v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Обработка запросов внешних устройств.</a:t>
            </a:r>
          </a:p>
          <a:p>
            <a:pPr marL="342900" lvl="3" indent="-342900" algn="just">
              <a:buFont typeface="Wingdings" pitchFamily="2" charset="2"/>
              <a:buChar char="v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Обработка особых ситуаций.</a:t>
            </a:r>
          </a:p>
          <a:p>
            <a:pPr algn="just" eaLnBrk="1" hangingPunct="1"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342900" indent="-342900" algn="just">
              <a:buFont typeface="Wingdings" pitchFamily="2" charset="2"/>
              <a:buChar char="v"/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B6F3AA6-187D-4A63-AC3C-B4DB5608DB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598" y="214590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DA894C41-1057-488A-9506-B1F799BD227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76797" y="851634"/>
            <a:ext cx="11038406" cy="5040313"/>
          </a:xfrm>
        </p:spPr>
        <p:txBody>
          <a:bodyPr>
            <a:normAutofit lnSpcReduction="10000"/>
          </a:bodyPr>
          <a:lstStyle/>
          <a:p>
            <a:pPr marL="0" lvl="3" algn="just"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1 Синхронизация ресурсов.</a:t>
            </a:r>
          </a:p>
          <a:p>
            <a:pPr marL="0" lvl="3" algn="just"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0" lvl="3" algn="just">
              <a:spcBef>
                <a:spcPts val="1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Метод синхронизации требует ограничить доступ к общим ресурсам (данным и внешним устройствам). </a:t>
            </a:r>
          </a:p>
          <a:p>
            <a:pPr marL="0" lvl="3" algn="just">
              <a:spcBef>
                <a:spcPts val="1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Наиболее распространенный тип примитивной синхронизации - двоичный семафор, обеспечивающий избирательный доступ к общим ресурсам. </a:t>
            </a:r>
          </a:p>
          <a:p>
            <a:pPr marL="0" lvl="3" algn="just">
              <a:spcBef>
                <a:spcPts val="1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Так, процесс, требующий защищенного семафором ресурса, вынужден ожидать до тех пор, пока семафор не станет доступным, что свидетельствует об освобождении ожидаемого ресурса, и, захватив ресурс, установить семафор.</a:t>
            </a:r>
          </a:p>
          <a:p>
            <a:pPr marL="0" lvl="3" algn="just">
              <a:spcBef>
                <a:spcPts val="1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В свою очередь, другие процессы также будут ожидать доступа к ресурсу вплоть до того момента, когда семафор возвратит соответствующий ресурс системе распределения ресурсов. </a:t>
            </a:r>
          </a:p>
          <a:p>
            <a:pPr marL="0" lvl="3" algn="just">
              <a:spcBef>
                <a:spcPts val="1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Системы, обладающие большей ошибкоустойчивостью, могут иметь счетный семафор. </a:t>
            </a:r>
          </a:p>
          <a:p>
            <a:pPr algn="just" eaLnBrk="1" hangingPunct="1">
              <a:defRPr/>
            </a:pPr>
            <a:endParaRPr lang="ru-RU" sz="2000" dirty="0"/>
          </a:p>
          <a:p>
            <a:pPr marL="342900" indent="-342900" algn="just">
              <a:buFont typeface="Wingdings" pitchFamily="2" charset="2"/>
              <a:buChar char="v"/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E4023AC-1ABF-4BD0-8498-AD5BD6167B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0077" y="231842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0AAB72FF-C1D8-427C-AE91-924A6F130A3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21828" y="1158558"/>
            <a:ext cx="11442957" cy="5040312"/>
          </a:xfrm>
        </p:spPr>
        <p:txBody>
          <a:bodyPr/>
          <a:lstStyle/>
          <a:p>
            <a:pPr marL="0" lvl="3" algn="just"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2 Межзадачный обмен.</a:t>
            </a:r>
          </a:p>
          <a:p>
            <a:pPr algn="just" eaLnBrk="1" hangingPunct="1"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algn="just" eaLnBrk="1" hangingPunct="1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Часто необходимо обеспечить передачу данных между программами внутри одной и той же системы.</a:t>
            </a:r>
          </a:p>
          <a:p>
            <a:pPr algn="just" eaLnBrk="1" hangingPunct="1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Кроме того, во многих приложениях возникает необходимость взаимодействия с другими системами через сеть. </a:t>
            </a:r>
          </a:p>
          <a:p>
            <a:pPr algn="just" eaLnBrk="1" hangingPunct="1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Внутренняя связь может быть осуществлена через систему передачи сообщений. </a:t>
            </a:r>
          </a:p>
          <a:p>
            <a:pPr algn="just" eaLnBrk="1" hangingPunct="1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Внешнюю связь можно организовать либо через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датаграмму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(наилучший способ доставки), либо по линиям связи (гарантированная доставка). </a:t>
            </a:r>
          </a:p>
          <a:p>
            <a:pPr algn="just" eaLnBrk="1" hangingPunct="1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Выбор того или иного способа зависит от протокола связи. 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77A7367-65E4-4B5C-9E37-C42AA3A473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5611" y="266347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59E83E1A-6938-45E1-AEB7-AA93DC654C0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26720" y="1130849"/>
            <a:ext cx="11637818" cy="5040312"/>
          </a:xfrm>
        </p:spPr>
        <p:txBody>
          <a:bodyPr/>
          <a:lstStyle/>
          <a:p>
            <a:pPr marL="0" lvl="3" algn="just"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3 Разделение данных.</a:t>
            </a:r>
          </a:p>
          <a:p>
            <a:pPr marL="0" lvl="3" algn="just"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algn="just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В прикладных программах, работающих в реальном времени, наиболее длительным является сбор данных.</a:t>
            </a:r>
          </a:p>
          <a:p>
            <a:pPr algn="just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Данные часто необходимы для работы других программ или нужны системе для выполнения каких-либо своих функций.</a:t>
            </a:r>
          </a:p>
          <a:p>
            <a:pPr algn="just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Во многих системах предусмотрен доступ к общим разделам памяти. </a:t>
            </a:r>
          </a:p>
          <a:p>
            <a:pPr algn="just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Широко распространена организация очереди данных. Применяется много типов очередей, каждый из которых обладает собственными достоинствами.</a:t>
            </a:r>
          </a:p>
          <a:p>
            <a:pPr algn="just"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342900" indent="-342900" algn="just">
              <a:buFont typeface="Wingdings" pitchFamily="2" charset="2"/>
              <a:buChar char="v"/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A4FB7C-8D92-4F72-9BAC-4C3349DA6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252" y="243085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305FF9D5-6339-43DE-B042-65DD4A2A2AC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05943" y="1086515"/>
            <a:ext cx="11398625" cy="5040312"/>
          </a:xfrm>
        </p:spPr>
        <p:txBody>
          <a:bodyPr/>
          <a:lstStyle/>
          <a:p>
            <a:pPr marL="0" lvl="3" algn="just"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4 Обработка запросов внешних устройств.</a:t>
            </a:r>
          </a:p>
          <a:p>
            <a:pPr marL="0" lvl="3" algn="just"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algn="just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Каждая прикладная программа в реальном времени связана с внешним устройством определенного типа. Ядро должно обеспечивать службы ввода/вывода, позволяющие прикладным программам осуществлять чтение с этих устройств и запись на них. </a:t>
            </a:r>
          </a:p>
          <a:p>
            <a:pPr algn="just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Для приложений реального времени обычным является наличие специфического для данного приложения внешнего устройства. </a:t>
            </a:r>
          </a:p>
          <a:p>
            <a:pPr algn="just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Ядро должно предоставлять сервис, облегчающий работу с драйверами устройств. Например, давать возможность записи на языках высокого уровня - таких, как Си или Паскаль.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0817F65-A95A-4EBC-9DA7-64EEA2D29C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7655" y="279419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0EF5D4E6-0260-4833-AB7F-C74E08E1D2F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04553" y="851634"/>
            <a:ext cx="11382893" cy="5040312"/>
          </a:xfrm>
        </p:spPr>
        <p:txBody>
          <a:bodyPr>
            <a:normAutofit/>
          </a:bodyPr>
          <a:lstStyle/>
          <a:p>
            <a:pPr marL="0" lvl="3" algn="just">
              <a:defRPr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5 Обработка особых ситуаций.</a:t>
            </a:r>
          </a:p>
          <a:p>
            <a:pPr marL="0" lvl="3" algn="just">
              <a:spcBef>
                <a:spcPts val="1000"/>
              </a:spcBef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algn="just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Особая ситуация представляет собой событие, возникающее во время выполнения программы. Она может быть синхронной, если ее возникновение предсказуемо, как, например, деление на нуль. </a:t>
            </a:r>
          </a:p>
          <a:p>
            <a:pPr algn="just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А может быть и асинхронной, если возникает непредсказуемо, как, например, падение напряжения. </a:t>
            </a:r>
          </a:p>
          <a:p>
            <a:pPr algn="just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Предоставление возможности обрабатывать события такого типа позволяет прикладным программам реального времени быстро и предсказуемо отвечать на внутренние и внешние события. </a:t>
            </a:r>
          </a:p>
          <a:p>
            <a:pPr algn="just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Существуют два метода обработки особых ситуаций - использование значений состояния для обнаружения ошибочных условий и использование обработчика особых ситуаций для прерывания ошибочных условий и их корректировки.</a:t>
            </a:r>
          </a:p>
          <a:p>
            <a:pPr algn="just" eaLnBrk="1" hangingPunct="1">
              <a:defRPr/>
            </a:pPr>
            <a:endParaRPr lang="ru-RU" sz="2000" dirty="0"/>
          </a:p>
          <a:p>
            <a:pPr marL="342900" indent="-342900" algn="just">
              <a:buFont typeface="Wingdings" pitchFamily="2" charset="2"/>
              <a:buChar char="v"/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8159DA-5000-469B-B225-D86A03F630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3927" y="231842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25DE5523-7811-45C2-AC45-0E08A37D214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10095" y="1756727"/>
            <a:ext cx="11388436" cy="5040313"/>
          </a:xfrm>
        </p:spPr>
        <p:txBody>
          <a:bodyPr>
            <a:normAutofit fontScale="92500"/>
          </a:bodyPr>
          <a:lstStyle/>
          <a:p>
            <a:pPr algn="just" eaLnBrk="1" hangingPunct="1">
              <a:defRPr/>
            </a:pPr>
            <a:r>
              <a:rPr lang="ru-RU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Важной частью любой ОСРВ является планировщик задач, чья функция - определить, какая из задач должна выполняться в системе в каждый конкретный момент времени.</a:t>
            </a:r>
          </a:p>
          <a:p>
            <a:pPr algn="just" eaLnBrk="1" hangingPunct="1">
              <a:defRPr/>
            </a:pPr>
            <a:endParaRPr lang="ru-RU" sz="22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algn="just">
              <a:defRPr/>
            </a:pPr>
            <a:r>
              <a:rPr lang="ru-RU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К основным методам планирования обычно относят: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циклический алгоритм (в стиле </a:t>
            </a:r>
            <a:r>
              <a:rPr lang="ru-RU" sz="2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round</a:t>
            </a:r>
            <a:r>
              <a:rPr lang="ru-RU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</a:t>
            </a:r>
            <a:r>
              <a:rPr lang="ru-RU" sz="2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robin</a:t>
            </a:r>
            <a:r>
              <a:rPr lang="ru-RU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),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разделение времени с равнодоступностью (</a:t>
            </a:r>
            <a:r>
              <a:rPr lang="ru-RU" sz="2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time</a:t>
            </a:r>
            <a:r>
              <a:rPr lang="ru-RU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</a:t>
            </a:r>
            <a:r>
              <a:rPr lang="ru-RU" sz="2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sharing</a:t>
            </a:r>
            <a:r>
              <a:rPr lang="ru-RU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</a:t>
            </a:r>
            <a:r>
              <a:rPr lang="ru-RU" sz="2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with</a:t>
            </a:r>
            <a:r>
              <a:rPr lang="ru-RU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</a:t>
            </a:r>
            <a:r>
              <a:rPr lang="ru-RU" sz="22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fairness</a:t>
            </a:r>
            <a:r>
              <a:rPr lang="ru-RU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),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кооперативная многозадачность.</a:t>
            </a:r>
          </a:p>
          <a:p>
            <a:pPr algn="just">
              <a:defRPr/>
            </a:pPr>
            <a:endParaRPr lang="ru-RU" sz="22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algn="just">
              <a:lnSpc>
                <a:spcPct val="100000"/>
              </a:lnSpc>
              <a:defRPr/>
            </a:pPr>
            <a:r>
              <a:rPr lang="ru-RU" sz="2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Наиболее часто используемый в ОСРВ </a:t>
            </a:r>
            <a:r>
              <a:rPr lang="ru-RU" sz="22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принцип планирования - приоритетная многозадачность с вытеснением. Основная идея состоит в том, что высокоприоритетная задача, как только для нее появляется работа, немедленно прерывает (вытесняет) низкоприоритетную.</a:t>
            </a:r>
          </a:p>
          <a:p>
            <a:pPr algn="just" eaLnBrk="1" hangingPunct="1"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sp>
        <p:nvSpPr>
          <p:cNvPr id="2060" name="Rectangle 12">
            <a:extLst>
              <a:ext uri="{FF2B5EF4-FFF2-40B4-BE49-F238E27FC236}">
                <a16:creationId xmlns:a16="http://schemas.microsoft.com/office/drawing/2014/main" id="{AB4B909A-B91F-41EE-9193-4F18629C037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38200" y="359414"/>
            <a:ext cx="8027988" cy="936625"/>
          </a:xfrm>
        </p:spPr>
        <p:txBody>
          <a:bodyPr>
            <a:normAutofit/>
          </a:bodyPr>
          <a:lstStyle/>
          <a:p>
            <a:pPr lvl="2">
              <a:lnSpc>
                <a:spcPct val="80000"/>
              </a:lnSpc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3 Методы планирования ОС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BD41D03-B45B-4CE6-BE78-32EA638894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1496" y="286799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293C09EF-B3A7-4A4C-B8C2-24292690F4C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71055" y="1297104"/>
            <a:ext cx="11072552" cy="5040312"/>
          </a:xfrm>
        </p:spPr>
        <p:txBody>
          <a:bodyPr/>
          <a:lstStyle/>
          <a:p>
            <a:pPr algn="just" eaLnBrk="1" hangingPunct="1">
              <a:defRPr/>
            </a:pPr>
            <a:endParaRPr lang="ru-RU" sz="2000" dirty="0"/>
          </a:p>
          <a:p>
            <a:pPr algn="just" eaLnBrk="1" hangingPunct="1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В общем случае </a:t>
            </a:r>
            <a:r>
              <a:rPr lang="ru-RU" sz="2000" b="1" u="sng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алгоритмы планирования должны соответствовать критериям оптимальности функционирования системы.</a:t>
            </a:r>
          </a:p>
          <a:p>
            <a:pPr algn="just" eaLnBrk="1" hangingPunct="1">
              <a:defRPr/>
            </a:pPr>
            <a:endParaRPr lang="ru-RU" sz="2000" b="1" u="sng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algn="just" eaLnBrk="1" hangingPunct="1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Однако, если для </a:t>
            </a:r>
          </a:p>
          <a:p>
            <a:pPr algn="just" eaLnBrk="1" hangingPunct="1"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систем жесткого реального времени 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такой критерий очевиден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"ВСЕГДА и ВСЕ делать вовремя", </a:t>
            </a:r>
          </a:p>
          <a:p>
            <a:pPr algn="just" eaLnBrk="1" hangingPunct="1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то для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систем мягкого реального времени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это может быть, например,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минимальное максимальное запаздывание или средневзвешенная своевременность завершения операций.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9BFBC1-7B51-489E-A100-F5437488BC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694" y="120770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35E2A3-912E-4C1E-B985-2FCC1AB606A5}"/>
              </a:ext>
            </a:extLst>
          </p:cNvPr>
          <p:cNvSpPr txBox="1"/>
          <p:nvPr/>
        </p:nvSpPr>
        <p:spPr>
          <a:xfrm>
            <a:off x="718201" y="1003976"/>
            <a:ext cx="11054645" cy="1727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1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План</a:t>
            </a:r>
            <a:r>
              <a:rPr lang="en-US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:</a:t>
            </a: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fontAlgn="base">
              <a:spcAft>
                <a:spcPct val="0"/>
              </a:spcAft>
              <a:tabLst>
                <a:tab pos="609600" algn="l"/>
                <a:tab pos="6473825" algn="r"/>
              </a:tabLst>
              <a:defRPr/>
            </a:pPr>
            <a:endParaRPr lang="en-US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Системы исполнения и системы разработки  в операционных системах реального времени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 Ядро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Методы планирования ОС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8D9B1B6-AAB8-4540-BA91-D2C59C12AC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695" y="274875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39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80"/>
    </mc:Choice>
    <mc:Fallback xmlns="">
      <p:transition spd="slow" advTm="2388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>
            <a:extLst>
              <a:ext uri="{FF2B5EF4-FFF2-40B4-BE49-F238E27FC236}">
                <a16:creationId xmlns:a16="http://schemas.microsoft.com/office/drawing/2014/main" id="{2AEE5D35-495B-4C53-8CDF-C288C6F4813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82491" y="1428498"/>
            <a:ext cx="11277601" cy="504031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alt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Хотя каждая задача в системе, как правило, выполняет какую-либо отдельную функцию, часто возникает необходимость в согласовании (синхронизации) действий, выполняемых различными задачами.</a:t>
            </a:r>
          </a:p>
          <a:p>
            <a:pPr algn="just"/>
            <a:r>
              <a:rPr lang="ru-RU" alt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</a:t>
            </a:r>
            <a:r>
              <a:rPr lang="ru-RU" alt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Такая синхронизация необходима, в основном в следующих случаях: </a:t>
            </a:r>
          </a:p>
          <a:p>
            <a:pPr algn="just"/>
            <a:endParaRPr lang="ru-RU" alt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algn="just"/>
            <a:r>
              <a:rPr lang="ru-RU" alt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1 Функции, выполняемые различными задачами, связаны друг с другом. Например, если одна задача подготавливает исходные данные для другой, то последняя не выполняется до тех пор, пока не получит от первой задачи соответствующего сообщения. </a:t>
            </a:r>
          </a:p>
          <a:p>
            <a:pPr algn="just"/>
            <a:endParaRPr lang="ru-RU" alt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6350" lvl="3" indent="0" algn="just">
              <a:buNone/>
              <a:defRPr/>
            </a:pPr>
            <a:r>
              <a:rPr lang="ru-RU" sz="2200" b="1" dirty="0">
                <a:latin typeface="Verdana" panose="020B0604030504040204" pitchFamily="34" charset="0"/>
                <a:ea typeface="Verdana" panose="020B0604030504040204" pitchFamily="34" charset="0"/>
              </a:rPr>
              <a:t>Связные задачи. </a:t>
            </a:r>
          </a:p>
          <a:p>
            <a:pPr algn="just">
              <a:defRPr/>
            </a:pPr>
            <a:r>
              <a:rPr lang="ru-RU" sz="2200" u="sng" dirty="0">
                <a:latin typeface="Verdana" panose="020B0604030504040204" pitchFamily="34" charset="0"/>
                <a:ea typeface="Verdana" panose="020B0604030504040204" pitchFamily="34" charset="0"/>
              </a:rPr>
              <a:t>Взаимное согласование задач с помощью сообщений</a:t>
            </a:r>
            <a:r>
              <a:rPr lang="ru-RU" sz="2200" dirty="0">
                <a:latin typeface="Verdana" panose="020B0604030504040204" pitchFamily="34" charset="0"/>
                <a:ea typeface="Verdana" panose="020B0604030504040204" pitchFamily="34" charset="0"/>
              </a:rPr>
              <a:t> является одним из важнейших принципов операционных систем реального времени.</a:t>
            </a:r>
          </a:p>
          <a:p>
            <a:pPr algn="just">
              <a:defRPr/>
            </a:pPr>
            <a:r>
              <a:rPr lang="ru-RU" sz="2200" dirty="0">
                <a:latin typeface="Verdana" panose="020B0604030504040204" pitchFamily="34" charset="0"/>
                <a:ea typeface="Verdana" panose="020B0604030504040204" pitchFamily="34" charset="0"/>
              </a:rPr>
              <a:t>Здесь можно встретить такие понятия, как </a:t>
            </a:r>
            <a:r>
              <a:rPr lang="ru-RU" sz="2200" b="1" i="1" dirty="0">
                <a:latin typeface="Verdana" panose="020B0604030504040204" pitchFamily="34" charset="0"/>
                <a:ea typeface="Verdana" panose="020B0604030504040204" pitchFamily="34" charset="0"/>
              </a:rPr>
              <a:t>сообщение</a:t>
            </a:r>
            <a:r>
              <a:rPr lang="ru-RU" sz="2200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ru-RU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message</a:t>
            </a:r>
            <a:r>
              <a:rPr lang="ru-RU" sz="2200" dirty="0"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  <a:r>
              <a:rPr lang="ru-RU" sz="2200" b="1" i="1" dirty="0">
                <a:latin typeface="Verdana" panose="020B0604030504040204" pitchFamily="34" charset="0"/>
                <a:ea typeface="Verdana" panose="020B0604030504040204" pitchFamily="34" charset="0"/>
              </a:rPr>
              <a:t>почтовый ящик</a:t>
            </a:r>
            <a:r>
              <a:rPr lang="ru-RU" sz="2200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ru-RU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mail</a:t>
            </a:r>
            <a:r>
              <a:rPr lang="ru-RU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box</a:t>
            </a:r>
            <a:r>
              <a:rPr lang="ru-RU" sz="2200" dirty="0"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  <a:r>
              <a:rPr lang="ru-RU" sz="2200" b="1" i="1" dirty="0">
                <a:latin typeface="Verdana" panose="020B0604030504040204" pitchFamily="34" charset="0"/>
                <a:ea typeface="Verdana" panose="020B0604030504040204" pitchFamily="34" charset="0"/>
              </a:rPr>
              <a:t>сигнал</a:t>
            </a:r>
            <a:r>
              <a:rPr lang="ru-RU" sz="2200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ru-RU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signal</a:t>
            </a:r>
            <a:r>
              <a:rPr lang="ru-RU" sz="2200" dirty="0"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  <a:r>
              <a:rPr lang="ru-RU" sz="2200" b="1" i="1" dirty="0">
                <a:latin typeface="Verdana" panose="020B0604030504040204" pitchFamily="34" charset="0"/>
                <a:ea typeface="Verdana" panose="020B0604030504040204" pitchFamily="34" charset="0"/>
              </a:rPr>
              <a:t>событие</a:t>
            </a:r>
            <a:r>
              <a:rPr lang="ru-RU" sz="2200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ru-RU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event</a:t>
            </a:r>
            <a:r>
              <a:rPr lang="ru-RU" sz="2200" dirty="0"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  <a:r>
              <a:rPr lang="ru-RU" sz="2200" b="1" i="1" dirty="0">
                <a:latin typeface="Verdana" panose="020B0604030504040204" pitchFamily="34" charset="0"/>
                <a:ea typeface="Verdana" panose="020B0604030504040204" pitchFamily="34" charset="0"/>
              </a:rPr>
              <a:t>прокси</a:t>
            </a:r>
            <a:r>
              <a:rPr lang="ru-RU" sz="2200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ru-RU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proxy</a:t>
            </a:r>
            <a:r>
              <a:rPr lang="ru-RU" sz="2200" dirty="0">
                <a:latin typeface="Verdana" panose="020B0604030504040204" pitchFamily="34" charset="0"/>
                <a:ea typeface="Verdana" panose="020B0604030504040204" pitchFamily="34" charset="0"/>
              </a:rPr>
              <a:t>) и т.п. Один и тот же термин для разных ОСРВ может обозначать разные вещи.</a:t>
            </a:r>
          </a:p>
          <a:p>
            <a:pPr algn="just">
              <a:defRPr/>
            </a:pPr>
            <a:r>
              <a:rPr lang="ru-RU" sz="2200" dirty="0">
                <a:latin typeface="Verdana" panose="020B0604030504040204" pitchFamily="34" charset="0"/>
                <a:ea typeface="Verdana" panose="020B0604030504040204" pitchFamily="34" charset="0"/>
              </a:rPr>
              <a:t>В дальнейшем будем называть </a:t>
            </a:r>
            <a:r>
              <a:rPr lang="ru-RU" sz="2200" u="sng" dirty="0">
                <a:latin typeface="Verdana" panose="020B0604030504040204" pitchFamily="34" charset="0"/>
                <a:ea typeface="Verdana" panose="020B0604030504040204" pitchFamily="34" charset="0"/>
              </a:rPr>
              <a:t>сообщениями любой механизм явной передачи информации от одной задачи к другой</a:t>
            </a:r>
            <a:r>
              <a:rPr lang="ru-RU" sz="2200" dirty="0">
                <a:latin typeface="Verdana" panose="020B0604030504040204" pitchFamily="34" charset="0"/>
                <a:ea typeface="Verdana" panose="020B0604030504040204" pitchFamily="34" charset="0"/>
              </a:rPr>
              <a:t> (такие объекты, как семафоры, можно отнести к механизму неявной передачи сообщений). </a:t>
            </a:r>
            <a:endParaRPr lang="ru-RU" sz="2200" u="sng" kern="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/>
            <a:endParaRPr lang="ru-RU" alt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7ACE9E-7C33-4345-9EC9-1587178DE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4082" y="142907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E344F36E-8FA3-4AB6-89FD-82C8CDC1F8C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782889" y="1341438"/>
            <a:ext cx="7705725" cy="5040312"/>
          </a:xfrm>
        </p:spPr>
        <p:txBody>
          <a:bodyPr/>
          <a:lstStyle/>
          <a:p>
            <a:pPr algn="just" eaLnBrk="1" hangingPunct="1">
              <a:defRPr/>
            </a:pPr>
            <a:endParaRPr lang="ru-RU" sz="2000" dirty="0"/>
          </a:p>
          <a:p>
            <a:pPr marL="342900" indent="-342900" algn="just">
              <a:buFont typeface="Wingdings" pitchFamily="2" charset="2"/>
              <a:buChar char="v"/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sp>
        <p:nvSpPr>
          <p:cNvPr id="2060" name="Rectangle 12">
            <a:extLst>
              <a:ext uri="{FF2B5EF4-FFF2-40B4-BE49-F238E27FC236}">
                <a16:creationId xmlns:a16="http://schemas.microsoft.com/office/drawing/2014/main" id="{0A15AAC3-1CEA-4AF3-BC97-AC016958EFE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620964" y="188914"/>
            <a:ext cx="8027987" cy="936625"/>
          </a:xfrm>
        </p:spPr>
        <p:txBody>
          <a:bodyPr>
            <a:normAutofit fontScale="90000"/>
          </a:bodyPr>
          <a:lstStyle/>
          <a:p>
            <a:pPr lvl="2" eaLnBrk="1" hangingPunct="1">
              <a:lnSpc>
                <a:spcPct val="80000"/>
              </a:lnSpc>
              <a:defRPr/>
            </a:pPr>
            <a:b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</a:br>
            <a:br>
              <a:rPr lang="ru-RU" sz="4800" b="1" i="1" dirty="0"/>
            </a:br>
            <a:r>
              <a:rPr lang="ru-RU" sz="7200" b="1" u="sng" dirty="0"/>
              <a:t> </a:t>
            </a:r>
            <a:br>
              <a:rPr lang="en-US" sz="7200" b="1" u="sng" dirty="0"/>
            </a:br>
            <a:r>
              <a:rPr lang="ru-RU" sz="2800" b="1" u="sng" dirty="0"/>
              <a:t>Особенности построения ОСРВ.</a:t>
            </a:r>
            <a:r>
              <a:rPr lang="en-US" sz="2800" b="1" u="sng" dirty="0"/>
              <a:t> </a:t>
            </a:r>
            <a:r>
              <a:rPr lang="ru-RU" sz="2800" b="1" u="sng" dirty="0"/>
              <a:t>Методы планирования ОС</a:t>
            </a:r>
            <a:r>
              <a:rPr lang="en-US" sz="2800" b="1" u="sng" dirty="0"/>
              <a:t>.</a:t>
            </a:r>
            <a:br>
              <a:rPr lang="ru-RU" sz="7200" b="1" u="sng" dirty="0"/>
            </a:br>
            <a:br>
              <a:rPr lang="ru-RU" sz="7200" b="1" u="sng" dirty="0"/>
            </a:br>
            <a:endParaRPr lang="ru-RU" sz="7200" b="1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906B532-2836-4F8E-90F9-67DE60276D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990" y="942109"/>
            <a:ext cx="11819631" cy="5726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>
              <a:defRPr/>
            </a:pP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Сообщения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могут быть </a:t>
            </a:r>
            <a:r>
              <a:rPr lang="ru-RU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асинхронными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 и </a:t>
            </a:r>
            <a:r>
              <a:rPr lang="ru-RU" sz="2000" b="1" i="1" dirty="0">
                <a:latin typeface="Verdana" panose="020B0604030504040204" pitchFamily="34" charset="0"/>
                <a:ea typeface="Verdana" panose="020B0604030504040204" pitchFamily="34" charset="0"/>
              </a:rPr>
              <a:t>синхронными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В первом случае </a:t>
            </a:r>
            <a:r>
              <a:rPr 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доставка сообщений задаче производится после того, как она в плановом порядке получит управление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>
              <a:defRPr/>
            </a:pPr>
            <a:endParaRPr lang="ru-RU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А во втором случае </a:t>
            </a:r>
            <a:r>
              <a:rPr lang="ru-RU" sz="2000" u="sng" dirty="0">
                <a:latin typeface="Verdana" panose="020B0604030504040204" pitchFamily="34" charset="0"/>
                <a:ea typeface="Verdana" panose="020B0604030504040204" pitchFamily="34" charset="0"/>
              </a:rPr>
              <a:t>циркуляция сообщений оказывает непосредственное влияние на планирование задач</a:t>
            </a:r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6350" lvl="3" indent="0" algn="just">
              <a:buNone/>
              <a:defRPr/>
            </a:pPr>
            <a:endParaRPr lang="ru-RU" u="sng" kern="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B2D5289-D7E2-4F38-A507-208E83BE93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2188" y="101854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9EC1CC08-41A6-4584-B9FB-B8F7DC978E7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782889" y="1341438"/>
            <a:ext cx="7705725" cy="5040312"/>
          </a:xfrm>
        </p:spPr>
        <p:txBody>
          <a:bodyPr/>
          <a:lstStyle/>
          <a:p>
            <a:pPr algn="just" eaLnBrk="1" hangingPunct="1">
              <a:defRPr/>
            </a:pPr>
            <a:endParaRPr lang="ru-RU" sz="2000" dirty="0"/>
          </a:p>
          <a:p>
            <a:pPr marL="342900" indent="-342900" algn="just">
              <a:buFont typeface="Wingdings" pitchFamily="2" charset="2"/>
              <a:buChar char="v"/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sp>
        <p:nvSpPr>
          <p:cNvPr id="2060" name="Rectangle 12">
            <a:extLst>
              <a:ext uri="{FF2B5EF4-FFF2-40B4-BE49-F238E27FC236}">
                <a16:creationId xmlns:a16="http://schemas.microsoft.com/office/drawing/2014/main" id="{361A2426-1C54-4D7C-9AF9-202AE0E2185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620964" y="188914"/>
            <a:ext cx="8027987" cy="936625"/>
          </a:xfrm>
        </p:spPr>
        <p:txBody>
          <a:bodyPr>
            <a:normAutofit fontScale="90000"/>
          </a:bodyPr>
          <a:lstStyle/>
          <a:p>
            <a:pPr lvl="2" eaLnBrk="1" hangingPunct="1">
              <a:lnSpc>
                <a:spcPct val="80000"/>
              </a:lnSpc>
              <a:defRPr/>
            </a:pPr>
            <a:b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</a:br>
            <a:br>
              <a:rPr lang="ru-RU" sz="4800" b="1" i="1" dirty="0"/>
            </a:br>
            <a:r>
              <a:rPr lang="ru-RU" sz="7200" b="1" u="sng" dirty="0"/>
              <a:t> </a:t>
            </a:r>
            <a:br>
              <a:rPr lang="en-US" sz="7200" b="1" u="sng" dirty="0"/>
            </a:br>
            <a:r>
              <a:rPr lang="ru-RU" sz="2800" b="1" u="sng" dirty="0"/>
              <a:t>Особенности построения ОСРВ.</a:t>
            </a:r>
            <a:r>
              <a:rPr lang="en-US" sz="2800" b="1" u="sng" dirty="0"/>
              <a:t> </a:t>
            </a:r>
            <a:r>
              <a:rPr lang="ru-RU" sz="2800" b="1" u="sng" dirty="0"/>
              <a:t>Методы планирования ОС</a:t>
            </a:r>
            <a:r>
              <a:rPr lang="en-US" sz="2800" b="1" u="sng" dirty="0"/>
              <a:t>.</a:t>
            </a:r>
            <a:br>
              <a:rPr lang="ru-RU" sz="7200" b="1" u="sng" dirty="0"/>
            </a:br>
            <a:br>
              <a:rPr lang="ru-RU" sz="7200" b="1" u="sng" dirty="0"/>
            </a:br>
            <a:endParaRPr lang="ru-RU" sz="7200" b="1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FD985F9-267D-445D-9B91-881A041076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26" y="1557336"/>
            <a:ext cx="11427228" cy="504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just">
              <a:defRPr/>
            </a:pP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2 Необходимо упорядочить доступ нескольких задач к разделяемому ресурсу. </a:t>
            </a:r>
          </a:p>
          <a:p>
            <a:pPr algn="just">
              <a:defRPr/>
            </a:pPr>
            <a:endParaRPr lang="ru-RU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3 Необходима синхронизация задачи с внешними событиями. Как правило, для этого используется механизм прерываний.  </a:t>
            </a:r>
          </a:p>
          <a:p>
            <a:pPr algn="just">
              <a:defRPr/>
            </a:pPr>
            <a:endParaRPr lang="ru-RU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>
              <a:defRPr/>
            </a:pPr>
            <a:r>
              <a:rPr lang="ru-RU" sz="2000" b="1" kern="0" dirty="0">
                <a:latin typeface="Verdana" panose="020B0604030504040204" pitchFamily="34" charset="0"/>
                <a:ea typeface="Verdana" panose="020B0604030504040204" pitchFamily="34" charset="0"/>
              </a:rPr>
              <a:t>4 Необходима синхронизация задачи по времени.</a:t>
            </a:r>
          </a:p>
          <a:p>
            <a:pPr algn="just">
              <a:defRPr/>
            </a:pPr>
            <a:r>
              <a:rPr lang="ru-RU" sz="2000" b="1" kern="0" dirty="0">
                <a:latin typeface="Verdana" panose="020B0604030504040204" pitchFamily="34" charset="0"/>
                <a:ea typeface="Verdana" panose="020B0604030504040204" pitchFamily="34" charset="0"/>
              </a:rPr>
              <a:t> Диапазон различных вариантов в этом случае достаточно широк, от привязки момента выдачи какого-либо воздействия к точному астрономическому времени до простой задержки выполнения задачи на определенный интервал времени. </a:t>
            </a:r>
          </a:p>
          <a:p>
            <a:pPr algn="just">
              <a:defRPr/>
            </a:pPr>
            <a:r>
              <a:rPr lang="ru-RU" sz="2000" b="1" kern="0" dirty="0">
                <a:latin typeface="Verdana" panose="020B0604030504040204" pitchFamily="34" charset="0"/>
                <a:ea typeface="Verdana" panose="020B0604030504040204" pitchFamily="34" charset="0"/>
              </a:rPr>
              <a:t>Для решения этих вопросов в конечном счете используются специальные аппаратные средства, называемые </a:t>
            </a:r>
            <a:r>
              <a:rPr lang="ru-RU" sz="2000" b="1" u="sng" kern="0" dirty="0">
                <a:latin typeface="Verdana" panose="020B0604030504040204" pitchFamily="34" charset="0"/>
                <a:ea typeface="Verdana" panose="020B0604030504040204" pitchFamily="34" charset="0"/>
              </a:rPr>
              <a:t>таймером.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68AB65-917B-4983-BA4C-95FE0AA4FE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641" y="101854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35E2A3-912E-4C1E-B985-2FCC1AB606A5}"/>
              </a:ext>
            </a:extLst>
          </p:cNvPr>
          <p:cNvSpPr txBox="1"/>
          <p:nvPr/>
        </p:nvSpPr>
        <p:spPr>
          <a:xfrm>
            <a:off x="718201" y="1003976"/>
            <a:ext cx="11054645" cy="17274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1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Заключение</a:t>
            </a:r>
            <a:r>
              <a:rPr lang="en-US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:</a:t>
            </a: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fontAlgn="base">
              <a:spcAft>
                <a:spcPct val="0"/>
              </a:spcAft>
              <a:tabLst>
                <a:tab pos="609600" algn="l"/>
                <a:tab pos="6473825" algn="r"/>
              </a:tabLst>
              <a:defRPr/>
            </a:pPr>
            <a:endParaRPr lang="en-US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Системы исполнения и системы разработки  в операционных системах реального времени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 Ядро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Методы планирования ОС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8D9B1B6-AAB8-4540-BA91-D2C59C12AC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933" y="250166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85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80"/>
    </mc:Choice>
    <mc:Fallback xmlns="">
      <p:transition spd="slow" advTm="2388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8F8FE9D-E158-4443-92BD-0667E95ACE71}"/>
              </a:ext>
            </a:extLst>
          </p:cNvPr>
          <p:cNvSpPr txBox="1"/>
          <p:nvPr/>
        </p:nvSpPr>
        <p:spPr>
          <a:xfrm>
            <a:off x="972165" y="1836038"/>
            <a:ext cx="8587471" cy="5091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0510" indent="317500" algn="ctr">
              <a:lnSpc>
                <a:spcPct val="125000"/>
              </a:lnSpc>
            </a:pPr>
            <a:r>
              <a:rPr lang="ru-RU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Спасибо за внимание!!!</a:t>
            </a:r>
            <a:endParaRPr lang="ru-RU" sz="2400" b="1" i="1" dirty="0">
              <a:latin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CF88F1-AF64-4D77-8977-3859CE4893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0444" y="314092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63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44"/>
    </mc:Choice>
    <mc:Fallback xmlns="">
      <p:transition spd="slow" advTm="8044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54DFC104-8DAD-45B6-894E-2D75F4FFF0DA}"/>
              </a:ext>
            </a:extLst>
          </p:cNvPr>
          <p:cNvSpPr txBox="1">
            <a:spLocks noChangeArrowheads="1"/>
          </p:cNvSpPr>
          <p:nvPr/>
        </p:nvSpPr>
        <p:spPr>
          <a:xfrm>
            <a:off x="500640" y="725083"/>
            <a:ext cx="11281265" cy="42481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Wingdings" pitchFamily="2" charset="2"/>
              <a:buChar char="v"/>
              <a:defRPr/>
            </a:pPr>
            <a:endParaRPr lang="ru-RU" sz="900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Рекомендуемая литература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1.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Тенанбаум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Э. Современные операционные системы. пер. с англ. 2-е изд. –СПБ.: Питер, 2015. – 1037с. </a:t>
            </a:r>
          </a:p>
          <a:p>
            <a:pPr>
              <a:lnSpc>
                <a:spcPct val="80000"/>
              </a:lnSpc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2.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Олифер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В.Г.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Олифер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Н.А. Сетевые операционные системы. СПБ.: Питер, 2016. – 538с.</a:t>
            </a:r>
          </a:p>
          <a:p>
            <a:pPr>
              <a:lnSpc>
                <a:spcPct val="80000"/>
              </a:lnSpc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3.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Дейтел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Х.М.,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Чофнес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Р.Д. Операционные системы. пер. с англ. – М.: БИНОМ, 2016. – 704с.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316755B-1D51-4148-BC24-63FFD990D1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007" y="280836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980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>
            <a:extLst>
              <a:ext uri="{FF2B5EF4-FFF2-40B4-BE49-F238E27FC236}">
                <a16:creationId xmlns:a16="http://schemas.microsoft.com/office/drawing/2014/main" id="{5D909AB8-CB9B-442E-A64F-52D705FAE5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822" y="221010"/>
            <a:ext cx="10600603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ru-RU" alt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1	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Системы исполнения и системы разработки </a:t>
            </a:r>
          </a:p>
          <a:p>
            <a:pPr algn="just">
              <a:spcBef>
                <a:spcPct val="50000"/>
              </a:spcBef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в операционных системах реального времени</a:t>
            </a:r>
            <a:endParaRPr lang="ru-RU" alt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spcBef>
                <a:spcPct val="50000"/>
              </a:spcBef>
              <a:defRPr/>
            </a:pPr>
            <a:endParaRPr lang="ru-RU" sz="1600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DEECBB6-7A13-4127-A1A3-EF6EDFA7237B}"/>
              </a:ext>
            </a:extLst>
          </p:cNvPr>
          <p:cNvSpPr txBox="1">
            <a:spLocks noChangeArrowheads="1"/>
          </p:cNvSpPr>
          <p:nvPr/>
        </p:nvSpPr>
        <p:spPr>
          <a:xfrm>
            <a:off x="544975" y="1741084"/>
            <a:ext cx="11167016" cy="49688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Одно из коренных внешних отличий систем реального времени от систем общего назначения - четкое разграничение систем разработки и систем исполнения.</a:t>
            </a:r>
          </a:p>
          <a:p>
            <a:pPr algn="just"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0" indent="0" algn="just">
              <a:buNone/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Система исполнения операционных системах реального времени 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- это набор инструментов (ядро, драйверы, исполняемые модули), обеспечивающих функционирование приложения реального времени. </a:t>
            </a:r>
          </a:p>
          <a:p>
            <a:pPr algn="just"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0" indent="0" algn="just">
              <a:buNone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Большинство современных ведущих операционных систем реального времени поддерживают целый спектр аппаратных архитектур, на которых работают системы исполнения (Intel, Motorola, RISC, MIPS,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PowerPC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, и другие). </a:t>
            </a:r>
          </a:p>
          <a:p>
            <a:pPr>
              <a:defRPr/>
            </a:pPr>
            <a:endParaRPr lang="ru-RU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E2C3AA8-1DD7-4612-A599-B4C0581563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0578" y="148041"/>
            <a:ext cx="1636913" cy="1239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090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B8EBCAB9-8E79-4ECF-BF47-89A398E6E5B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87928" y="1567672"/>
            <a:ext cx="11499272" cy="5184775"/>
          </a:xfrm>
        </p:spPr>
        <p:txBody>
          <a:bodyPr/>
          <a:lstStyle/>
          <a:p>
            <a:pPr algn="just" eaLnBrk="1" hangingPunct="1"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Требования, предъявляемые к среде исполнения систем реального времени, 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следующие:</a:t>
            </a:r>
          </a:p>
          <a:p>
            <a:pPr algn="just" eaLnBrk="1" hangingPunct="1"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небольшая память системы - для возможности ее встраивания; 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система должна быть полностью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резидентна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в памяти, чтобы избежать замещения страниц памяти или подкачки; 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система должна быть многозадачной - для обеспечения максимально эффективного использования всех ресурсов системы;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CFA1728-24BF-44E2-B704-1FD7B9ECF8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149" y="198960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45A018EA-54C7-4C04-AAE3-88DDC54529C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71302" y="1735889"/>
            <a:ext cx="11432771" cy="5184775"/>
          </a:xfrm>
        </p:spPr>
        <p:txBody>
          <a:bodyPr/>
          <a:lstStyle/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ядро с приоритетом на обслуживание прерывания. Приоритет на прерывание означает, что готовый к запуску процесс, обладающий некоторым приоритетом, обязательно имеет преимущество в очереди по отношению к процессу с более низким приоритетом, быстро заменяет последний  и поступает на выполнение. 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диспетчер с приоритетом - дает возможность разработчику прикладной программы присвоить каждому загрузочному модулю приоритет, неподвластный системе. 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algn="just"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Сочетание описанных выше свойств создает мощную и эффективную среду исполнения в реальном времени.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FD1DF3C-22E3-43C4-82A4-E33EBCB254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5116" y="228183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1A37C8EE-5A72-40E7-9D00-343700AAD08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51657" y="1673225"/>
            <a:ext cx="11377353" cy="5184775"/>
          </a:xfrm>
        </p:spPr>
        <p:txBody>
          <a:bodyPr/>
          <a:lstStyle/>
          <a:p>
            <a:pPr algn="just"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Система разработки 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- набор средств, обеспечивающих создание и отладку приложения реального времени. Системы разработки (компиляторы, отладчики и всевозможные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tools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) работают, как правило, в популярных и распространенных ОС, таких, как UNIX и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Windows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.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algn="just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Многие операционные системы реального времени имеют и так называемые резидентные средства разработки, исполняющиеся в среде самой операционной системы реального времени - особенно это относится к операционным системам реального времени класса "ядра".</a:t>
            </a:r>
          </a:p>
          <a:p>
            <a:pPr algn="just" eaLnBrk="1" hangingPunct="1">
              <a:defRPr/>
            </a:pPr>
            <a:endParaRPr lang="ru-RU" sz="2000" dirty="0"/>
          </a:p>
          <a:p>
            <a:pPr marL="342900" indent="-342900" algn="just">
              <a:buFont typeface="Wingdings" pitchFamily="2" charset="2"/>
              <a:buChar char="v"/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F2BD56E-D60C-4DA9-A41B-360FFAEBE0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636" y="347647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26C22F91-A181-4204-9F70-F23F56BD8E5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05001" y="1673225"/>
            <a:ext cx="11381998" cy="5184775"/>
          </a:xfrm>
        </p:spPr>
        <p:txBody>
          <a:bodyPr/>
          <a:lstStyle/>
          <a:p>
            <a:pPr algn="just" eaLnBrk="1" hangingPunct="1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Функционально средства разработки операционных систем реального времени </a:t>
            </a: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отличаются 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от привычных систем разработки, таких, например, как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Developers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Studio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, </a:t>
            </a:r>
            <a:r>
              <a:rPr lang="ru-RU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TaskBuilder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, так как часто они содержат:</a:t>
            </a:r>
          </a:p>
          <a:p>
            <a:pPr algn="just" eaLnBrk="1" hangingPunct="1"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средства удаленной отладки,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средства профилирования (измерение времен выполнения отдельных участков кода),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средства эмуляции целевого процессора,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специальные средства отладки взаимодействующих задач,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а иногда и средства моделирования. </a:t>
            </a:r>
          </a:p>
          <a:p>
            <a:pPr algn="just" eaLnBrk="1" hangingPunct="1"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marL="342900" indent="-342900" algn="just">
              <a:buFont typeface="Wingdings" pitchFamily="2" charset="2"/>
              <a:buChar char="v"/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BF86CB0-AD20-4B49-8E0F-2C7469840B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391" y="208838"/>
            <a:ext cx="1636913" cy="123958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>
            <a:extLst>
              <a:ext uri="{FF2B5EF4-FFF2-40B4-BE49-F238E27FC236}">
                <a16:creationId xmlns:a16="http://schemas.microsoft.com/office/drawing/2014/main" id="{275C9009-0A28-4A19-925A-29152B8AABE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60218" y="1196976"/>
            <a:ext cx="11172305" cy="5184775"/>
          </a:xfrm>
        </p:spPr>
        <p:txBody>
          <a:bodyPr/>
          <a:lstStyle/>
          <a:p>
            <a:pPr eaLnBrk="1" hangingPunct="1">
              <a:defRPr/>
            </a:pPr>
            <a:endParaRPr lang="ru-RU" sz="2000" b="1" dirty="0"/>
          </a:p>
          <a:p>
            <a:pPr algn="just" eaLnBrk="1" hangingPunct="1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Кроме свойств среды исполнения, необходимо рассмотреть также сервис, предоставляемый ядром ОС реального времени. </a:t>
            </a:r>
          </a:p>
          <a:p>
            <a:pPr algn="just" eaLnBrk="1" hangingPunct="1"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algn="just" eaLnBrk="1" hangingPunct="1"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Основой любой среды исполнения в реальном времени является ядро или диспетчер. </a:t>
            </a:r>
          </a:p>
          <a:p>
            <a:pPr algn="just" eaLnBrk="1" hangingPunct="1">
              <a:defRPr/>
            </a:pP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 algn="just" eaLnBrk="1" hangingPunct="1">
              <a:defRPr/>
            </a:pPr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Ядро управляет аппаратными средствами целевого компьютера: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центральным процессором,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памятью и устройствами ввода/вывода;</a:t>
            </a:r>
          </a:p>
          <a:p>
            <a:pPr marL="342900" indent="-342900" algn="just">
              <a:buFont typeface="Wingdings" pitchFamily="2" charset="2"/>
              <a:buChar char="v"/>
              <a:defRPr/>
            </a:pP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контролирует работу всех других систем и программных средств прикладного характера.</a:t>
            </a:r>
          </a:p>
          <a:p>
            <a:pPr algn="just" eaLnBrk="1" hangingPunct="1">
              <a:defRPr/>
            </a:pPr>
            <a:endParaRPr lang="ru-RU" sz="2000" dirty="0"/>
          </a:p>
          <a:p>
            <a:pPr marL="342900" indent="-342900" algn="just">
              <a:buFont typeface="Wingdings" pitchFamily="2" charset="2"/>
              <a:buChar char="v"/>
              <a:defRPr/>
            </a:pPr>
            <a:endParaRPr 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FB97A18A-A1B1-4DEE-90D0-D2E7D49563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411" y="209927"/>
            <a:ext cx="10600603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ru-RU" alt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2	</a:t>
            </a:r>
            <a:r>
              <a:rPr lang="ru-RU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itchFamily="34" charset="0"/>
              </a:rPr>
              <a:t> Ядро</a:t>
            </a:r>
          </a:p>
          <a:p>
            <a:pPr algn="just">
              <a:spcBef>
                <a:spcPct val="50000"/>
              </a:spcBef>
              <a:defRPr/>
            </a:pPr>
            <a:endParaRPr lang="ru-RU" altLang="ru-RU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  <a:p>
            <a:pPr>
              <a:spcBef>
                <a:spcPct val="50000"/>
              </a:spcBef>
              <a:defRPr/>
            </a:pPr>
            <a:endParaRPr lang="ru-RU" sz="1600" dirty="0">
              <a:effectLst>
                <a:outerShdw blurRad="38100" dist="38100" dir="2700000" algn="tl">
                  <a:srgbClr val="FFFFFF"/>
                </a:outerShdw>
              </a:effectLst>
              <a:latin typeface="Verdana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D23CEA7-B162-416F-9AF7-14BD81116E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676" y="209927"/>
            <a:ext cx="1636913" cy="1239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1700</Words>
  <Application>Microsoft Office PowerPoint</Application>
  <PresentationFormat>Широкоэкранный</PresentationFormat>
  <Paragraphs>156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3 Методы планирования ОС</vt:lpstr>
      <vt:lpstr>Презентация PowerPoint</vt:lpstr>
      <vt:lpstr>Презентация PowerPoint</vt:lpstr>
      <vt:lpstr>    Особенности построения ОСРВ. Методы планирования ОС.  </vt:lpstr>
      <vt:lpstr>    Особенности построения ОСРВ. Методы планирования ОС.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Julia Bulatbayeva</dc:creator>
  <cp:lastModifiedBy>Julia Bulatbayeva</cp:lastModifiedBy>
  <cp:revision>50</cp:revision>
  <dcterms:created xsi:type="dcterms:W3CDTF">2024-01-25T16:25:26Z</dcterms:created>
  <dcterms:modified xsi:type="dcterms:W3CDTF">2025-11-10T08:54:42Z</dcterms:modified>
</cp:coreProperties>
</file>