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image/x-emf" Extension="emf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themeOverride+xml" PartName="/ppt/theme/themeOverride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321" r:id="rId2"/>
    <p:sldId id="322" r:id="rId3"/>
    <p:sldId id="323" r:id="rId4"/>
    <p:sldId id="324" r:id="rId5"/>
    <p:sldId id="281" r:id="rId6"/>
    <p:sldId id="325" r:id="rId7"/>
    <p:sldId id="282" r:id="rId8"/>
    <p:sldId id="283" r:id="rId9"/>
    <p:sldId id="284" r:id="rId10"/>
    <p:sldId id="303" r:id="rId11"/>
    <p:sldId id="326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312" r:id="rId21"/>
    <p:sldId id="313" r:id="rId22"/>
    <p:sldId id="314" r:id="rId23"/>
    <p:sldId id="316" r:id="rId24"/>
    <p:sldId id="327" r:id="rId25"/>
    <p:sldId id="317" r:id="rId26"/>
    <p:sldId id="318" r:id="rId27"/>
    <p:sldId id="319" r:id="rId28"/>
    <p:sldId id="329" r:id="rId29"/>
    <p:sldId id="330" r:id="rId30"/>
    <p:sldId id="320" r:id="rId31"/>
    <p:sldId id="331" r:id="rId32"/>
    <p:sldId id="278" r:id="rId33"/>
    <p:sldId id="328" r:id="rId3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8" autoAdjust="0"/>
    <p:restoredTop sz="94660"/>
  </p:normalViewPr>
  <p:slideViewPr>
    <p:cSldViewPr>
      <p:cViewPr varScale="1">
        <p:scale>
          <a:sx n="108" d="100"/>
          <a:sy n="108" d="100"/>
        </p:scale>
        <p:origin x="172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296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36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2982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72015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3631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1935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6666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2781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4042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2663825" y="6248400"/>
            <a:ext cx="3355975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Экзогенные процессы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D727A-49EC-4B69-AA6B-AD23E7C9EA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315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201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458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699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90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633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181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567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2882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 ?><Relationships xmlns="http://schemas.openxmlformats.org/package/2006/relationships"><Relationship Id="rId2" Target="../media/image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 ?><Relationships xmlns="http://schemas.openxmlformats.org/package/2006/relationships"><Relationship Id="rId2" Target="../media/image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5.xml.rels><?xml version="1.0" encoding="UTF-8" standalone="yes" ?><Relationships xmlns="http://schemas.openxmlformats.org/package/2006/relationships"><Relationship Id="rId2" Target="../media/image10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6.xml.rels><?xml version="1.0" encoding="UTF-8" standalone="yes" ?><Relationships xmlns="http://schemas.openxmlformats.org/package/2006/relationships"><Relationship Id="rId2" Target="../media/image1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7.xml.rels><?xml version="1.0" encoding="UTF-8" standalone="yes" ?><Relationships xmlns="http://schemas.openxmlformats.org/package/2006/relationships"><Relationship Id="rId2" Target="../media/image1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8.xml.rels><?xml version="1.0" encoding="UTF-8" standalone="yes" ?><Relationships xmlns="http://schemas.openxmlformats.org/package/2006/relationships"><Relationship Id="rId2" Target="../media/image1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 ?><Relationships xmlns="http://schemas.openxmlformats.org/package/2006/relationships"><Relationship Id="rId2" Target="../media/image1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1.xml.rels><?xml version="1.0" encoding="UTF-8" standalone="yes" ?><Relationships xmlns="http://schemas.openxmlformats.org/package/2006/relationships"><Relationship Id="rId2" Target="../media/image1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2.xml.rels><?xml version="1.0" encoding="UTF-8" standalone="yes" ?><Relationships xmlns="http://schemas.openxmlformats.org/package/2006/relationships"><Relationship Id="rId2" Target="../media/image1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 ?><Relationships xmlns="http://schemas.openxmlformats.org/package/2006/relationships"><Relationship Id="rId2" Target="../media/image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138520" y="540290"/>
            <a:ext cx="8866960" cy="634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0" bIns="45720" compatLnSpc="1" lIns="91440" numCol="1" rIns="91440" tIns="45720" vert="horz" wrap="square">
            <a:prstTxWarp prst="textNoShape">
              <a:avLst/>
            </a:prstTxWarp>
            <a:spAutoFit/>
          </a:bodyPr>
          <a:lstStyle/>
          <a:p>
            <a:pPr algn="ctr" fontAlgn="base" indent="450850">
              <a:spcBef>
                <a:spcPct val="0"/>
              </a:spcBef>
              <a:spcAft>
                <a:spcPct val="0"/>
              </a:spcAft>
            </a:pPr>
            <a:endParaRPr b="1" dirty="0" lang="en-US" sz="3000"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algn="ctr" fontAlgn="base" indent="450850">
              <a:spcBef>
                <a:spcPct val="0"/>
              </a:spcBef>
              <a:spcAft>
                <a:spcPct val="0"/>
              </a:spcAft>
            </a:pPr>
            <a:endParaRPr altLang="ru-RU" b="1" dirty="0" i="1" lang="ru-RU" sz="3200">
              <a:latin charset="0" panose="020B0604020202020204" pitchFamily="34" typeface="Arial"/>
              <a:cs charset="0" panose="020B0604020202020204" pitchFamily="34" typeface="Arial"/>
            </a:endParaRPr>
          </a:p>
          <a:p>
            <a:pPr algn="ctr" fontAlgn="base" indent="450850">
              <a:spcBef>
                <a:spcPct val="0"/>
              </a:spcBef>
              <a:spcAft>
                <a:spcPct val="0"/>
              </a:spcAft>
            </a:pPr>
            <a:r>
              <a:rPr altLang="ru-RU" b="1" dirty="0" i="1" lang="ru-RU" sz="3200">
                <a:latin charset="0" panose="020B0604020202020204" pitchFamily="34" typeface="Arial"/>
                <a:cs charset="0" panose="020B0604020202020204" pitchFamily="34" typeface="Arial"/>
              </a:rPr>
              <a:t>ЛЕКЦИЯ №2</a:t>
            </a:r>
          </a:p>
          <a:p>
            <a:pPr algn="ctr" fontAlgn="base" indent="450850">
              <a:spcBef>
                <a:spcPct val="0"/>
              </a:spcBef>
              <a:spcAft>
                <a:spcPct val="0"/>
              </a:spcAft>
            </a:pPr>
            <a:endParaRPr b="1" dirty="0" lang="en-US" sz="1500"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algn="just" fontAlgn="base" indent="2962275">
              <a:spcBef>
                <a:spcPct val="0"/>
              </a:spcBef>
              <a:spcAft>
                <a:spcPct val="0"/>
              </a:spcAft>
            </a:pPr>
            <a:r>
              <a:rPr b="1" dirty="0" i="1" lang="ru-RU" sz="2400">
                <a:latin charset="0" panose="020B0604020202020204" pitchFamily="34" typeface="Arial"/>
                <a:cs charset="0" panose="020B0604020202020204" pitchFamily="34" typeface="Arial"/>
              </a:rPr>
              <a:t>Тема: </a:t>
            </a:r>
            <a:r>
              <a:rPr dirty="0" i="1" lang="ru-RU" sz="2200">
                <a:latin charset="0" panose="020B0604020202020204" pitchFamily="34" typeface="Arial"/>
                <a:cs charset="0" panose="020B0604020202020204" pitchFamily="34" typeface="Arial"/>
              </a:rPr>
              <a:t>Основные породообразующие</a:t>
            </a:r>
          </a:p>
          <a:p>
            <a:pPr algn="just" fontAlgn="base" indent="2962275">
              <a:spcBef>
                <a:spcPct val="0"/>
              </a:spcBef>
              <a:spcAft>
                <a:spcPct val="0"/>
              </a:spcAft>
            </a:pPr>
            <a:r>
              <a:rPr dirty="0" i="1" lang="ru-RU" sz="2200">
                <a:latin charset="0" panose="020B0604020202020204" pitchFamily="34" typeface="Arial"/>
                <a:cs charset="0" panose="020B0604020202020204" pitchFamily="34" typeface="Arial"/>
              </a:rPr>
              <a:t>минералы. Классификация горных пород.</a:t>
            </a:r>
          </a:p>
          <a:p>
            <a:pPr algn="just" fontAlgn="base" indent="2962275">
              <a:spcBef>
                <a:spcPct val="0"/>
              </a:spcBef>
              <a:spcAft>
                <a:spcPct val="0"/>
              </a:spcAft>
            </a:pPr>
            <a:r>
              <a:rPr dirty="0" i="1" lang="ru-RU" sz="2200">
                <a:latin charset="0" panose="020B0604020202020204" pitchFamily="34" typeface="Arial"/>
                <a:cs charset="0" panose="020B0604020202020204" pitchFamily="34" typeface="Arial"/>
              </a:rPr>
              <a:t> </a:t>
            </a:r>
            <a:endParaRPr altLang="ru-RU" dirty="0" i="1" lang="en-US" sz="2400">
              <a:latin charset="0" panose="020B0604020202020204" pitchFamily="34" typeface="Arial"/>
              <a:cs charset="0" panose="020B0604020202020204" pitchFamily="34" typeface="Arial"/>
            </a:endParaRPr>
          </a:p>
          <a:p>
            <a:pPr algn="just" fontAlgn="base" indent="2962275">
              <a:spcBef>
                <a:spcPct val="0"/>
              </a:spcBef>
              <a:spcAft>
                <a:spcPct val="0"/>
              </a:spcAft>
            </a:pPr>
            <a:endParaRPr altLang="ru-RU" b="1" dirty="0" i="1" lang="ru-RU" sz="2000">
              <a:latin charset="0" panose="020B0604020202020204" pitchFamily="34" typeface="Arial"/>
              <a:cs charset="0" panose="020B0604020202020204" pitchFamily="34" typeface="Arial"/>
            </a:endParaRPr>
          </a:p>
          <a:p>
            <a:pPr algn="just" fontAlgn="base" indent="2962275">
              <a:spcBef>
                <a:spcPct val="0"/>
              </a:spcBef>
              <a:spcAft>
                <a:spcPct val="0"/>
              </a:spcAft>
            </a:pPr>
            <a:r>
              <a:rPr altLang="ru-RU" b="1" dirty="0" i="1" lang="ru-RU" sz="2000">
                <a:latin charset="0" panose="020B0604020202020204" pitchFamily="34" typeface="Arial"/>
                <a:cs charset="0" panose="020B0604020202020204" pitchFamily="34" typeface="Arial"/>
              </a:rPr>
              <a:t>Дисциплина: </a:t>
            </a:r>
            <a:r>
              <a:rPr altLang="ru-RU" dirty="0" i="1" lang="ru-RU" sz="2000">
                <a:latin charset="0" panose="020B0604020202020204" pitchFamily="34" typeface="Arial"/>
                <a:cs charset="0" panose="020B0604020202020204" pitchFamily="34" typeface="Arial"/>
              </a:rPr>
              <a:t>Общая и историческая геология</a:t>
            </a:r>
            <a:endParaRPr dirty="0" lang="en-US" sz="2000">
              <a:latin charset="0" panose="020B0604020202020204" pitchFamily="34" typeface="Arial"/>
              <a:cs charset="0" panose="020B0604020202020204" pitchFamily="34" typeface="Arial"/>
            </a:endParaRPr>
          </a:p>
          <a:p>
            <a:pPr algn="just" eaLnBrk="1" hangingPunct="1" indent="2962275">
              <a:lnSpc>
                <a:spcPct val="90000"/>
              </a:lnSpc>
              <a:buFontTx/>
              <a:buNone/>
            </a:pPr>
            <a:endParaRPr altLang="ru-RU" b="1" dirty="0" i="1" lang="ru-RU" sz="2000">
              <a:latin charset="0" panose="020B0604020202020204" pitchFamily="34" typeface="Arial"/>
              <a:cs charset="0" panose="020B0604020202020204" pitchFamily="34" typeface="Arial"/>
            </a:endParaRPr>
          </a:p>
          <a:p>
            <a:pPr algn="just" eaLnBrk="1" hangingPunct="1" indent="2962275">
              <a:lnSpc>
                <a:spcPct val="90000"/>
              </a:lnSpc>
              <a:buFontTx/>
              <a:buNone/>
            </a:pPr>
            <a:r>
              <a:rPr altLang="ru-RU" b="1" dirty="0" i="1" lang="ru-RU" sz="2000">
                <a:latin charset="0" panose="020B0604020202020204" pitchFamily="34" typeface="Arial"/>
                <a:cs charset="0" panose="020B0604020202020204" pitchFamily="34" typeface="Arial"/>
              </a:rPr>
              <a:t>Образовательная программа:</a:t>
            </a:r>
          </a:p>
          <a:p>
            <a:pPr algn="just" eaLnBrk="1" hangingPunct="1" indent="2962275">
              <a:lnSpc>
                <a:spcPct val="90000"/>
              </a:lnSpc>
              <a:buFontTx/>
              <a:buNone/>
              <a:tabLst>
                <a:tab algn="l" pos="3227388"/>
              </a:tabLst>
            </a:pPr>
            <a:r>
              <a:rPr altLang="ru-RU" b="1" dirty="0" i="1" lang="ru-RU" sz="2000">
                <a:latin charset="0" panose="020B0604020202020204" pitchFamily="34" typeface="Arial"/>
                <a:cs charset="0" panose="020B0604020202020204" pitchFamily="34" typeface="Arial"/>
              </a:rPr>
              <a:t> </a:t>
            </a:r>
            <a:r>
              <a:rPr altLang="ru-RU" dirty="0" i="1" lang="ru-RU" sz="2000">
                <a:latin charset="0" panose="020B0604020202020204" pitchFamily="34" typeface="Arial"/>
                <a:cs charset="0" panose="020B0604020202020204" pitchFamily="34" typeface="Arial"/>
              </a:rPr>
              <a:t>6В07201 «Геология и разведка</a:t>
            </a:r>
          </a:p>
          <a:p>
            <a:pPr algn="just" eaLnBrk="1" hangingPunct="1" indent="2962275">
              <a:lnSpc>
                <a:spcPct val="90000"/>
              </a:lnSpc>
              <a:buFontTx/>
              <a:buNone/>
              <a:tabLst>
                <a:tab algn="l" pos="3227388"/>
              </a:tabLst>
            </a:pPr>
            <a:r>
              <a:rPr altLang="ru-RU" dirty="0" i="1" lang="ru-RU" sz="2000">
                <a:latin charset="0" panose="020B0604020202020204" pitchFamily="34" typeface="Arial"/>
                <a:cs charset="0" panose="020B0604020202020204" pitchFamily="34" typeface="Arial"/>
              </a:rPr>
              <a:t> месторождений полезных ископаемых»</a:t>
            </a:r>
          </a:p>
          <a:p>
            <a:pPr algn="just" eaLnBrk="1" hangingPunct="1" indent="2422525">
              <a:lnSpc>
                <a:spcPct val="90000"/>
              </a:lnSpc>
              <a:buFontTx/>
              <a:buNone/>
              <a:tabLst>
                <a:tab algn="l" pos="3227388"/>
              </a:tabLst>
            </a:pPr>
            <a:endParaRPr altLang="ru-RU" dirty="0" i="1" lang="ru-RU" sz="2000">
              <a:latin charset="0" panose="020B0604020202020204" pitchFamily="34" typeface="Arial"/>
              <a:cs charset="0" panose="020B0604020202020204" pitchFamily="34" typeface="Arial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  <a:tabLst>
                <a:tab algn="l" pos="3227388"/>
              </a:tabLst>
            </a:pPr>
            <a:endParaRPr b="1" dirty="0" lang="ru-RU" sz="2000">
              <a:cs charset="0" pitchFamily="34" typeface="Arial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  <a:tabLst>
                <a:tab algn="l" pos="3227388"/>
              </a:tabLst>
            </a:pPr>
            <a:endParaRPr b="1" dirty="0" lang="ru-RU" sz="2000">
              <a:cs charset="0" pitchFamily="34" typeface="Arial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  <a:tabLst>
                <a:tab algn="l" pos="3227388"/>
              </a:tabLst>
            </a:pPr>
            <a:r>
              <a:rPr b="1" dirty="0" i="1" lang="ru-RU">
                <a:latin charset="0" panose="020B0604020202020204" pitchFamily="34" typeface="Arial"/>
                <a:cs charset="0" panose="020B0604020202020204" pitchFamily="34" typeface="Arial"/>
              </a:rPr>
              <a:t>Автор:</a:t>
            </a:r>
          </a:p>
          <a:p>
            <a:pPr algn="just" eaLnBrk="1" hangingPunct="1">
              <a:lnSpc>
                <a:spcPct val="90000"/>
              </a:lnSpc>
              <a:buFontTx/>
              <a:buNone/>
              <a:tabLst>
                <a:tab algn="l" pos="3227388"/>
              </a:tabLst>
            </a:pPr>
            <a:r>
              <a:rPr dirty="0" err="1" i="1" lang="ru-RU">
                <a:latin charset="0" panose="020B0604020202020204" pitchFamily="34" typeface="Arial"/>
                <a:cs charset="0" panose="020B0604020202020204" pitchFamily="34" typeface="Arial"/>
              </a:rPr>
              <a:t>и.о</a:t>
            </a:r>
            <a:r>
              <a:rPr dirty="0" i="1" lang="ru-RU">
                <a:latin charset="0" panose="020B0604020202020204" pitchFamily="34" typeface="Arial"/>
                <a:cs charset="0" panose="020B0604020202020204" pitchFamily="34" typeface="Arial"/>
              </a:rPr>
              <a:t>. доцента кафедры ГРМПИ,</a:t>
            </a:r>
          </a:p>
          <a:p>
            <a:pPr algn="just" eaLnBrk="1" hangingPunct="1">
              <a:lnSpc>
                <a:spcPct val="90000"/>
              </a:lnSpc>
              <a:buFontTx/>
              <a:buNone/>
              <a:tabLst>
                <a:tab algn="l" pos="3227388"/>
              </a:tabLst>
            </a:pPr>
            <a:r>
              <a:rPr dirty="0" i="1" lang="en-US">
                <a:latin charset="0" panose="020B0604020202020204" pitchFamily="34" typeface="Arial"/>
                <a:cs charset="0" panose="020B0604020202020204" pitchFamily="34" typeface="Arial"/>
              </a:rPr>
              <a:t>PhD </a:t>
            </a:r>
            <a:r>
              <a:rPr dirty="0" i="1" lang="ru-RU">
                <a:latin charset="0" panose="020B0604020202020204" pitchFamily="34" typeface="Arial"/>
                <a:cs charset="0" panose="020B0604020202020204" pitchFamily="34" typeface="Arial"/>
              </a:rPr>
              <a:t>Пономарева Екатерина Вадимовна</a:t>
            </a:r>
            <a:endParaRPr baseline="0" cap="none" dirty="0" i="1" kumimoji="0" lang="ru-RU" normalizeH="0" strike="noStrike" u="none">
              <a:ln>
                <a:noFill/>
              </a:ln>
              <a:effectLst/>
              <a:latin charset="0" panose="020B0604020202020204" pitchFamily="34" typeface="Arial"/>
              <a:cs charset="0" panose="020B0604020202020204" pitchFamily="34"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DC314B-471F-49BF-A8BB-D45E900F7473}"/>
              </a:ext>
            </a:extLst>
          </p:cNvPr>
          <p:cNvSpPr txBox="1"/>
          <p:nvPr/>
        </p:nvSpPr>
        <p:spPr>
          <a:xfrm>
            <a:off x="1398584" y="116632"/>
            <a:ext cx="749389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altLang="ru-RU" b="1" dirty="0" i="1" lang="ru-RU" sz="1800">
                <a:latin charset="0" panose="020B0604020202020204" pitchFamily="34" typeface="Arial"/>
                <a:cs charset="0" panose="020B0604020202020204" pitchFamily="34" typeface="Arial"/>
              </a:rPr>
              <a:t>НАО «КАРАГАНДИНСКИЙ ТЕХНИЧЕСКИЙ УНИВЕРСИТЕТ</a:t>
            </a:r>
            <a:br>
              <a:rPr altLang="ru-RU" b="1" dirty="0" i="1" lang="ru-RU" sz="1800">
                <a:latin charset="0" panose="020B0604020202020204" pitchFamily="34" typeface="Arial"/>
                <a:cs charset="0" panose="020B0604020202020204" pitchFamily="34" typeface="Arial"/>
              </a:rPr>
            </a:br>
            <a:r>
              <a:rPr altLang="ru-RU" b="1" dirty="0" i="1" lang="ru-RU" sz="1800">
                <a:latin charset="0" panose="020B0604020202020204" pitchFamily="34" typeface="Arial"/>
                <a:cs charset="0" panose="020B0604020202020204" pitchFamily="34" typeface="Arial"/>
              </a:rPr>
              <a:t>ИМЕНИ АБЫЛКАСА САГИНОВА»</a:t>
            </a:r>
            <a:br>
              <a:rPr altLang="ru-RU" b="1" dirty="0" i="1" lang="ru-RU" sz="1800">
                <a:latin charset="0" panose="020B0604020202020204" pitchFamily="34" typeface="Arial"/>
                <a:cs charset="0" panose="020B0604020202020204" pitchFamily="34" typeface="Arial"/>
              </a:rPr>
            </a:br>
            <a:r>
              <a:rPr altLang="ru-RU" b="1" dirty="0" i="1" lang="ru-RU" sz="1800">
                <a:latin charset="0" panose="020B0604020202020204" pitchFamily="34" typeface="Arial"/>
                <a:cs charset="0" panose="020B0604020202020204" pitchFamily="34" typeface="Arial"/>
              </a:rPr>
              <a:t>Кафедра «Геология и разведка месторождений полезных ископаемых»</a:t>
            </a:r>
            <a:br>
              <a:rPr altLang="ru-RU" b="1" dirty="0" i="1" lang="ru-RU" sz="2400">
                <a:latin charset="0" panose="020B0604020202020204" pitchFamily="34" typeface="Arial"/>
                <a:cs charset="0" panose="020B0604020202020204" pitchFamily="34" typeface="Arial"/>
              </a:rPr>
            </a:br>
            <a:endParaRPr dirty="0" lang="ru-RU">
              <a:latin charset="0" panose="020B0604020202020204" pitchFamily="34" typeface="Arial"/>
              <a:cs charset="0" panose="020B0604020202020204" pitchFamily="34" typeface="Arial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04281A03-DBE8-4016-8CE9-3EFC1AA2F51B}"/>
              </a:ext>
            </a:extLst>
          </p:cNvPr>
          <p:cNvPicPr>
            <a:picLocks noChangeArrowheads="1"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19" y="68327"/>
            <a:ext cx="1193121" cy="119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036DBDA-1CB9-4897-B672-6A119F290553}"/>
              </a:ext>
            </a:extLst>
          </p:cNvPr>
          <p:cNvPicPr>
            <a:picLocks noChangeArrowheads="1"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8" t="354"/>
          <a:stretch/>
        </p:blipFill>
        <p:spPr bwMode="auto">
          <a:xfrm>
            <a:off x="358114" y="4437113"/>
            <a:ext cx="1323975" cy="149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Геология и Земля: истории из жизни, советы, новости и юмор — Все посты,  страница 4 | Пикабу" id="1028" name="Picture 4">
            <a:extLst>
              <a:ext uri="{FF2B5EF4-FFF2-40B4-BE49-F238E27FC236}">
                <a16:creationId xmlns:a16="http://schemas.microsoft.com/office/drawing/2014/main" id="{9E8889AD-E0B6-4461-A307-88FD294E6F2E}"/>
              </a:ext>
            </a:extLst>
          </p:cNvPr>
          <p:cNvPicPr>
            <a:picLocks noChangeArrowheads="1" noChangeAspect="1"/>
          </p:cNvPicPr>
          <p:nvPr/>
        </p:nvPicPr>
        <p:blipFill rotWithShape="1"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"/>
          <a:stretch/>
        </p:blipFill>
        <p:spPr bwMode="auto">
          <a:xfrm>
            <a:off x="358114" y="1360063"/>
            <a:ext cx="2273142" cy="297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9600" y="210026"/>
            <a:ext cx="8077199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ctr"/>
            <a:r>
              <a:rPr lang="ru-RU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Морфологические признаки минералов</a:t>
            </a:r>
          </a:p>
          <a:p>
            <a:pPr indent="360000" algn="just"/>
            <a:endParaRPr lang="ru-RU" sz="10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 algn="just"/>
            <a:r>
              <a:rPr lang="ru-RU" sz="24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Морфологические особенности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минералов включают в себя облик кристалла (габитус или форму) и характер срастания (форму нахождения минерала в природе).</a:t>
            </a:r>
          </a:p>
          <a:p>
            <a:pPr indent="360000"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кристаллические минералы отличаются заметно выраженным габитусом – определенными очертаниями, отражающими внутреннее строение минерала и условия его образования. По габитусу минералы можно разделить на изоморфные зерна, вытянутые пластинки, иголки, волокна и пр. 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054" y="3773558"/>
            <a:ext cx="5172289" cy="2932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9600" y="210026"/>
            <a:ext cx="8077199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indent="360000"/>
            <a:r>
              <a:rPr dirty="0" lang="ru-RU" sz="2400">
                <a:solidFill>
                  <a:srgbClr val="00B0F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Морфологические признаки минералов</a:t>
            </a:r>
          </a:p>
          <a:p>
            <a:pPr algn="just" indent="360000"/>
            <a:endParaRPr dirty="0" lang="ru-RU" sz="1000">
              <a:solidFill>
                <a:srgbClr val="00B0F0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algn="just" indent="360000"/>
            <a:r>
              <a:rPr dirty="0" lang="ru-RU" sz="2200">
                <a:latin charset="0" panose="02020603050405020304" pitchFamily="18" typeface="Times New Roman"/>
                <a:cs charset="0" panose="02020603050405020304" pitchFamily="18" typeface="Times New Roman"/>
              </a:rPr>
              <a:t>Реже встречаются кристаллы с четко выраженными геометрическими формами в виде различных многогранников, таких как: куб, призма, пирамида, </a:t>
            </a:r>
            <a:r>
              <a:rPr dirty="0" err="1" lang="ru-RU" sz="2200">
                <a:latin charset="0" panose="02020603050405020304" pitchFamily="18" typeface="Times New Roman"/>
                <a:cs charset="0" panose="02020603050405020304" pitchFamily="18" typeface="Times New Roman"/>
              </a:rPr>
              <a:t>моноэдр</a:t>
            </a:r>
            <a:r>
              <a:rPr dirty="0" lang="ru-RU" sz="2200">
                <a:latin charset="0" panose="02020603050405020304" pitchFamily="18" typeface="Times New Roman"/>
                <a:cs charset="0" panose="02020603050405020304" pitchFamily="18" typeface="Times New Roman"/>
              </a:rPr>
              <a:t>, диэдр, тетраэдр, гексаэдр и др.</a:t>
            </a:r>
          </a:p>
          <a:p>
            <a:pPr algn="just" indent="360000"/>
            <a:r>
              <a:rPr dirty="0" lang="ru-RU" sz="2200">
                <a:latin charset="0" panose="02020603050405020304" pitchFamily="18" typeface="Times New Roman"/>
                <a:cs charset="0" panose="02020603050405020304" pitchFamily="18" typeface="Times New Roman"/>
              </a:rPr>
              <a:t>К примеру, у </a:t>
            </a:r>
            <a:r>
              <a:rPr dirty="0" err="1" lang="ru-RU" sz="2200">
                <a:latin charset="0" panose="02020603050405020304" pitchFamily="18" typeface="Times New Roman"/>
                <a:cs charset="0" panose="02020603050405020304" pitchFamily="18" typeface="Times New Roman"/>
              </a:rPr>
              <a:t>галита</a:t>
            </a:r>
            <a:r>
              <a:rPr dirty="0" lang="ru-RU" sz="2200">
                <a:latin charset="0" panose="02020603050405020304" pitchFamily="18" typeface="Times New Roman"/>
                <a:cs charset="0" panose="02020603050405020304" pitchFamily="18" typeface="Times New Roman"/>
              </a:rPr>
              <a:t> кристаллы имеют форму гексаэдра (куба); у кальцита – ромбоэдр; некоторые минералы можно идентифицировать только по их габитусу (горный хрусталь, который образует шестигранные призмы, завершающиеся пирамидами).</a:t>
            </a:r>
          </a:p>
        </p:txBody>
      </p:sp>
      <p:pic>
        <p:nvPicPr>
          <p:cNvPr descr="Минералы и самоцветы России и мира - Форма минералов" id="4098" name="Picture 2"/>
          <p:cNvPicPr>
            <a:picLocks noChangeArrowheads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"/>
          <a:stretch/>
        </p:blipFill>
        <p:spPr bwMode="auto">
          <a:xfrm>
            <a:off x="1517191" y="3962400"/>
            <a:ext cx="6321426" cy="268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473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000" y="474344"/>
            <a:ext cx="7772400" cy="6109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природе минералы могут встречаться в виде одиночных кристаллов, их сростков, а также минеральных агрегатов.</a:t>
            </a:r>
          </a:p>
          <a:p>
            <a:pPr indent="360000" algn="just"/>
            <a:endParaRPr lang="ru-RU" sz="23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 algn="just"/>
            <a:r>
              <a:rPr lang="ru-RU" sz="23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Одиночные кристаллы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четко выраженные геометрические многогранники, сформировавшиеся в условиях медленной кристаллизации и свободного роста в пространстве.</a:t>
            </a:r>
          </a:p>
          <a:p>
            <a:pPr indent="360000" algn="just"/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 algn="just"/>
            <a:r>
              <a:rPr lang="ru-RU" sz="23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Двойник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два кристалла, сросшиеся в определённом направлении. Характерный пример – двойник гипса – «ласточкин хвост».</a:t>
            </a:r>
          </a:p>
          <a:p>
            <a:pPr indent="360000" algn="just"/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 algn="just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условий образования и химического состава минералы образуют характерные по виду естественные скопления зёрен или кристаллов, называемые </a:t>
            </a:r>
            <a:r>
              <a:rPr lang="ru-RU" sz="23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агрегатами.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5875" y="609600"/>
            <a:ext cx="76200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sz="23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Зернистые агрегаты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есть скопление кристаллических минеральных зерен разнообразной формы. В зависимости от условий образования такие агрегаты могут быть: крупно-, средне- и мелкозернистыми.</a:t>
            </a:r>
          </a:p>
          <a:p>
            <a:pPr indent="360000" algn="just"/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 algn="just"/>
            <a:r>
              <a:rPr lang="ru-RU" sz="23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Пластинчатыми агрегатами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называют скопления, имеющие пластинчатый облик.</a:t>
            </a:r>
          </a:p>
          <a:p>
            <a:pPr indent="360000" algn="just"/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 algn="just"/>
            <a:r>
              <a:rPr lang="ru-RU" sz="23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Землистые массы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представляют собой мягкие мучнистые, тонкозернистые агрегаты минералов, среди которых даже с помощью лупы невозможно различить кристаллические образования.</a:t>
            </a:r>
          </a:p>
          <a:p>
            <a:pPr indent="360000" algn="just"/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 algn="just"/>
            <a:r>
              <a:rPr lang="ru-RU" sz="23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Друзы</a:t>
            </a:r>
            <a:r>
              <a:rPr lang="ru-RU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сростки кристаллов, прикрепленных одним концом к общему основанию. Друзы, в которых мелкие кристаллы одинаковой высоты, называются </a:t>
            </a:r>
            <a:r>
              <a:rPr lang="ru-RU" sz="23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щетками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rrowheads="1" noChangeAspect="1"/>
          </p:cNvPicPr>
          <p:nvPr/>
        </p:nvPicPr>
        <p:blipFill>
          <a:blip cstate="print" r:embed="rId2"/>
          <a:srcRect b="175" l="131" t="175"/>
          <a:stretch>
            <a:fillRect/>
          </a:stretch>
        </p:blipFill>
        <p:spPr bwMode="auto">
          <a:xfrm>
            <a:off x="467531" y="290594"/>
            <a:ext cx="8360535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rrowheads="1" noChangeAspect="1"/>
          </p:cNvPicPr>
          <p:nvPr/>
        </p:nvPicPr>
        <p:blipFill>
          <a:blip cstate="print" r:embed="rId2"/>
          <a:srcRect b="119" l="127"/>
          <a:stretch>
            <a:fillRect/>
          </a:stretch>
        </p:blipFill>
        <p:spPr bwMode="auto">
          <a:xfrm>
            <a:off x="533400" y="214393"/>
            <a:ext cx="82296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rrowheads="1" noChangeAspect="1"/>
          </p:cNvPicPr>
          <p:nvPr/>
        </p:nvPicPr>
        <p:blipFill>
          <a:blip cstate="print" r:embed="rId2"/>
          <a:srcRect r="131"/>
          <a:stretch>
            <a:fillRect/>
          </a:stretch>
        </p:blipFill>
        <p:spPr bwMode="auto">
          <a:xfrm>
            <a:off x="1371600" y="1828800"/>
            <a:ext cx="6575258" cy="4844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609600" y="193573"/>
            <a:ext cx="7848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indent="360000"/>
            <a:r>
              <a:rPr dirty="0" i="1" lang="ru-RU" sz="2000">
                <a:solidFill>
                  <a:srgbClr val="00B0F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Секреции</a:t>
            </a:r>
            <a:r>
              <a:rPr b="1" dirty="0" i="1" lang="ru-RU" sz="2000"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lang="ru-RU" sz="2000">
                <a:latin charset="0" panose="02020603050405020304" pitchFamily="18" typeface="Times New Roman"/>
                <a:cs charset="0" panose="02020603050405020304" pitchFamily="18" typeface="Times New Roman"/>
              </a:rPr>
              <a:t>– скопления минералов внутри горных пород в полостях разной формы. Рост минерала идет от стенок полости к ее центральной части.</a:t>
            </a:r>
          </a:p>
          <a:p>
            <a:pPr algn="just" indent="360000"/>
            <a:r>
              <a:rPr dirty="0" i="1" lang="ru-RU" sz="2000">
                <a:solidFill>
                  <a:srgbClr val="00B0F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Конкреции</a:t>
            </a:r>
            <a:r>
              <a:rPr b="1" dirty="0" i="1" lang="ru-RU" sz="2000"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lang="ru-RU" sz="2000">
                <a:latin charset="0" panose="02020603050405020304" pitchFamily="18" typeface="Times New Roman"/>
                <a:cs charset="0" panose="02020603050405020304" pitchFamily="18" typeface="Times New Roman"/>
              </a:rPr>
              <a:t>– образования округлой или неправильной формы (желваки).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rrowheads="1" noChangeAspect="1"/>
          </p:cNvPicPr>
          <p:nvPr/>
        </p:nvPicPr>
        <p:blipFill>
          <a:blip cstate="print" r:embed="rId2"/>
          <a:srcRect r="127" t="180"/>
          <a:stretch>
            <a:fillRect/>
          </a:stretch>
        </p:blipFill>
        <p:spPr bwMode="auto">
          <a:xfrm>
            <a:off x="762000" y="1121043"/>
            <a:ext cx="7696200" cy="5418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762000" y="228600"/>
            <a:ext cx="762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indent="360000"/>
            <a:r>
              <a:rPr dirty="0" i="1" lang="ru-RU" sz="2000">
                <a:solidFill>
                  <a:srgbClr val="00B0F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Оолиты</a:t>
            </a:r>
            <a:r>
              <a:rPr b="1" dirty="0" i="1" lang="ru-RU" sz="2000"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lang="ru-RU" sz="2000">
                <a:latin charset="0" panose="02020603050405020304" pitchFamily="18" typeface="Times New Roman"/>
                <a:cs charset="0" panose="02020603050405020304" pitchFamily="18" typeface="Times New Roman"/>
              </a:rPr>
              <a:t>– шаровидные или эллипсовидные образования, имеющие в разрезе концентрическое строение.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943917"/>
          </a:xfrm>
        </p:spPr>
        <p:txBody>
          <a:bodyPr/>
          <a:lstStyle/>
          <a:p>
            <a:pPr algn="just" indent="360000" marL="0">
              <a:spcBef>
                <a:spcPts val="0"/>
              </a:spcBef>
              <a:buNone/>
            </a:pPr>
            <a:r>
              <a:rPr dirty="0" i="1" lang="ru-RU" sz="2000">
                <a:solidFill>
                  <a:srgbClr val="00B0F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Дендриты</a:t>
            </a:r>
            <a:r>
              <a:rPr b="1" dirty="0" i="1" lang="ru-RU" sz="2000"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lang="ru-RU" sz="2000">
                <a:latin charset="0" panose="02020603050405020304" pitchFamily="18" typeface="Times New Roman"/>
                <a:cs charset="0" panose="02020603050405020304" pitchFamily="18" typeface="Times New Roman"/>
              </a:rPr>
              <a:t>– древовидные ветвистые скопления минералов, образующиеся при быстрой кристаллизации вещества в тонких трещинах или вязкой породе.</a:t>
            </a:r>
          </a:p>
          <a:p>
            <a:endParaRPr dirty="0" lang="ru-RU"/>
          </a:p>
        </p:txBody>
      </p:sp>
      <p:pic>
        <p:nvPicPr>
          <p:cNvPr id="43010" name="Picture 2"/>
          <p:cNvPicPr>
            <a:picLocks noChangeArrowheads="1" noChangeAspect="1"/>
          </p:cNvPicPr>
          <p:nvPr/>
        </p:nvPicPr>
        <p:blipFill>
          <a:blip cstate="print" r:embed="rId2"/>
          <a:srcRect l="127"/>
          <a:stretch>
            <a:fillRect/>
          </a:stretch>
        </p:blipFill>
        <p:spPr bwMode="auto">
          <a:xfrm>
            <a:off x="1035804" y="1316065"/>
            <a:ext cx="7315200" cy="529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800" y="590259"/>
            <a:ext cx="78486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sz="23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Натечные формы</a:t>
            </a:r>
            <a:r>
              <a:rPr lang="ru-RU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минеральные образования в виде сосулек, корочек сложного строения, почковидных натёков и др. </a:t>
            </a:r>
          </a:p>
          <a:p>
            <a:pPr indent="360000" algn="just"/>
            <a:endParaRPr lang="ru-RU" sz="23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 algn="just"/>
            <a:r>
              <a:rPr lang="ru-RU" sz="23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Сталактит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каменная сосулька, свисающая с потолка пещеры. Капли воды, веками и тысячелетиями, капают с потолка пещеры. Скорость роста сосулек может сильно отличаться. Одни могут вырасти на два сантиметра за год, другие на столько же за век. Содержащиеся в них минералы и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учавствуют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образовании сталактита.</a:t>
            </a:r>
          </a:p>
          <a:p>
            <a:pPr indent="360000" algn="just"/>
            <a:endParaRPr lang="ru-RU" sz="23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 algn="just"/>
            <a:r>
              <a:rPr lang="ru-RU" sz="23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Сталагмит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та же сосулька, но растущая с пола пещеры.</a:t>
            </a:r>
          </a:p>
          <a:p>
            <a:pPr indent="360000" algn="just"/>
            <a:endParaRPr lang="ru-RU" sz="23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 algn="just"/>
            <a:r>
              <a:rPr lang="ru-RU" sz="2300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Сталагнат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сросшийся сталактит с сталагмитом. Если очень долго подождать, то сталактит и сталагмит удлиняются настолько, что соединятся друг с другом.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План лекции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1.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породообразующие минералы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Морфологические признаки минералов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Классификация горных пород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Шкала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Протодьяконова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/>
          <p:cNvPicPr>
            <a:picLocks noChangeArrowheads="1" noChangeAspect="1"/>
          </p:cNvPicPr>
          <p:nvPr/>
        </p:nvPicPr>
        <p:blipFill>
          <a:blip cstate="print" r:embed="rId2"/>
          <a:srcRect l="126" r="125" t="171"/>
          <a:stretch>
            <a:fillRect/>
          </a:stretch>
        </p:blipFill>
        <p:spPr bwMode="auto">
          <a:xfrm>
            <a:off x="609600" y="304800"/>
            <a:ext cx="8163839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943917"/>
          </a:xfrm>
        </p:spPr>
        <p:txBody>
          <a:bodyPr/>
          <a:lstStyle/>
          <a:p>
            <a:pPr algn="just" indent="360000" marL="0">
              <a:spcBef>
                <a:spcPts val="0"/>
              </a:spcBef>
              <a:buNone/>
            </a:pPr>
            <a:r>
              <a:rPr dirty="0" i="1" lang="ru-RU" sz="2400">
                <a:solidFill>
                  <a:srgbClr val="00B0F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Псевдоморфозы</a:t>
            </a:r>
            <a:r>
              <a:rPr b="1" dirty="0" i="1" lang="ru-RU" sz="2400"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lang="ru-RU" sz="2400">
                <a:latin charset="0" panose="02020603050405020304" pitchFamily="18" typeface="Times New Roman"/>
                <a:cs charset="0" panose="02020603050405020304" pitchFamily="18" typeface="Times New Roman"/>
              </a:rPr>
              <a:t>– ложные формы, не свойственные данному минералу.</a:t>
            </a:r>
          </a:p>
          <a:p>
            <a:pPr indent="360000" marL="0">
              <a:spcBef>
                <a:spcPts val="0"/>
              </a:spcBef>
              <a:buNone/>
            </a:pPr>
            <a:endParaRPr dirty="0" lang="ru-RU"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pic>
        <p:nvPicPr>
          <p:cNvPr id="45058" name="Picture 2"/>
          <p:cNvPicPr>
            <a:picLocks noChangeArrowheads="1" noChangeAspect="1"/>
          </p:cNvPicPr>
          <p:nvPr/>
        </p:nvPicPr>
        <p:blipFill>
          <a:blip cstate="print" r:embed="rId2"/>
          <a:srcRect b="175" t="175"/>
          <a:stretch>
            <a:fillRect/>
          </a:stretch>
        </p:blipFill>
        <p:spPr bwMode="auto">
          <a:xfrm>
            <a:off x="884695" y="1143000"/>
            <a:ext cx="7599608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rrowheads="1" noChangeAspect="1"/>
          </p:cNvPicPr>
          <p:nvPr/>
        </p:nvPicPr>
        <p:blipFill>
          <a:blip cstate="print" r:embed="rId2"/>
          <a:srcRect l="135" r="1" t="178"/>
          <a:stretch>
            <a:fillRect/>
          </a:stretch>
        </p:blipFill>
        <p:spPr bwMode="auto">
          <a:xfrm>
            <a:off x="685800" y="424602"/>
            <a:ext cx="7954578" cy="6052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3421" y="228600"/>
            <a:ext cx="80772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горных пород </a:t>
            </a:r>
          </a:p>
          <a:p>
            <a:pPr algn="ctr"/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  <a:p>
            <a:pPr indent="360000" algn="just"/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Горная порода — это природная совокупность минералов и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минералоподобных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веществ. Когда материал затвердевает или кристаллизуется из лавы или магмы — это магматическая порода. Далее магматическая порода может стать осадочной, благодаря действию ветра и разрушению. На последней ступени порода под воздействием тепла и давления изменяет свое минеральное содержание и становится метаморфической. </a:t>
            </a:r>
          </a:p>
          <a:p>
            <a:pPr indent="360000" algn="just"/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  <a:p>
            <a:pPr indent="360000" algn="just"/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  <a:p>
            <a:pPr indent="360000" algn="just"/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  <a:p>
            <a:pPr indent="360000" algn="just"/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Большая часть исследований в</a:t>
            </a:r>
          </a:p>
          <a:p>
            <a:pPr algn="just"/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области геологии связана с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изуче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algn="just"/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нием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горных пород, потому что</a:t>
            </a:r>
          </a:p>
          <a:p>
            <a:pPr algn="just"/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именно они несут в себе всю </a:t>
            </a:r>
          </a:p>
          <a:p>
            <a:pPr algn="just"/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историю Земли.</a:t>
            </a:r>
          </a:p>
        </p:txBody>
      </p:sp>
      <p:pic>
        <p:nvPicPr>
          <p:cNvPr id="5124" name="Picture 4" descr="Горные породы картинки - 61 фот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110" y="2638586"/>
            <a:ext cx="4028090" cy="4028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1814" y="52482"/>
            <a:ext cx="80772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altLang="ru-RU" sz="20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Существует три главных типа: магматические; осадочные; метаморфические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360000" algn="just"/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Каждая порода имеет в своей структуре определенные минералы. Каждый минерал имеет определенные физические свойства, и существует множество тестов для определения каждого из них.</a:t>
            </a:r>
          </a:p>
          <a:p>
            <a:pPr indent="360000" algn="just"/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Образцы пород могут быть проверены на: структуру, текстуру, цвет, спайность, излом, прозрачность, наличие прожилков, твердость (по шкале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Мооса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), плотность, слоистость, кристалличность, удельный вес, блеск, хрупкость, растворимость в кислотах, пористость, электропроводность,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магнитность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, вкус, запах, наличие остатков организмов, происхождение, химический состав  и т.д. </a:t>
            </a:r>
          </a:p>
        </p:txBody>
      </p:sp>
      <p:pic>
        <p:nvPicPr>
          <p:cNvPr id="7170" name="Picture 2" descr="Классификация горных пород, Магматические горные породы - Горные породы, их  происхождение и классификац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629" y="3530356"/>
            <a:ext cx="4753570" cy="311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7445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2"/>
          <p:cNvSpPr>
            <a:spLocks noChangeArrowheads="1"/>
          </p:cNvSpPr>
          <p:nvPr/>
        </p:nvSpPr>
        <p:spPr bwMode="auto">
          <a:xfrm>
            <a:off x="381000" y="152400"/>
            <a:ext cx="845820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360000"/>
            <a:r>
              <a:rPr lang="ru-RU" altLang="ru-RU" sz="20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Происхождение (генезис):</a:t>
            </a:r>
          </a:p>
          <a:p>
            <a:pPr indent="360000"/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	магматические (глубинные, излившиеся);</a:t>
            </a:r>
          </a:p>
          <a:p>
            <a:pPr indent="360000"/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	осадочные (обломочные, органические, химические);</a:t>
            </a:r>
          </a:p>
          <a:p>
            <a:pPr indent="360000"/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	метаморфические.</a:t>
            </a:r>
          </a:p>
          <a:p>
            <a:pPr indent="360000"/>
            <a:r>
              <a:rPr lang="ru-RU" altLang="ru-RU" sz="20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Химический состав:</a:t>
            </a:r>
          </a:p>
          <a:p>
            <a:pPr indent="360000"/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	силикатные;</a:t>
            </a:r>
          </a:p>
          <a:p>
            <a:pPr indent="360000"/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	фосфатные;</a:t>
            </a:r>
          </a:p>
          <a:p>
            <a:pPr indent="360000"/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	сульфатные;</a:t>
            </a:r>
          </a:p>
          <a:p>
            <a:pPr indent="360000"/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	карбонатные;</a:t>
            </a:r>
          </a:p>
          <a:p>
            <a:pPr indent="360000"/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	щелочные.</a:t>
            </a:r>
          </a:p>
          <a:p>
            <a:pPr indent="360000"/>
            <a:r>
              <a:rPr lang="ru-RU" altLang="ru-RU" sz="20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Морфологические свойства:</a:t>
            </a:r>
          </a:p>
          <a:p>
            <a:pPr indent="360000"/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	плотность (плотная, рыхлая);</a:t>
            </a:r>
          </a:p>
          <a:p>
            <a:pPr indent="360000"/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	кристалличность (кристаллическая, землистая);</a:t>
            </a:r>
          </a:p>
          <a:p>
            <a:pPr indent="360000"/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	структура (крупно-, средне-(1-2 мм), мелкозернистая);</a:t>
            </a:r>
          </a:p>
          <a:p>
            <a:pPr indent="360000"/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	текстура (массивная, слоистая, со следами течения, волокнистая);</a:t>
            </a:r>
          </a:p>
          <a:p>
            <a:pPr indent="360000"/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	наличие остатков организмов.</a:t>
            </a:r>
          </a:p>
          <a:p>
            <a:pPr indent="360000"/>
            <a:r>
              <a:rPr lang="ru-RU" altLang="ru-RU" sz="20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Механические свойства:</a:t>
            </a:r>
          </a:p>
          <a:p>
            <a:pPr indent="360000"/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	твёрдость (по шкале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Мооса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indent="360000"/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	спайность (свойство минерала раскалываться по определённым 	направлениям с образованием плоских зеркальных поверхностей);</a:t>
            </a:r>
          </a:p>
          <a:p>
            <a:pPr indent="360000"/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	излом (раковистый, кристаллический, неровный).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1"/>
          <p:cNvSpPr>
            <a:spLocks noChangeArrowheads="1"/>
          </p:cNvSpPr>
          <p:nvPr/>
        </p:nvSpPr>
        <p:spPr bwMode="auto">
          <a:xfrm>
            <a:off x="381000" y="0"/>
            <a:ext cx="8458200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360000"/>
            <a:r>
              <a:rPr lang="ru-RU" altLang="ru-RU" sz="20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Оптические свойства:</a:t>
            </a:r>
          </a:p>
          <a:p>
            <a:pPr indent="360000"/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	цвет;</a:t>
            </a:r>
          </a:p>
          <a:p>
            <a:pPr indent="360000"/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	прозрачность;</a:t>
            </a:r>
          </a:p>
          <a:p>
            <a:pPr indent="360000"/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	черта (цвет порошка минерала) – цвет черты, оставленной на фарфоровой неглазурованной пластинке – бисквите;</a:t>
            </a:r>
          </a:p>
          <a:p>
            <a:pPr indent="360000"/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	блеск (способность минерала отражать падающий на него поток света).</a:t>
            </a:r>
          </a:p>
          <a:p>
            <a:pPr indent="360000"/>
            <a:r>
              <a:rPr lang="ru-RU" altLang="ru-RU" sz="20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Дополнительные свойства:</a:t>
            </a:r>
          </a:p>
          <a:p>
            <a:pPr indent="360000"/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	хрупкость;</a:t>
            </a:r>
          </a:p>
          <a:p>
            <a:pPr indent="360000"/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	упругость;</a:t>
            </a:r>
          </a:p>
          <a:p>
            <a:pPr indent="360000"/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	ковкость;</a:t>
            </a:r>
          </a:p>
          <a:p>
            <a:pPr indent="360000"/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магнитность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360000"/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	растворимость в кислотах;</a:t>
            </a:r>
          </a:p>
          <a:p>
            <a:pPr indent="360000"/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	вкус: минералы могут иметь отличительный вкус, например,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галит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на вкус как поваренная соль;</a:t>
            </a:r>
          </a:p>
          <a:p>
            <a:pPr indent="360000"/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	запах: у минералов может быть характерный запах, например, сера пахнет тухлыми яйцами;</a:t>
            </a:r>
          </a:p>
          <a:p>
            <a:pPr indent="360000" algn="just"/>
            <a:r>
              <a:rPr lang="ru-RU" altLang="ru-RU" sz="20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Окаменелость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– это результат процесса окаменения органического материала. В результате органический материал со временем заменяется минералами. Хорошим примером окаменения является окаменелое дерево. Любой организм, начиная от бактерий, заканчивая позвоночным, может стать окаменелостью.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055380" cy="1400530"/>
          </a:xfrm>
        </p:spPr>
        <p:txBody>
          <a:bodyPr/>
          <a:lstStyle/>
          <a:p>
            <a:pPr algn="ctr">
              <a:defRPr/>
            </a:pPr>
            <a:r>
              <a:rPr lang="ru-RU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твердости минералов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19200" y="914400"/>
            <a:ext cx="3298113" cy="4195763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Шкала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Мооса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(шкала твердости)</a:t>
            </a:r>
          </a:p>
          <a:p>
            <a:pPr marL="0" indent="0" algn="ctr">
              <a:spcBef>
                <a:spcPts val="0"/>
              </a:spcBef>
              <a:buFont typeface="Wingdings 2" pitchFamily="18" charset="2"/>
              <a:buNone/>
              <a:defRPr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spcBef>
                <a:spcPts val="0"/>
              </a:spcBef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– тальк</a:t>
            </a:r>
          </a:p>
          <a:p>
            <a:pPr marL="0">
              <a:spcBef>
                <a:spcPts val="0"/>
              </a:spcBef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– гипс</a:t>
            </a:r>
          </a:p>
          <a:p>
            <a:pPr marL="0">
              <a:spcBef>
                <a:spcPts val="0"/>
              </a:spcBef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– кальцит</a:t>
            </a:r>
          </a:p>
          <a:p>
            <a:pPr marL="0">
              <a:spcBef>
                <a:spcPts val="0"/>
              </a:spcBef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– флюорит (плавиковый шпат)</a:t>
            </a:r>
          </a:p>
          <a:p>
            <a:pPr marL="0">
              <a:spcBef>
                <a:spcPts val="0"/>
              </a:spcBef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– апатит</a:t>
            </a:r>
          </a:p>
          <a:p>
            <a:pPr marL="0">
              <a:spcBef>
                <a:spcPts val="0"/>
              </a:spcBef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– ортоклаз (полевой шпат)</a:t>
            </a:r>
          </a:p>
          <a:p>
            <a:pPr marL="0">
              <a:spcBef>
                <a:spcPts val="0"/>
              </a:spcBef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– кварц</a:t>
            </a:r>
          </a:p>
          <a:p>
            <a:pPr marL="0">
              <a:spcBef>
                <a:spcPts val="0"/>
              </a:spcBef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– топаз</a:t>
            </a:r>
          </a:p>
          <a:p>
            <a:pPr marL="0">
              <a:spcBef>
                <a:spcPts val="0"/>
              </a:spcBef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– корунд</a:t>
            </a:r>
          </a:p>
          <a:p>
            <a:pPr marL="0">
              <a:spcBef>
                <a:spcPts val="0"/>
              </a:spcBef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– алмаз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00600" y="990600"/>
            <a:ext cx="3298115" cy="4200245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Шкала твердости из подручных средств</a:t>
            </a:r>
          </a:p>
          <a:p>
            <a:pPr marL="0" indent="0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>
              <a:spcBef>
                <a:spcPts val="0"/>
              </a:spcBef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Ноготь – 2,5</a:t>
            </a:r>
          </a:p>
          <a:p>
            <a:pPr marL="0">
              <a:spcBef>
                <a:spcPts val="0"/>
              </a:spcBef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Медная монета – 3</a:t>
            </a:r>
          </a:p>
          <a:p>
            <a:pPr marL="0">
              <a:spcBef>
                <a:spcPts val="0"/>
              </a:spcBef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Стекло – 5</a:t>
            </a:r>
          </a:p>
          <a:p>
            <a:pPr marL="0">
              <a:spcBef>
                <a:spcPts val="0"/>
              </a:spcBef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Лезвие ножа или бритвы – от 5,5 до 6,5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055380" cy="762000"/>
          </a:xfrm>
        </p:spPr>
        <p:txBody>
          <a:bodyPr/>
          <a:lstStyle/>
          <a:p>
            <a:pPr algn="ctr">
              <a:spcBef>
                <a:spcPts val="0"/>
              </a:spcBef>
              <a:defRPr/>
            </a:pPr>
            <a:r>
              <a:rPr lang="ru-RU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Шкала Мооса (шкала твердости)</a:t>
            </a:r>
          </a:p>
        </p:txBody>
      </p:sp>
      <p:pic>
        <p:nvPicPr>
          <p:cNvPr id="6146" name="Picture 2" descr="Работа с коллекцией горных пород и минералов • Образав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07" y="1447800"/>
            <a:ext cx="856858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977825"/>
      </p:ext>
    </p:extLst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055380" cy="762000"/>
          </a:xfrm>
        </p:spPr>
        <p:txBody>
          <a:bodyPr/>
          <a:lstStyle/>
          <a:p>
            <a:pPr algn="ctr">
              <a:spcBef>
                <a:spcPts val="0"/>
              </a:spcBef>
              <a:defRPr/>
            </a:pPr>
            <a:r>
              <a:rPr dirty="0" lang="ru-RU" sz="2400">
                <a:solidFill>
                  <a:srgbClr val="00B0F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Шкала определения твердости минералов из подручных средств</a:t>
            </a:r>
            <a:br>
              <a:rPr dirty="0" lang="ru-RU" sz="2400">
                <a:latin charset="0" panose="02020603050405020304" pitchFamily="18" typeface="Times New Roman"/>
                <a:cs charset="0" panose="02020603050405020304" pitchFamily="18" typeface="Times New Roman"/>
              </a:rPr>
            </a:br>
            <a:endParaRPr dirty="0" lang="ru-RU" sz="2400">
              <a:solidFill>
                <a:srgbClr val="00B0F0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pic>
        <p:nvPicPr>
          <p:cNvPr descr="Твердость минералов по шкале Мооса. В 1811 году тогда еще мало кому  известный немецкий минералог-исследователь.. | ВКонтакте" id="1026" name="Picture 2">
            <a:extLst>
              <a:ext uri="{FF2B5EF4-FFF2-40B4-BE49-F238E27FC236}">
                <a16:creationId xmlns:a16="http://schemas.microsoft.com/office/drawing/2014/main" id="{9BE79EC7-BC31-4DCE-B2D1-32199F4881EF}"/>
              </a:ext>
            </a:extLst>
          </p:cNvPr>
          <p:cNvPicPr>
            <a:picLocks noChangeArrowheads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" l="39" r="147" t="197"/>
          <a:stretch/>
        </p:blipFill>
        <p:spPr bwMode="auto">
          <a:xfrm>
            <a:off x="859537" y="1676400"/>
            <a:ext cx="7424926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682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3000" y="1676400"/>
            <a:ext cx="7056668" cy="419548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лекции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свойства, условия образования, строение, характеристики основных породообразующих минералов, классификацию горных пород.</a:t>
            </a:r>
          </a:p>
        </p:txBody>
      </p:sp>
    </p:spTree>
    <p:extLst>
      <p:ext uri="{BB962C8B-B14F-4D97-AF65-F5344CB8AC3E}">
        <p14:creationId xmlns:p14="http://schemas.microsoft.com/office/powerpoint/2010/main" val="9540823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595536"/>
          </a:xfrm>
        </p:spPr>
        <p:txBody>
          <a:bodyPr/>
          <a:lstStyle/>
          <a:p>
            <a:pPr algn="ctr">
              <a:defRPr/>
            </a:pPr>
            <a:r>
              <a:rPr lang="ru-RU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Шкала </a:t>
            </a:r>
            <a:r>
              <a:rPr lang="ru-RU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Протодьяконова</a:t>
            </a:r>
            <a:endParaRPr lang="ru-RU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2B3AB2C-9405-412D-A66D-3764517B0F43}"/>
              </a:ext>
            </a:extLst>
          </p:cNvPr>
          <p:cNvSpPr/>
          <p:nvPr/>
        </p:nvSpPr>
        <p:spPr>
          <a:xfrm>
            <a:off x="914400" y="1046818"/>
            <a:ext cx="76962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sz="22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Шкала </a:t>
            </a:r>
            <a:r>
              <a:rPr lang="ru-RU" sz="2200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Протодьяконова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шкала коэффициента крепости горной породы. Разработана в начале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века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Протодьяконовым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М.М. и является одной из первых классификаций пород.</a:t>
            </a:r>
          </a:p>
          <a:p>
            <a:pPr indent="360000"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Основывается на измерении трудоемкости их разрушения при добывании. Чем выше коэффициент крепости руды, тем сложнее ее измельчать.</a:t>
            </a:r>
          </a:p>
          <a:p>
            <a:pPr indent="360000"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коэффициента крепости производится по формуле:</a:t>
            </a:r>
          </a:p>
          <a:p>
            <a:pPr indent="360000"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2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ru-RU" sz="2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22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ru-RU" sz="2200" b="1" baseline="-25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сж</a:t>
            </a:r>
            <a:r>
              <a:rPr lang="ru-RU" sz="2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·10</a:t>
            </a:r>
            <a:r>
              <a:rPr lang="ru-RU" sz="2200" b="1" baseline="30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-7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 algn="just"/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где: </a:t>
            </a:r>
            <a:r>
              <a:rPr lang="ru-RU" sz="2200" b="1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ru-RU" sz="2200" b="1" baseline="-25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сж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прочность пород на сжатие, Па.</a:t>
            </a:r>
          </a:p>
          <a:p>
            <a:pPr indent="360000"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Максимальный коэффициент крепости равен 20 – это в высшей степени крепкие породы. Коэффициент крепости 15 – очень крепкие породы, крепкие породы соответствуют 10 категории, довольно крепкие – 6 категории, средние – 4 категории, довольно мягкие – 2, мягкие – 1.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95536"/>
          </a:xfrm>
        </p:spPr>
        <p:txBody>
          <a:bodyPr/>
          <a:lstStyle/>
          <a:p>
            <a:pPr algn="ctr">
              <a:defRPr/>
            </a:pPr>
            <a:r>
              <a:rPr lang="ru-RU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Шкала </a:t>
            </a:r>
            <a:r>
              <a:rPr lang="ru-RU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Протодьяконова</a:t>
            </a:r>
            <a:endParaRPr lang="ru-RU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1" name="Объект 2"/>
          <p:cNvSpPr>
            <a:spLocks noGrp="1"/>
          </p:cNvSpPr>
          <p:nvPr>
            <p:ph idx="1"/>
          </p:nvPr>
        </p:nvSpPr>
        <p:spPr>
          <a:xfrm>
            <a:off x="0" y="1052513"/>
            <a:ext cx="8991600" cy="5027612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</a:pP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Коэффициент крепости </a:t>
            </a:r>
            <a:r>
              <a:rPr lang="ru-RU" altLang="ru-RU" sz="2000" i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по шкале проф. М. М.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Протодьяконова</a:t>
            </a:r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 2" pitchFamily="18" charset="2"/>
              <a:buNone/>
            </a:pPr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2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3500" y="1521396"/>
            <a:ext cx="6629400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369218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72359" y="381000"/>
            <a:ext cx="75438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sz="2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Вывод:</a:t>
            </a:r>
          </a:p>
          <a:p>
            <a:pPr indent="360000" algn="just"/>
            <a:r>
              <a:rPr lang="ru-RU" sz="2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Были изучены основные породообразующие минералы, классификация горных пород.</a:t>
            </a:r>
          </a:p>
          <a:p>
            <a:pPr indent="360000" algn="just"/>
            <a:endParaRPr lang="ru-RU" sz="22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 algn="ctr"/>
            <a:r>
              <a:rPr lang="ru-RU" sz="2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Контрольные вопросы</a:t>
            </a:r>
          </a:p>
          <a:p>
            <a:pPr indent="360000" algn="just"/>
            <a:endParaRPr lang="ru-RU" sz="22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Tx/>
            </a:pP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1. Что такое минерал?</a:t>
            </a:r>
          </a:p>
          <a:p>
            <a:pPr algn="just">
              <a:buClrTx/>
            </a:pP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2. Что такое горная порода?</a:t>
            </a:r>
          </a:p>
          <a:p>
            <a:pPr algn="just">
              <a:buClrTx/>
            </a:pP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3. Какие существуют типы горных пород?</a:t>
            </a:r>
          </a:p>
          <a:p>
            <a:pPr algn="just">
              <a:buClrTx/>
            </a:pP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4. Какие существуют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морфологические признаки минералов?</a:t>
            </a:r>
          </a:p>
          <a:p>
            <a:pPr algn="just">
              <a:buClrTx/>
            </a:pP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5. В каких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агрегатных состояниях встречаются минералы?</a:t>
            </a:r>
          </a:p>
          <a:p>
            <a:pPr algn="just"/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6. Какие минералы относятся к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основным породообразующим?</a:t>
            </a:r>
          </a:p>
          <a:p>
            <a:pPr algn="just"/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7. Какие механические свойства имеют минералы и горные породы?</a:t>
            </a:r>
          </a:p>
          <a:p>
            <a:pPr algn="just"/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8. Что такое окаменелость?</a:t>
            </a:r>
          </a:p>
          <a:p>
            <a:pPr algn="just">
              <a:buClrTx/>
            </a:pP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9. Что такое Шкала </a:t>
            </a:r>
            <a:r>
              <a:rPr lang="ru-RU" altLang="ru-RU" sz="2200" dirty="0" err="1">
                <a:latin typeface="Times New Roman" pitchFamily="18" charset="0"/>
                <a:cs typeface="Times New Roman" pitchFamily="18" charset="0"/>
              </a:rPr>
              <a:t>Мооса</a:t>
            </a: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algn="just">
              <a:buClrTx/>
            </a:pP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10. Что такое Шкала </a:t>
            </a:r>
            <a:r>
              <a:rPr lang="ru-RU" altLang="ru-RU" sz="2200" dirty="0" err="1">
                <a:latin typeface="Times New Roman" pitchFamily="18" charset="0"/>
                <a:cs typeface="Times New Roman" pitchFamily="18" charset="0"/>
              </a:rPr>
              <a:t>Протодьяяконова</a:t>
            </a: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2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5300" y="266700"/>
            <a:ext cx="8153400" cy="632460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литературы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Общая геология: учебник /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Н.В.Короновский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Н.А.Ясаманов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М.: «Академия», 2010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Историческая геология /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Н.В.Короновский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В.Е.Хаин,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Н.А.Ясаманов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М.: «Академия», 2011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Общая геология/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Мильничук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В.С.,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Арабаджи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М.С. – М.: Недра, Учебное пособие. – Томск: Изд-во ТПУ, 2013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Сборник задач по дисциплине «Общая и историческая геология» / Б.Д.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Билялов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А.Н.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Копобаева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КарГТУ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2013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Методические указание по курсу «Общая геология», «Элементы залегания и горный компас» / Н.А.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Беркалиев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Караганда, 2012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Методические указания для лабораторных работ №3 по дисциплине «Общая и историческая геология» Б.Д. Билялов, А.Н.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Копобаева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КарГТУ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2013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Методические указания для лабораторных работ №5-10 по дисциплине «Общая и историческая геология» / Б.Д.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Билялов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А.Н.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Копобаева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КарГТУ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2013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Интернет-ресурс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http://geo.web.ru (Информационные Интернет-ресурсы Геологического факультета МГУ)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http://www.nlr.ru (Российская национальная библиотека)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http://dic.academic.ru (Словари и энциклопедии)</a:t>
            </a:r>
          </a:p>
          <a:p>
            <a:pPr algn="just"/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237838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76664"/>
          </a:xfrm>
        </p:spPr>
        <p:txBody>
          <a:bodyPr>
            <a:noAutofit/>
          </a:bodyPr>
          <a:lstStyle/>
          <a:p>
            <a:pPr marL="0" indent="360000" algn="ctr">
              <a:spcBef>
                <a:spcPts val="0"/>
              </a:spcBef>
              <a:buNone/>
            </a:pPr>
            <a:r>
              <a:rPr lang="ru-RU" altLang="ru-RU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и место темы лекции в дисциплине, связь с другими дисциплинами</a:t>
            </a:r>
            <a:endParaRPr lang="ru-RU" sz="2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000" algn="just">
              <a:spcBef>
                <a:spcPts val="0"/>
              </a:spcBef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Дисциплина «Общая и историческая геология» ставит целью изучение и усвоение обучающимися комплекса теоретических и практических знаний о Земле и земной коре, как источника образования разнообразного мира минералов, горных пород и полезных ископаемых. Получение геологических знаний об истории Земли от древнейших доступных изучению этапов ее развитие до современной эпохи.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 знания необходимы для понимания строения и истории формирования Земли, закономерностей распределения в земной коре химических элементов и полезных ископаемых.</a:t>
            </a:r>
          </a:p>
          <a:p>
            <a:pPr marL="0" indent="360000" algn="just">
              <a:spcBef>
                <a:spcPts val="0"/>
              </a:spcBef>
              <a:buNone/>
            </a:pPr>
            <a:endParaRPr lang="ru-RU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свойств, условий образования, строения, характеристик основных породообразующих минералов, а так же классификации горных пород является актуальной задачей, имеет научное значение и используется для поисков полезных ископаемых.</a:t>
            </a:r>
          </a:p>
          <a:p>
            <a:pPr marL="0" indent="360000" algn="just">
              <a:spcBef>
                <a:spcPts val="0"/>
              </a:spcBef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полученные при изучении материалов данной лекции используются при изучении таких дисциплин как «Геология МПИ», «Промышленные типы МПИ», при прохождении профессиональных практик.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65875" y="685800"/>
            <a:ext cx="77724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B0F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Основные породообразующие минералы</a:t>
            </a:r>
          </a:p>
          <a:p>
            <a:pPr algn="just"/>
            <a:endParaRPr lang="ru-RU" sz="21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 algn="just"/>
            <a:r>
              <a:rPr lang="ru-RU" sz="21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Минералами</a:t>
            </a:r>
            <a:r>
              <a:rPr lang="ru-RU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называются однородные по составу, строению и физическим свойствам природные химические соединения или элементы, образующиеся в различных геосферах Земли в результате протекания сложных физико-химических процессов.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 algn="just"/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 algn="just"/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природе минералы находятся, преимущественно, в твердом агрегатном состоянии. Реже встречаются жидкие (вода, ртуть) и газообразные минералы (горючие газы, углекислый газ).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 algn="just"/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741" y="3990814"/>
            <a:ext cx="4148667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3400" y="152400"/>
            <a:ext cx="82296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dirty="0" lang="ru-RU" sz="2400">
                <a:solidFill>
                  <a:srgbClr val="00B0F0"/>
                </a:solidFill>
                <a:latin charset="0" panose="02020603050405020304" pitchFamily="18" typeface="Times New Roman"/>
                <a:ea typeface="+mj-ea"/>
                <a:cs charset="0" panose="02020603050405020304" pitchFamily="18" typeface="Times New Roman"/>
              </a:rPr>
              <a:t>Основные породообразующие минералы</a:t>
            </a:r>
          </a:p>
          <a:p>
            <a:pPr algn="just"/>
            <a:endParaRPr b="1" dirty="0" i="1" lang="ru-RU" sz="2100"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algn="just" indent="360000"/>
            <a:r>
              <a:rPr dirty="0" lang="ru-RU" sz="2100">
                <a:latin charset="0" panose="02020603050405020304" pitchFamily="18" typeface="Times New Roman"/>
                <a:cs charset="0" panose="02020603050405020304" pitchFamily="18" typeface="Times New Roman"/>
              </a:rPr>
              <a:t>В настоящее время известно более 3000 минералов, но лишь немногие из них имеют массовое распространение в природе и, объединяясь друг с другом, образуют горные породы. Такие широко распространённые минералы, преобладающие в составе горных пород, получили название главных или </a:t>
            </a:r>
            <a:r>
              <a:rPr dirty="0" i="1" lang="ru-RU" sz="2100">
                <a:solidFill>
                  <a:srgbClr val="00B0F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породообразующих минералов</a:t>
            </a:r>
            <a:r>
              <a:rPr dirty="0" lang="ru-RU" sz="2100">
                <a:latin charset="0" panose="02020603050405020304" pitchFamily="18" typeface="Times New Roman"/>
                <a:cs charset="0" panose="02020603050405020304" pitchFamily="18" typeface="Times New Roman"/>
              </a:rPr>
              <a:t>. </a:t>
            </a:r>
            <a:endParaRPr dirty="0" lang="en-US" sz="2100"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pic>
        <p:nvPicPr>
          <p:cNvPr descr="Породообразующие минералы - презентация онлайн" id="2050" name="Picture 2"/>
          <p:cNvPicPr>
            <a:picLocks noChangeArrowheads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"/>
          <a:stretch/>
        </p:blipFill>
        <p:spPr bwMode="auto">
          <a:xfrm>
            <a:off x="1538853" y="2667000"/>
            <a:ext cx="6244525" cy="3876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615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38200" y="1443840"/>
            <a:ext cx="7696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Породообразующие минералы в составе определенной горной породы образуют, как правило, постоянное количественное соотношение минеральных веществ и обуславливают основные физико-химические свойства породы.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Минералы, которые не являются неотъемлемой частью горных пород, называются </a:t>
            </a:r>
            <a:r>
              <a:rPr lang="ru-RU" sz="24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второстепенными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24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акцессорными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Они чаще встречаются в небольшом количестве, но иногда существенное влияние оказывают на свойства горных пород.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838200"/>
            <a:ext cx="7543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породообразующих минералов</a:t>
            </a:r>
          </a:p>
          <a:p>
            <a:pPr indent="360000" algn="just"/>
            <a:endParaRPr lang="ru-RU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Минералы классифицируются по различным признакам: по химическому составу, происхождению, кристаллографическим и кристаллохимическим особенностям, сопротивляемости к выветриванию, оптическим и другим свойствам.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Химическая классификация основана на формулах, полученных эмпирическим путем, в основном отражающих соотношение химических элементов в составе конкретного материала. Сокращенная химическая классификация минералов приведена в таблице.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559883"/>
              </p:ext>
            </p:extLst>
          </p:nvPr>
        </p:nvGraphicFramePr>
        <p:xfrm>
          <a:off x="228600" y="152400"/>
          <a:ext cx="8763000" cy="6553196"/>
        </p:xfrm>
        <a:graphic>
          <a:graphicData uri="http://schemas.openxmlformats.org/drawingml/2006/table">
            <a:tbl>
              <a:tblPr/>
              <a:tblGrid>
                <a:gridCol w="16078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94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94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961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89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КЛАСС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ГРУППА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ПОДГРУППА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ВИД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9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917">
                <a:tc row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СИЛИКАТЫ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АЛЮМОСИЛИКАТЫ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ПОЛЕВЫЕ ШПАТЫ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ОРТОКЛАЗ, ПЛАГИОКЛАЗ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89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ФЕЛЬДШПАТИДЫ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НЕФЕЛИН, ЛЕЙЦИТ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89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СЛЮДЫ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МУСКОВИТ, БИОТИТ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89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МЕТАСИЛИКАТЫ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ПИРОКСЕНЫ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АВГИТ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41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АМФИБОЛЫ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РОГОВАЯ ОБМАНКА, АКТИНОЛИТ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89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ОРТОСИЛИКАТЫ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ОЛИВИН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24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ВТОРИЧНЫЕ СИЛИКАТЫ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ТАЛЬК, СЕРПЕНТИН, АСБЕСТ, ХЛОРИТ, РОДОНИТ, ХРИЗОЛИТ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515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ГЛИНИСТЫЕ МИНЕРАЛЫ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КАОЛИНИТ, МОНТМОРИЛЛОНИТ, ГИДРОСЛЮДЫ (ИЛЛИТ, ГЛАУКОНИТ)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26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КАРБОНАТЫ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КАЛЬЦИТ, ДОЛОМИТ, МАГНЕЗИТ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595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ОКСИДЫ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КВАРЦ, ГЕМАТИТ, ХАЛЦЕДОН, КРЕМЕНЬ, КОРУНД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89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ГИДРООКСИДЫ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ЛИМОНИТ, ОПАЛ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434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СУЛЬФАТЫ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ГИПС, АНГИДРИТ, МИРАБИЛИТ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434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СУЛЬФИДЫ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ПИРИТ, МАРКАЗИТ, КИНОВАРЬ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89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ГАЛОИДЫ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ГАЛИТ, СИЛЬВИН, ФЛЮОРИТ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89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ФОСФАТЫ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АПАТИТ, ФОСФОРИТ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89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ВОЛЬФРАМАТЫ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ВОЛЬФРАМ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4978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САМОРОДНЫЕ ЭЛЕМЕНТЫ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ГРАФИТ, СЕРА, СЕРЕБРО, МЕДЬ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749" marR="42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Override1.xml><?xml version="1.0" encoding="utf-8"?>
<a:themeOverride xmlns:a="http://schemas.openxmlformats.org/drawingml/2006/main">
  <a:clrScheme name="Ион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F9C9D"/>
    </a:accent5>
    <a:accent6>
      <a:srgbClr val="9E5E9B"/>
    </a:accent6>
    <a:hlink>
      <a:srgbClr val="58C1BA"/>
    </a:hlink>
    <a:folHlink>
      <a:srgbClr val="9DD0C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</TotalTime>
  <Words>1639</Words>
  <Application>Microsoft Office PowerPoint</Application>
  <PresentationFormat>Экран (4:3)</PresentationFormat>
  <Paragraphs>262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0" baseType="lpstr">
      <vt:lpstr>Arial</vt:lpstr>
      <vt:lpstr>Calibri</vt:lpstr>
      <vt:lpstr>Century Gothic</vt:lpstr>
      <vt:lpstr>Times New Roman</vt:lpstr>
      <vt:lpstr>Wingdings 2</vt:lpstr>
      <vt:lpstr>Wingdings 3</vt:lpstr>
      <vt:lpstr>Ион</vt:lpstr>
      <vt:lpstr>Презентация PowerPoint</vt:lpstr>
      <vt:lpstr> План лекции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Определение твердости минералов</vt:lpstr>
      <vt:lpstr>Шкала Мооса (шкала твердости)</vt:lpstr>
      <vt:lpstr>Шкала определения твердости минералов из подручных средств </vt:lpstr>
      <vt:lpstr>Шкала Протодьяконова</vt:lpstr>
      <vt:lpstr>Шкала Протодьяконова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user</cp:lastModifiedBy>
  <cp:revision>43</cp:revision>
  <dcterms:created xsi:type="dcterms:W3CDTF">2020-08-05T16:29:13Z</dcterms:created>
  <dcterms:modified xsi:type="dcterms:W3CDTF">2024-10-29T05:42:00Z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1614696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S10.3.0</vt:lpwstr>
  </property>
</Properties>
</file>