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46" r:id="rId6"/>
    <p:sldId id="840" r:id="rId7"/>
    <p:sldId id="841" r:id="rId8"/>
    <p:sldId id="842" r:id="rId9"/>
    <p:sldId id="843" r:id="rId10"/>
    <p:sldId id="844" r:id="rId11"/>
    <p:sldId id="845" r:id="rId12"/>
    <p:sldId id="847" r:id="rId13"/>
    <p:sldId id="848" r:id="rId14"/>
    <p:sldId id="849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51" autoAdjust="0"/>
  </p:normalViewPr>
  <p:slideViewPr>
    <p:cSldViewPr snapToGrid="0" showGuides="1">
      <p:cViewPr>
        <p:scale>
          <a:sx n="100" d="100"/>
          <a:sy n="100" d="100"/>
        </p:scale>
        <p:origin x="-384" y="-72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9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3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7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0973269"/>
      </p:ext>
    </p:extLst>
  </p:cSld>
  <p:clrMapOvr>
    <a:masterClrMapping/>
  </p:clrMapOvr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2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theme/theme1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10" Target="../slideLayouts/slideLayout10.xml" Type="http://schemas.openxmlformats.org/officeDocument/2006/relationships/slideLayout"/><Relationship Id="rId19" Target="../tags/tag3.xml" Type="http://schemas.openxmlformats.org/officeDocument/2006/relationships/tags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3.xml" Type="http://schemas.openxmlformats.org/officeDocument/2006/relationships/slideLayout"/><Relationship Id="rId13" Target="../slideLayouts/slideLayout28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8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2.xml" Type="http://schemas.openxmlformats.org/officeDocument/2006/relationships/slideLayout"/><Relationship Id="rId12" Target="../slideLayouts/slideLayout27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7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6.xml" Type="http://schemas.openxmlformats.org/officeDocument/2006/relationships/slideLayout"/><Relationship Id="rId6" Target="../slideLayouts/slideLayout21.xml" Type="http://schemas.openxmlformats.org/officeDocument/2006/relationships/slideLayout"/><Relationship Id="rId11" Target="../slideLayouts/slideLayout26.xml" Type="http://schemas.openxmlformats.org/officeDocument/2006/relationships/slideLayout"/><Relationship Id="rId5" Target="../slideLayouts/slideLayout20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5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9.xml" Type="http://schemas.openxmlformats.org/officeDocument/2006/relationships/slideLayout"/><Relationship Id="rId9" Target="../slideLayouts/slideLayout24.xml" Type="http://schemas.openxmlformats.org/officeDocument/2006/relationships/slideLayout"/><Relationship Id="rId14" Target="../slideLayouts/slideLayout29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7.xml" Type="http://schemas.openxmlformats.org/officeDocument/2006/relationships/slideLayout"/><Relationship Id="rId13" Target="../slideLayouts/slideLayout42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2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6.xml" Type="http://schemas.openxmlformats.org/officeDocument/2006/relationships/slideLayout"/><Relationship Id="rId12" Target="../slideLayouts/slideLayout41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1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30.xml" Type="http://schemas.openxmlformats.org/officeDocument/2006/relationships/slideLayout"/><Relationship Id="rId6" Target="../slideLayouts/slideLayout35.xml" Type="http://schemas.openxmlformats.org/officeDocument/2006/relationships/slideLayout"/><Relationship Id="rId11" Target="../slideLayouts/slideLayout40.xml" Type="http://schemas.openxmlformats.org/officeDocument/2006/relationships/slideLayout"/><Relationship Id="rId5" Target="../slideLayouts/slideLayout34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9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3.xml" Type="http://schemas.openxmlformats.org/officeDocument/2006/relationships/slideLayout"/><Relationship Id="rId9" Target="../slideLayouts/slideLayout38.xml" Type="http://schemas.openxmlformats.org/officeDocument/2006/relationships/slideLayout"/><Relationship Id="rId14" Target="../slideLayouts/slideLayout43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1.xml" Type="http://schemas.openxmlformats.org/officeDocument/2006/relationships/slideLayout"/><Relationship Id="rId13" Target="../slideLayouts/slideLayout56.xml" Type="http://schemas.openxmlformats.org/officeDocument/2006/relationships/slideLayout"/><Relationship Id="rId18" Target="../tags/tag87.xml" Type="http://schemas.openxmlformats.org/officeDocument/2006/relationships/tags"/><Relationship Id="rId3" Target="../slideLayouts/slideLayout46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50.xml" Type="http://schemas.openxmlformats.org/officeDocument/2006/relationships/slideLayout"/><Relationship Id="rId12" Target="../slideLayouts/slideLayout55.xml" Type="http://schemas.openxmlformats.org/officeDocument/2006/relationships/slideLayout"/><Relationship Id="rId17" Target="../tags/tag86.xml" Type="http://schemas.openxmlformats.org/officeDocument/2006/relationships/tags"/><Relationship Id="rId2" Target="../slideLayouts/slideLayout45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44.xml" Type="http://schemas.openxmlformats.org/officeDocument/2006/relationships/slideLayout"/><Relationship Id="rId6" Target="../slideLayouts/slideLayout49.xml" Type="http://schemas.openxmlformats.org/officeDocument/2006/relationships/slideLayout"/><Relationship Id="rId11" Target="../slideLayouts/slideLayout54.xml" Type="http://schemas.openxmlformats.org/officeDocument/2006/relationships/slideLayout"/><Relationship Id="rId5" Target="../slideLayouts/slideLayout48.xml" Type="http://schemas.openxmlformats.org/officeDocument/2006/relationships/slideLayout"/><Relationship Id="rId15" Target="../theme/theme4.xml" Type="http://schemas.openxmlformats.org/officeDocument/2006/relationships/theme"/><Relationship Id="rId10" Target="../slideLayouts/slideLayout53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7.xml" Type="http://schemas.openxmlformats.org/officeDocument/2006/relationships/slideLayout"/><Relationship Id="rId9" Target="../slideLayouts/slideLayout52.xml" Type="http://schemas.openxmlformats.org/officeDocument/2006/relationships/slideLayout"/><Relationship Id="rId14" Target="../slideLayouts/slideLayout57.xml" Type="http://schemas.openxmlformats.org/officeDocument/2006/relationships/slideLayout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15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59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Специальные виды взрывных работ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863215" y="452348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10.9–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Расположенных по контуру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263521"/>
            <a:ext cx="481249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больших сечениях выработок или широких выемках заряды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оконтуривающих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шпурах взрывают до бурения остальных шпуров. Образующаяся при этом по периметру выработки (выемки) щель предохраняет от нарушения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сплошности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окружающий массив при последующей отработке оконтуренного объёма. При последующем контурном взрывании заряды взрывчатых веществ в шпурах, расположенных по контуру, взрывают после взрыва врубовых и вспомогательных шпуров с замедлением не менее 25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мс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10.9).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схема расположения шпуро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2561906"/>
            <a:ext cx="2667000" cy="17722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812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10.1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Взрывные работы в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карьерах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8"/>
            <a:ext cx="4812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Промышленные взрывчатые вещества производятся для использования в мирных целях (хозяйственных, производственных или в рамках проведения научных изысканий). Они характеризуются сравнительной простотой изготовления, безопасностью обращения, а также эффективностью применения. 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Еще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одним преимуществом взрывчатых веществ промышленного назначения является способность сохранять заявленные свойства даже при продолжительном хранении. Целью их использования становится импульсное высокоэнергетическое воздействие на различного рода объекты и материалы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.1)</a:t>
            </a:r>
          </a:p>
        </p:txBody>
      </p:sp>
      <p:pic>
        <p:nvPicPr>
          <p:cNvPr id="10" name="Рисунок 9" descr="Основные применяемые в РФ взрывчатые веществ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900" y="1516036"/>
            <a:ext cx="4711700" cy="31019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10.2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Взрывчатые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8"/>
            <a:ext cx="4812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Производство промышленных взрывчатых веществ сегодня поставлено на поток, но так было далеко не всегда. Проводя небольшой экскурс в историю, следует отметить, что первым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изобретенным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человеком взрывчатым веществом был дымный порох, который впервые упоминается в Индии и Китае. В Европе такие ВВ стали использовать в 10 веке, а уже в 15 порох начали активно применять в минно-подрывном деле. К достижению хозяйственных целей взрывчатые вещества впервые привлекли в 1548 году, когда выполняли расчистку фарватера речки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Неман (рис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.2)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Основные применяемые в РФ взрывчатые вещества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077" y="1858645"/>
            <a:ext cx="4673600" cy="28740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2401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10.3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Водоустойчивые гранулированные ВВ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909851"/>
            <a:ext cx="481249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горном деле применяются разные ВВ, выбор которых осуществляется в зависимости от целей использования и от условий, в которых будет происходить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взрыв (рис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.3)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387" y="1619250"/>
            <a:ext cx="4067175" cy="3048000"/>
          </a:xfrm>
          <a:prstGeom prst="rect">
            <a:avLst/>
          </a:prstGeom>
          <a:noFill/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191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10.4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Водонаполненные ВВ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048077"/>
            <a:ext cx="481249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эту группу взрывчатых веществ входят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алюмотол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гранулотол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граммонит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соотношении 50 на 50 и 30 на 70. Все они используются во время работы с крепкими и очень крепкими горными породами, а также при организации взрывов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обводненных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условиях. Ключевыми характеристиками промышленных взрывчатых веществ данной группы является относительно высокая плотность, неограниченная водостойкость, способность оставаться в воде на протяжении длительного промежутка времени и при этом не утрачивать первоначальные взрывные характеристики. Они подходят для подводных взрывов на большой глубине (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рис.10.4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145" y="1677733"/>
            <a:ext cx="4067175" cy="3048000"/>
          </a:xfrm>
          <a:prstGeom prst="rect">
            <a:avLst/>
          </a:prstGeom>
          <a:noFill/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5510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10.5 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Эмульсионные ВВ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478965"/>
            <a:ext cx="481249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Эмульсионные взрывчатые промышленные вещества считаются наиболее перспективной разновидностью ВВ. В эту группу входят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эмуланы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гранэмиты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нобелиты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нобеланы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эмулиты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Все они состоят из смеси селитры, дизтоплива и эмульсии, а применяются для подрыва крепких и очень крепких пород,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и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обводненных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условиях. Они хорошо зарекомендовали себя в районах со сложной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гидрогеологией (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рис.10.5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8" name="Рисунок 7" descr="Эмульсионные В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475" y="1768475"/>
            <a:ext cx="4051300" cy="29019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94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Взрывчатые химические соединения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10.6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Кумулятивные заряды для измельчения негабарита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263521"/>
            <a:ext cx="481249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Кумулятивным называют усиленное в одном направлении действие взрыва. Сферическая или конусная выемка, ориентированная в сторону разрушаемого объекта, обеспечивает образование направленной струи взрыва с сильным пробивным действием. В кумулятивной струе продуктов взрыва развивается давление порядка (1-2) • 104МПа со скоростью распространения 5-10 км/с. При металлической облицовке кумулятивной выемки мгновенный силовой импульс характеризуется давлением на пробиваемый материал порядка 105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Мпа (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рис.10.6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Кумулятивные заряды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200" y="2202947"/>
            <a:ext cx="4597400" cy="236791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7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103302"/>
      </p:ext>
    </p:extLst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dirty="0" lang="ru-RU"/>
              <a:t>Специальные виды взрывных работ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1484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</a:t>
            </a:r>
            <a:r>
              <a:rPr b="1" dirty="0" lang="ru-RU" smtClean="0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10.7– </a:t>
            </a: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Схемы конструкций зарядов при контурном взрывании: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a- заряды нормального диаметра, рассредоточенные деревянными вкладышами; б- </a:t>
            </a:r>
            <a:r>
              <a:rPr dirty="0" err="1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сплошьной</a:t>
            </a:r>
            <a:r>
              <a:rPr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заряд уменьшенного диаметра с радиальным воздушным зазором между ВВ и стенкой шпура; в - заряд уменьшенного диаметра с деревянным полуцилиндром по длине шпура и с воздушным промежутком между патронами; 1- донный заряд; 2 -деревянные вкладыши; 3- патроны нормального диаметра; 4- забойка; 5-патроны уменьшенного диаметра; 6- деревянный полуцилиндр; 7-воздушный промежуток</a:t>
            </a:r>
          </a:p>
          <a:p>
            <a:pPr algn="ctr">
              <a:lnSpc>
                <a:spcPts val="865"/>
              </a:lnSpc>
            </a:pPr>
            <a:endParaRPr b="1" dirty="0" lang="ru-RU" spc="50" sz="1200"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401746"/>
            <a:ext cx="481249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lvl="0"/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При взрывной отбойке горных пород при проведении выработок частично разрушается массив горных пород за проектным контуром поперечного сечения выработки. Вследствие этого поверхности выработок становятся неровными, с заколами и трещинами, а площадь поперечного сечения превышает проектную. Указанные явления приводят к снижению темпов проведения выработок, уменьшению устойчивости массива за контуром сечения, увеличению затрат. Для уменьшения нарушений законтурного массива в </a:t>
            </a:r>
            <a:r>
              <a:rPr altLang="x-none" dirty="0" err="1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оконтуривающих</a:t>
            </a:r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шпурах применяют ВВ пониженной мощности, уменьшают диаметры </a:t>
            </a:r>
            <a:r>
              <a:rPr altLang="x-none" dirty="0" err="1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оконтуривающих</a:t>
            </a:r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шпуров, оставляют большой радиальный зазор (15—20 мм) между патронами ВВ и стенкой шпура, формируют вокруг заряда по всей его длине демпфирующие прокладки, </a:t>
            </a:r>
            <a:r>
              <a:rPr altLang="x-none" dirty="0" err="1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обращенные</a:t>
            </a:r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в сторону законтурного массива. Примеры некоторых конструкций зарядов, применяемых при контурном взрывании, приведены на рис. </a:t>
            </a:r>
            <a:r>
              <a:rPr altLang="x-none" dirty="0" lang="ru-RU" smtClean="0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10.7. </a:t>
            </a:r>
            <a:endParaRPr altLang="x-none" dirty="0" lang="ru-RU" sz="1400"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http://industry-portal24.ru/uploads/posts/2012-07/1341902766_r9.20.jpg" id="7" name="Рисунок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311127" y="2020067"/>
            <a:ext cx="4791075" cy="27336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8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8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984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Специальные виды взрывных работ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863215" y="452348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10.8–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Схемы взрывания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586686"/>
            <a:ext cx="481249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Различают предварительное и последующее контурное взрывание. При предварительном контурном взрывании вначале взрывают заряды взрывчатых веществ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оконтуривающих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шпурах (или скважинах), а затем 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определенной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последовательности (в зависимости от схемы взрывания) остальные, расположенные по всему сечению выработки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10.8).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схема расположения скважин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2086292"/>
            <a:ext cx="3066732" cy="210083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0363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6541</TotalTime>
  <Words>845</Words>
  <Application>Microsoft Office PowerPoint</Application>
  <PresentationFormat>Произвольный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Взрывчатые химические соединения</vt:lpstr>
      <vt:lpstr>Взрывчатые химические соединения</vt:lpstr>
      <vt:lpstr>Взрывчатые химические соединения</vt:lpstr>
      <vt:lpstr>Взрывчатые химические соединения</vt:lpstr>
      <vt:lpstr>Взрывчатые химические соединения</vt:lpstr>
      <vt:lpstr>Взрывчатые химические соединения</vt:lpstr>
      <vt:lpstr>Специальные виды взрывных работ</vt:lpstr>
      <vt:lpstr>Специальные виды взрывных работ</vt:lpstr>
      <vt:lpstr>Специальные виды взрывных работ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287</cp:revision>
  <dcterms:created xsi:type="dcterms:W3CDTF">2021-02-16T13:18:42Z</dcterms:created>
  <dcterms:modified xsi:type="dcterms:W3CDTF">2023-11-02T07:02:59Z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783619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