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sv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570182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Экологические проблемы горного производства и пути их минимизации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171825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Опишите механизм образования кислых шахтных дренажных вод (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AMD).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Почему это явление представляет собой долгосрочную угрозу для гидросферы даже после закрытия шахты?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В чём заключаются различия между техническим и биологическим этапами рекультивации отвалов вскрышных пород? Приведите примеры видов растений, применяемых для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фиторемедиации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Каким образом использование твердеющей закладки из хвостов обогащения в подземных выработках решает одновременно экологические и геомеханические проблемы?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Назовите не менее трёх видов строительной продукции, которую можно производить из горных отходов (хвостов, вскрышных пород, шламов). Какую роль играют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геополимерные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технологии?</a:t>
            </a: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1150211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762054" y="1489539"/>
            <a:ext cx="3846686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Гальперин А.М.,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Фёрстер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В., Шеф Х.-Ю. Техногенные массивы и охрана окружающей среды. – М.: МГГУ, 2015. – 432 с. (Гл. 5: Отходы горного производства, рекультивация)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Певзнер М.Е., 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Костовецкий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В.П. Экология горного производства. – М.: Недра, 2017. – 512 с.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Lottermoser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B.G. Mine Wastes: Characterization, Treatment and Environmental Impacts. – 3rd ed. – Springer, 2010. – 400 p. (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Классический международный учебник по отходам)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Younger P.L., Banwart S.A., Hedin R.S. Mine Water: Hydrology, Pollution, Remediation. – Kluwer Academic, 2002. – 442 p. (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Подробно об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AMD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 методах нейтрализации)</a:t>
            </a:r>
          </a:p>
          <a:p>
            <a:pPr algn="l">
              <a:lnSpc>
                <a:spcPct val="132000"/>
              </a:lnSpc>
              <a:buSzPct val="100000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665154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305194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200" b="1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c</a:t>
            </a:r>
            <a:r>
              <a:rPr lang="ru-RU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истематизировать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знания о видах и масштабах воздействия горного производства на биосферу, выявить ключевые накопленные экологические ущербы. Проанализировать современные подходы к управлению отходами (хвосты, вскрышные породы, шламы) и технологиям рекультивации нарушенных земель. Изучить «зелёные» технологии, направленные на создание ресурсосберегающих и экологически безопасных горнопромышленных комплексов (закладочные материалы, строительная продукция, рекуперация воды). Сформировать у магистрантов компетенции для разработки природоохранных решений в горном деле.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hape 3">
            <a:extLst>
              <a:ext uri="{FF2B5EF4-FFF2-40B4-BE49-F238E27FC236}">
                <a16:creationId xmlns:a16="http://schemas.microsoft.com/office/drawing/2014/main" id="{014BB97D-AD4C-994B-B7DD-AF9E9AF9AFD3}"/>
              </a:ext>
            </a:extLst>
          </p:cNvPr>
          <p:cNvSpPr/>
          <p:nvPr/>
        </p:nvSpPr>
        <p:spPr>
          <a:xfrm>
            <a:off x="54002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3" y="3313983"/>
            <a:ext cx="258514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Влияние горных работ окружающую среду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3" y="3758022"/>
            <a:ext cx="258514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Накопленные экологические ущербы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3279428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3279428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3279428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Управление отходами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3279428" y="3599435"/>
            <a:ext cx="2585145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Хвосты, вскрышные породы, шламы. Технологии рекультивации.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6018833" y="2955604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6018833" y="3198790"/>
            <a:ext cx="2585145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6018833" y="3313983"/>
            <a:ext cx="258514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Зелёные технологии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6018833" y="3599435"/>
            <a:ext cx="278420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Использование отходов в качестве закладочных материалов, производство строительных продуктов, рекуперация воды.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244607"/>
            <a:ext cx="7906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Воздействие на окружающую среду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F2FC8F6-F0A2-A8F5-59F7-EE3C32479C75}"/>
              </a:ext>
            </a:extLst>
          </p:cNvPr>
          <p:cNvSpPr/>
          <p:nvPr/>
        </p:nvSpPr>
        <p:spPr>
          <a:xfrm>
            <a:off x="540023" y="898080"/>
            <a:ext cx="4634954" cy="373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Воздействие</a:t>
            </a: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атмосферу</a:t>
            </a:r>
            <a:endParaRPr lang="en-US" sz="1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C43B9C7A-5F38-279C-69F6-20884C9721CD}"/>
              </a:ext>
            </a:extLst>
          </p:cNvPr>
          <p:cNvSpPr/>
          <p:nvPr/>
        </p:nvSpPr>
        <p:spPr>
          <a:xfrm>
            <a:off x="540023" y="1275606"/>
            <a:ext cx="2245072" cy="1994743"/>
          </a:xfrm>
          <a:prstGeom prst="roundRect">
            <a:avLst>
              <a:gd name="adj" fmla="val 314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7F8785FA-986E-7398-5494-AEF5CEFA1B9A}"/>
              </a:ext>
            </a:extLst>
          </p:cNvPr>
          <p:cNvSpPr/>
          <p:nvPr/>
        </p:nvSpPr>
        <p:spPr>
          <a:xfrm>
            <a:off x="694209" y="1429792"/>
            <a:ext cx="1936700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Открытые работы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5B9007DE-075A-792C-3CB3-8A54F077978A}"/>
              </a:ext>
            </a:extLst>
          </p:cNvPr>
          <p:cNvSpPr/>
          <p:nvPr/>
        </p:nvSpPr>
        <p:spPr>
          <a:xfrm>
            <a:off x="694209" y="1703487"/>
            <a:ext cx="1936700" cy="1412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Пылеобразование при бурении и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взрывах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500 г/т породы. Автотранспорт даёт до 70% выбросов в карьере (сажа, CO, углеводороды)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00CBA17A-F33C-51F8-C7E2-ADD85ADBD95A}"/>
              </a:ext>
            </a:extLst>
          </p:cNvPr>
          <p:cNvSpPr/>
          <p:nvPr/>
        </p:nvSpPr>
        <p:spPr>
          <a:xfrm>
            <a:off x="2929905" y="1275606"/>
            <a:ext cx="2245072" cy="1994743"/>
          </a:xfrm>
          <a:prstGeom prst="roundRect">
            <a:avLst>
              <a:gd name="adj" fmla="val 3147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A06CE202-D794-5888-CC8E-9D641DF4AFDE}"/>
              </a:ext>
            </a:extLst>
          </p:cNvPr>
          <p:cNvSpPr/>
          <p:nvPr/>
        </p:nvSpPr>
        <p:spPr>
          <a:xfrm>
            <a:off x="3084091" y="1429792"/>
            <a:ext cx="1936700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Подземные шахты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E49C7959-4995-521A-E039-7153590B44FD}"/>
              </a:ext>
            </a:extLst>
          </p:cNvPr>
          <p:cNvSpPr/>
          <p:nvPr/>
        </p:nvSpPr>
        <p:spPr>
          <a:xfrm>
            <a:off x="3084091" y="1703487"/>
            <a:ext cx="1936700" cy="941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Выброс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метана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~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40 млн т/год. Парниковая активность в 25 раз выше, чем у CO₂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Shape 8">
            <a:extLst>
              <a:ext uri="{FF2B5EF4-FFF2-40B4-BE49-F238E27FC236}">
                <a16:creationId xmlns:a16="http://schemas.microsoft.com/office/drawing/2014/main" id="{775B6116-9366-57FE-8371-180D6A0EE3CC}"/>
              </a:ext>
            </a:extLst>
          </p:cNvPr>
          <p:cNvSpPr/>
          <p:nvPr/>
        </p:nvSpPr>
        <p:spPr>
          <a:xfrm>
            <a:off x="540023" y="3415159"/>
            <a:ext cx="4634954" cy="1288405"/>
          </a:xfrm>
          <a:prstGeom prst="roundRect">
            <a:avLst>
              <a:gd name="adj" fmla="val 4873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B9AB0C38-D96B-79C0-D9E7-8E94D3CD582C}"/>
              </a:ext>
            </a:extLst>
          </p:cNvPr>
          <p:cNvSpPr/>
          <p:nvPr/>
        </p:nvSpPr>
        <p:spPr>
          <a:xfrm>
            <a:off x="694209" y="3569345"/>
            <a:ext cx="432658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Обогатительные фабрики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F9725975-2C36-C53C-DC72-3B5BA9CE0E18}"/>
              </a:ext>
            </a:extLst>
          </p:cNvPr>
          <p:cNvSpPr/>
          <p:nvPr/>
        </p:nvSpPr>
        <p:spPr>
          <a:xfrm>
            <a:off x="694209" y="3843040"/>
            <a:ext cx="4326582" cy="706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Тонкодисперсная пыль с сульфидами и оксидами металлов. В промышленных узлах (Норильск, Кривой Рог)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превышение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ПДК по тяжёлым металлам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50 раз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CFA8FF8-96A6-F664-09A6-BF5F23A942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1819" y="991891"/>
            <a:ext cx="2876361" cy="1936750"/>
          </a:xfrm>
          <a:prstGeom prst="rect">
            <a:avLst/>
          </a:prstGeom>
        </p:spPr>
      </p:pic>
      <p:pic>
        <p:nvPicPr>
          <p:cNvPr id="27" name="Рисунок 26" descr="Планирование и оптимизация горных работ | SRK Consulting">
            <a:extLst>
              <a:ext uri="{FF2B5EF4-FFF2-40B4-BE49-F238E27FC236}">
                <a16:creationId xmlns:a16="http://schemas.microsoft.com/office/drawing/2014/main" id="{D9C68064-B20F-17F1-E3A3-6A2781F45F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234" y="2673544"/>
            <a:ext cx="2813752" cy="187583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D38371B-EA4E-6FED-CE5F-10CC71B9D586}"/>
              </a:ext>
            </a:extLst>
          </p:cNvPr>
          <p:cNvSpPr txBox="1"/>
          <p:nvPr/>
        </p:nvSpPr>
        <p:spPr>
          <a:xfrm>
            <a:off x="5367832" y="4610294"/>
            <a:ext cx="37761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–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Воздейстие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горнодобывающих предприятий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атмосферу</a:t>
            </a:r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58003-51D9-431F-B9B3-9D6A775D98E4}"/>
              </a:ext>
            </a:extLst>
          </p:cNvPr>
          <p:cNvSpPr txBox="1"/>
          <p:nvPr/>
        </p:nvSpPr>
        <p:spPr>
          <a:xfrm>
            <a:off x="496119" y="4023857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экологические риски горного производства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4E03DCB-6360-145C-53FB-D432188108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25" y="970961"/>
            <a:ext cx="5179750" cy="2988297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C4574928-D993-E464-7C1C-25D89CFE2D93}"/>
              </a:ext>
            </a:extLst>
          </p:cNvPr>
          <p:cNvSpPr/>
          <p:nvPr/>
        </p:nvSpPr>
        <p:spPr>
          <a:xfrm>
            <a:off x="5645938" y="1127504"/>
            <a:ext cx="3203138" cy="918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Горное производство воздействует на водные ресурсы по трём направлениям: истощение запасов, химическое загрязнение и катастрофические прорывы хвостохранилищ.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1B5260B-6CBF-C10E-F82C-CA80069D7563}"/>
              </a:ext>
            </a:extLst>
          </p:cNvPr>
          <p:cNvSpPr/>
          <p:nvPr/>
        </p:nvSpPr>
        <p:spPr>
          <a:xfrm>
            <a:off x="5645937" y="2657026"/>
            <a:ext cx="2885708" cy="5300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Кислые шахтные дренажные воды (AMD) могут генерироваться 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столетиями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после закрытия шахты. Мировой объём накопленных кислых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вод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миллиарды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кубометров.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32A48974-9FD7-25A0-0AD4-772C72A943BF}"/>
              </a:ext>
            </a:extLst>
          </p:cNvPr>
          <p:cNvSpPr/>
          <p:nvPr/>
        </p:nvSpPr>
        <p:spPr>
          <a:xfrm>
            <a:off x="496119" y="473852"/>
            <a:ext cx="4634954" cy="373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Воздействие на гидросферу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 err="1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9A8B0B05-07E0-4890-C8E6-28DE462E02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23" y="968645"/>
            <a:ext cx="1879094" cy="1161293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4D5834CA-1741-8273-969A-0B23072201BE}"/>
              </a:ext>
            </a:extLst>
          </p:cNvPr>
          <p:cNvSpPr/>
          <p:nvPr/>
        </p:nvSpPr>
        <p:spPr>
          <a:xfrm>
            <a:off x="540023" y="2679278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Изъятие земель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728EA24-E451-12B5-0CD7-88146F4E3112}"/>
              </a:ext>
            </a:extLst>
          </p:cNvPr>
          <p:cNvSpPr/>
          <p:nvPr/>
        </p:nvSpPr>
        <p:spPr>
          <a:xfrm>
            <a:off x="540023" y="2964731"/>
            <a:ext cx="2559397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 России нарушено более 1,5 млн га, рекультивировано менее 30%. Терриконы высотой до 150 м изменяют поверхностный сток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10A71A59-6053-BFCA-ED6E-4F3DA0F868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2301" y="968645"/>
            <a:ext cx="1879094" cy="1161293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B74503C1-B971-87D2-74BA-7B2FB9598FAC}"/>
              </a:ext>
            </a:extLst>
          </p:cNvPr>
          <p:cNvSpPr/>
          <p:nvPr/>
        </p:nvSpPr>
        <p:spPr>
          <a:xfrm>
            <a:off x="3292301" y="2679278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Геомеханические нарушения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B20175F3-193D-B293-17E2-F2311142A341}"/>
              </a:ext>
            </a:extLst>
          </p:cNvPr>
          <p:cNvSpPr/>
          <p:nvPr/>
        </p:nvSpPr>
        <p:spPr>
          <a:xfrm>
            <a:off x="3292301" y="2964731"/>
            <a:ext cx="2559397" cy="1234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Оседание поверхности над выработанным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пространством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 м в угольных шахтах. Активизация оползней, наведённая сейсмичность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" descr="preencoded.png">
            <a:extLst>
              <a:ext uri="{FF2B5EF4-FFF2-40B4-BE49-F238E27FC236}">
                <a16:creationId xmlns:a16="http://schemas.microsoft.com/office/drawing/2014/main" id="{389EBF87-0480-A47A-C3FA-C3AC8A16F7F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4580" y="968645"/>
            <a:ext cx="1879094" cy="1161293"/>
          </a:xfrm>
          <a:prstGeom prst="rect">
            <a:avLst/>
          </a:prstGeom>
        </p:spPr>
      </p:pic>
      <p:sp>
        <p:nvSpPr>
          <p:cNvPr id="22" name="Text 6">
            <a:extLst>
              <a:ext uri="{FF2B5EF4-FFF2-40B4-BE49-F238E27FC236}">
                <a16:creationId xmlns:a16="http://schemas.microsoft.com/office/drawing/2014/main" id="{9872D0EA-F307-0477-04DF-C0878B0AB0C5}"/>
              </a:ext>
            </a:extLst>
          </p:cNvPr>
          <p:cNvSpPr/>
          <p:nvPr/>
        </p:nvSpPr>
        <p:spPr>
          <a:xfrm>
            <a:off x="6044580" y="2679278"/>
            <a:ext cx="2559397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Геохимическое загрязнение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C7C8B8E4-D61A-F130-591D-09AEDA354C1E}"/>
              </a:ext>
            </a:extLst>
          </p:cNvPr>
          <p:cNvSpPr/>
          <p:nvPr/>
        </p:nvSpPr>
        <p:spPr>
          <a:xfrm>
            <a:off x="6044580" y="2964731"/>
            <a:ext cx="2559397" cy="148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Пылевые ореолы тяжёлых металлов (Pb, Cd, As, Hg)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радиус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20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 км. Миграция в растения и организм человека. Восстановление 1 см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гумуса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200 лет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0F9CF582-82CF-C471-AF54-5685D99834A4}"/>
              </a:ext>
            </a:extLst>
          </p:cNvPr>
          <p:cNvSpPr/>
          <p:nvPr/>
        </p:nvSpPr>
        <p:spPr>
          <a:xfrm>
            <a:off x="496119" y="473852"/>
            <a:ext cx="4634954" cy="373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Воздействие на литосферу</a:t>
            </a:r>
          </a:p>
          <a:p>
            <a:pPr marL="0" indent="0" algn="l">
              <a:lnSpc>
                <a:spcPct val="104000"/>
              </a:lnSpc>
              <a:buNone/>
            </a:pPr>
            <a:endParaRPr lang="ru-RU" sz="1400" b="1" dirty="0" err="1">
              <a:solidFill>
                <a:srgbClr val="273490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7EDFC5-0C70-0C4B-E272-0AFB1571B444}"/>
              </a:ext>
            </a:extLst>
          </p:cNvPr>
          <p:cNvSpPr txBox="1"/>
          <p:nvPr/>
        </p:nvSpPr>
        <p:spPr>
          <a:xfrm>
            <a:off x="85241" y="2155899"/>
            <a:ext cx="85187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–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 видов воздействия на литосферу, созданное искусственным интеллектом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2)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Управление отходами: классификация и масштабы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8FB1C74-31C1-9A56-0118-EA10C79D0AFC}"/>
              </a:ext>
            </a:extLst>
          </p:cNvPr>
          <p:cNvSpPr txBox="1"/>
          <p:nvPr/>
        </p:nvSpPr>
        <p:spPr>
          <a:xfrm>
            <a:off x="5463153" y="4385456"/>
            <a:ext cx="353224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4 - Хвостохранилище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dprom.kz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pererabotka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sovryemyenniye-hvostohraneeleesha-kazahstana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7F1E1E4-D61B-07BE-A929-8C26099809B9}"/>
              </a:ext>
            </a:extLst>
          </p:cNvPr>
          <p:cNvSpPr/>
          <p:nvPr/>
        </p:nvSpPr>
        <p:spPr>
          <a:xfrm>
            <a:off x="540023" y="1098015"/>
            <a:ext cx="2260922" cy="389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20 млрд т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7CE8CE9-79AF-5615-04F8-5707A877AFBA}"/>
              </a:ext>
            </a:extLst>
          </p:cNvPr>
          <p:cNvSpPr/>
          <p:nvPr/>
        </p:nvSpPr>
        <p:spPr>
          <a:xfrm>
            <a:off x="540023" y="1552679"/>
            <a:ext cx="2260922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Отвалы вскрыши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662CB4E1-4877-E587-D9E1-FC2CFA247D87}"/>
              </a:ext>
            </a:extLst>
          </p:cNvPr>
          <p:cNvSpPr/>
          <p:nvPr/>
        </p:nvSpPr>
        <p:spPr>
          <a:xfrm>
            <a:off x="540023" y="1754639"/>
            <a:ext cx="2260922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Ежегодный мировой объём; коэффициент вскрыши для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золота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100 т/т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727CA221-91A8-D587-6330-1B23E33075BA}"/>
              </a:ext>
            </a:extLst>
          </p:cNvPr>
          <p:cNvSpPr/>
          <p:nvPr/>
        </p:nvSpPr>
        <p:spPr>
          <a:xfrm>
            <a:off x="2913980" y="1098015"/>
            <a:ext cx="2260997" cy="389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 млрд т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3176F5A-C662-4901-C639-90BAF7EDBD34}"/>
              </a:ext>
            </a:extLst>
          </p:cNvPr>
          <p:cNvSpPr/>
          <p:nvPr/>
        </p:nvSpPr>
        <p:spPr>
          <a:xfrm>
            <a:off x="2913980" y="1552679"/>
            <a:ext cx="2260997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 обогащения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3A2D076-FE67-4629-2B23-29F8FF5B6DF9}"/>
              </a:ext>
            </a:extLst>
          </p:cNvPr>
          <p:cNvSpPr/>
          <p:nvPr/>
        </p:nvSpPr>
        <p:spPr>
          <a:xfrm>
            <a:off x="2913980" y="1754639"/>
            <a:ext cx="2260997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Ежегодное образование; размер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частиц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0,01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0,5 мм, содержат реагенты и воду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EBBC9240-E917-9991-F908-9BB3EA95EEF0}"/>
              </a:ext>
            </a:extLst>
          </p:cNvPr>
          <p:cNvSpPr/>
          <p:nvPr/>
        </p:nvSpPr>
        <p:spPr>
          <a:xfrm>
            <a:off x="1727002" y="2766499"/>
            <a:ext cx="2260922" cy="3898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8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30%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F3C88F28-36D3-FA9E-6FBD-3C448A2DB887}"/>
              </a:ext>
            </a:extLst>
          </p:cNvPr>
          <p:cNvSpPr/>
          <p:nvPr/>
        </p:nvSpPr>
        <p:spPr>
          <a:xfrm>
            <a:off x="1727002" y="3182419"/>
            <a:ext cx="2260922" cy="147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Рекультивировано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AD8F014-9D94-B7A9-A058-7EECEAD4723E}"/>
              </a:ext>
            </a:extLst>
          </p:cNvPr>
          <p:cNvSpPr/>
          <p:nvPr/>
        </p:nvSpPr>
        <p:spPr>
          <a:xfrm>
            <a:off x="1727002" y="3384379"/>
            <a:ext cx="2260922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Доля восстановленных земель в России от общей площади нарушенных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E92F4C1-6EDC-3C50-7F33-0D777E3F1332}"/>
              </a:ext>
            </a:extLst>
          </p:cNvPr>
          <p:cNvSpPr/>
          <p:nvPr/>
        </p:nvSpPr>
        <p:spPr>
          <a:xfrm>
            <a:off x="371960" y="4196060"/>
            <a:ext cx="5168684" cy="500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Современный подход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: переход от бесконтрольного накопления к безопасному размещению с противофильтрационными экранами и последующей рекультивацией.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Хвостохранилище — Википедия">
            <a:extLst>
              <a:ext uri="{FF2B5EF4-FFF2-40B4-BE49-F238E27FC236}">
                <a16:creationId xmlns:a16="http://schemas.microsoft.com/office/drawing/2014/main" id="{2BC29C55-2ECA-0F90-A27C-F8A9629159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012" y="1053930"/>
            <a:ext cx="2692906" cy="1517820"/>
          </a:xfrm>
          <a:prstGeom prst="rect">
            <a:avLst/>
          </a:prstGeom>
        </p:spPr>
      </p:pic>
      <p:pic>
        <p:nvPicPr>
          <p:cNvPr id="16" name="Рисунок 15" descr="Современные хвостохранилища Казахстана: всухую или концы в воду? | dprom.kz">
            <a:extLst>
              <a:ext uri="{FF2B5EF4-FFF2-40B4-BE49-F238E27FC236}">
                <a16:creationId xmlns:a16="http://schemas.microsoft.com/office/drawing/2014/main" id="{2F6EB73B-1FEB-035D-CC29-F2380F504B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248" y="2415731"/>
            <a:ext cx="24384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Рекультивация нарушенных земель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42E18877-D0B8-46DA-2596-0B297E2C4A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8908" y="774052"/>
            <a:ext cx="3417377" cy="2076081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FEC36028-AA1F-7E43-0028-7A2E5099B6AE}"/>
              </a:ext>
            </a:extLst>
          </p:cNvPr>
          <p:cNvSpPr/>
          <p:nvPr/>
        </p:nvSpPr>
        <p:spPr>
          <a:xfrm>
            <a:off x="6067647" y="896835"/>
            <a:ext cx="2582703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Технический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этап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F33FD60-9ABF-E830-9B17-DF5653FBA681}"/>
              </a:ext>
            </a:extLst>
          </p:cNvPr>
          <p:cNvSpPr/>
          <p:nvPr/>
        </p:nvSpPr>
        <p:spPr>
          <a:xfrm>
            <a:off x="6067647" y="1108692"/>
            <a:ext cx="2582703" cy="12622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Планировка и террасирование отвалов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Нанесение потенциально плодородного слоя (ППС)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Нейтрализация кислых почв (известкование)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Покрытие хвостов слоем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суглинка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0,5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 м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7134B066-BC7B-E3BE-CD17-772CBDCB59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8908" y="2972915"/>
            <a:ext cx="3417377" cy="1940047"/>
          </a:xfrm>
          <a:prstGeom prst="rect">
            <a:avLst/>
          </a:prstGeom>
        </p:spPr>
      </p:pic>
      <p:sp>
        <p:nvSpPr>
          <p:cNvPr id="16" name="Text 6">
            <a:extLst>
              <a:ext uri="{FF2B5EF4-FFF2-40B4-BE49-F238E27FC236}">
                <a16:creationId xmlns:a16="http://schemas.microsoft.com/office/drawing/2014/main" id="{478BE6BC-9509-A255-CEAA-209A206E16B0}"/>
              </a:ext>
            </a:extLst>
          </p:cNvPr>
          <p:cNvSpPr/>
          <p:nvPr/>
        </p:nvSpPr>
        <p:spPr>
          <a:xfrm>
            <a:off x="6067647" y="3095699"/>
            <a:ext cx="2418235" cy="135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Биологический этап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B44A6A16-7720-149B-BC93-47E7BF3A5958}"/>
              </a:ext>
            </a:extLst>
          </p:cNvPr>
          <p:cNvSpPr/>
          <p:nvPr/>
        </p:nvSpPr>
        <p:spPr>
          <a:xfrm>
            <a:off x="6067647" y="3307556"/>
            <a:ext cx="2582703" cy="1087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Посев многолетних трав-гипераккумуляторов (горчица, амарант, ива козья)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Посадка устойчивых деревьев (сосна, акация, тополь)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2720" indent="-172720" algn="l">
              <a:lnSpc>
                <a:spcPct val="114000"/>
              </a:lnSpc>
              <a:buSzPct val="100000"/>
              <a:buChar char="•"/>
            </a:pP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Фитостабилизация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плотный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покров против пыления и эрозии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422D1F9D-C78E-6BD3-C54B-D5B5E59DB359}"/>
              </a:ext>
            </a:extLst>
          </p:cNvPr>
          <p:cNvSpPr/>
          <p:nvPr/>
        </p:nvSpPr>
        <p:spPr>
          <a:xfrm>
            <a:off x="5575534" y="1731764"/>
            <a:ext cx="16274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B69F3395-3A15-79A1-C788-55CB1D6EA9B7}"/>
              </a:ext>
            </a:extLst>
          </p:cNvPr>
          <p:cNvSpPr/>
          <p:nvPr/>
        </p:nvSpPr>
        <p:spPr>
          <a:xfrm>
            <a:off x="5575534" y="3749761"/>
            <a:ext cx="162744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 descr="Рекультивация земель после добычи ископаемых — решения «Экологии горного  дела» | Добывающая промышленность">
            <a:extLst>
              <a:ext uri="{FF2B5EF4-FFF2-40B4-BE49-F238E27FC236}">
                <a16:creationId xmlns:a16="http://schemas.microsoft.com/office/drawing/2014/main" id="{02511F2F-C98F-4B04-D4FD-69DC05A600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95" y="750689"/>
            <a:ext cx="2428081" cy="1821061"/>
          </a:xfrm>
          <a:prstGeom prst="rect">
            <a:avLst/>
          </a:prstGeom>
        </p:spPr>
      </p:pic>
      <p:pic>
        <p:nvPicPr>
          <p:cNvPr id="21" name="Рисунок 20" descr="Рекультивация земель в районах горных выработок ✓ Восстановление после  добычи полезных ископаемых.">
            <a:extLst>
              <a:ext uri="{FF2B5EF4-FFF2-40B4-BE49-F238E27FC236}">
                <a16:creationId xmlns:a16="http://schemas.microsoft.com/office/drawing/2014/main" id="{50CCBED5-72D8-E4AC-FAC0-56039E702AA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515" y="2740527"/>
            <a:ext cx="3099650" cy="1769040"/>
          </a:xfrm>
          <a:prstGeom prst="rect">
            <a:avLst/>
          </a:prstGeom>
        </p:spPr>
      </p:pic>
      <p:pic>
        <p:nvPicPr>
          <p:cNvPr id="22" name="Рисунок 21" descr="Рекультивация горных карьеров и буровых площадок">
            <a:extLst>
              <a:ext uri="{FF2B5EF4-FFF2-40B4-BE49-F238E27FC236}">
                <a16:creationId xmlns:a16="http://schemas.microsoft.com/office/drawing/2014/main" id="{D92BB2BF-EBB5-B248-F986-A32C0384708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451" y="750689"/>
            <a:ext cx="2497522" cy="1821061"/>
          </a:xfrm>
          <a:prstGeom prst="rect">
            <a:avLst/>
          </a:prstGeom>
        </p:spPr>
      </p:pic>
      <p:pic>
        <p:nvPicPr>
          <p:cNvPr id="23" name="Рисунок 22" descr="Рекультивация отработанных карьеров. Рекультивация карьеров отходами -  Формирование гидроотвалов">
            <a:extLst>
              <a:ext uri="{FF2B5EF4-FFF2-40B4-BE49-F238E27FC236}">
                <a16:creationId xmlns:a16="http://schemas.microsoft.com/office/drawing/2014/main" id="{42633226-132A-A4DA-956C-A0BE91CB4F5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95" y="2740527"/>
            <a:ext cx="1824088" cy="176904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B65847F-7A97-1BA3-2F48-29F94D7B636E}"/>
              </a:ext>
            </a:extLst>
          </p:cNvPr>
          <p:cNvSpPr txBox="1"/>
          <p:nvPr/>
        </p:nvSpPr>
        <p:spPr>
          <a:xfrm>
            <a:off x="245595" y="4509567"/>
            <a:ext cx="500057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5 – Рекультивация нарушенных земель</a:t>
            </a:r>
          </a:p>
          <a:p>
            <a:pPr algn="ctr"/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studwood.net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/1056998/</a:t>
            </a:r>
            <a:r>
              <a:rPr lang="en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agropromyshlennost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/rekultivatsiya_otrabotannyh_karerov_rekultivatsiya_karerov_othodami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44098" y="313867"/>
            <a:ext cx="865580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Зелёные технологии: закладка и строительные продукты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F0ABED87-0DE3-161D-51D6-0F74BA7EDADE}"/>
              </a:ext>
            </a:extLst>
          </p:cNvPr>
          <p:cNvSpPr/>
          <p:nvPr/>
        </p:nvSpPr>
        <p:spPr>
          <a:xfrm>
            <a:off x="540023" y="1852912"/>
            <a:ext cx="3966418" cy="1353609"/>
          </a:xfrm>
          <a:prstGeom prst="roundRect">
            <a:avLst>
              <a:gd name="adj" fmla="val 3865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DB83594-0672-96BA-1E53-A720836594A1}"/>
              </a:ext>
            </a:extLst>
          </p:cNvPr>
          <p:cNvSpPr/>
          <p:nvPr/>
        </p:nvSpPr>
        <p:spPr>
          <a:xfrm>
            <a:off x="686991" y="1985936"/>
            <a:ext cx="3672483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Гидравлическая закладка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2C010B7-D435-70BF-D0CE-1137AFAF62B1}"/>
              </a:ext>
            </a:extLst>
          </p:cNvPr>
          <p:cNvSpPr/>
          <p:nvPr/>
        </p:nvSpPr>
        <p:spPr>
          <a:xfrm>
            <a:off x="686991" y="2242441"/>
            <a:ext cx="3672483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 с водой подаются в шахту; вода возвращается в цикл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C1CDAD8B-D93A-F473-15D8-F89B96E23698}"/>
              </a:ext>
            </a:extLst>
          </p:cNvPr>
          <p:cNvSpPr/>
          <p:nvPr/>
        </p:nvSpPr>
        <p:spPr>
          <a:xfrm>
            <a:off x="4637559" y="1852912"/>
            <a:ext cx="3966418" cy="1353609"/>
          </a:xfrm>
          <a:prstGeom prst="roundRect">
            <a:avLst>
              <a:gd name="adj" fmla="val 3865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72ED63EC-E5C1-3E93-E965-56DDEEAE0B04}"/>
              </a:ext>
            </a:extLst>
          </p:cNvPr>
          <p:cNvSpPr/>
          <p:nvPr/>
        </p:nvSpPr>
        <p:spPr>
          <a:xfrm>
            <a:off x="4784527" y="1985936"/>
            <a:ext cx="3672483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Твердеющая закладка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9">
            <a:extLst>
              <a:ext uri="{FF2B5EF4-FFF2-40B4-BE49-F238E27FC236}">
                <a16:creationId xmlns:a16="http://schemas.microsoft.com/office/drawing/2014/main" id="{CD96E204-FB4F-0558-A949-C1019EE61FB8}"/>
              </a:ext>
            </a:extLst>
          </p:cNvPr>
          <p:cNvSpPr/>
          <p:nvPr/>
        </p:nvSpPr>
        <p:spPr>
          <a:xfrm>
            <a:off x="4784527" y="2242441"/>
            <a:ext cx="3672483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Хвосты + цемент/зола/шлак → литой бетон. Сокращение хвостов на поверхности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30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70%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10">
            <a:extLst>
              <a:ext uri="{FF2B5EF4-FFF2-40B4-BE49-F238E27FC236}">
                <a16:creationId xmlns:a16="http://schemas.microsoft.com/office/drawing/2014/main" id="{F59A24A4-E489-5AE7-DA83-3521EEA10D29}"/>
              </a:ext>
            </a:extLst>
          </p:cNvPr>
          <p:cNvSpPr/>
          <p:nvPr/>
        </p:nvSpPr>
        <p:spPr>
          <a:xfrm>
            <a:off x="540023" y="3409622"/>
            <a:ext cx="3966418" cy="1545139"/>
          </a:xfrm>
          <a:prstGeom prst="roundRect">
            <a:avLst>
              <a:gd name="adj" fmla="val 3386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0B268769-54D0-0B1C-7C28-48B3CF9EC488}"/>
              </a:ext>
            </a:extLst>
          </p:cNvPr>
          <p:cNvSpPr/>
          <p:nvPr/>
        </p:nvSpPr>
        <p:spPr>
          <a:xfrm>
            <a:off x="686991" y="3515472"/>
            <a:ext cx="3672483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Строительные продукты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3">
            <a:extLst>
              <a:ext uri="{FF2B5EF4-FFF2-40B4-BE49-F238E27FC236}">
                <a16:creationId xmlns:a16="http://schemas.microsoft.com/office/drawing/2014/main" id="{539BF7C6-2566-302C-7C1A-2629E8A87C65}"/>
              </a:ext>
            </a:extLst>
          </p:cNvPr>
          <p:cNvSpPr/>
          <p:nvPr/>
        </p:nvSpPr>
        <p:spPr>
          <a:xfrm>
            <a:off x="686991" y="3771977"/>
            <a:ext cx="3672483" cy="6561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Щебень, шлакоблоки, кирпич, геополимеры из алюмосиликатных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хвостов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прочность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как у бетона, низкий углеродный след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4">
            <a:extLst>
              <a:ext uri="{FF2B5EF4-FFF2-40B4-BE49-F238E27FC236}">
                <a16:creationId xmlns:a16="http://schemas.microsoft.com/office/drawing/2014/main" id="{16CB51CD-F4C4-0232-69FD-6490C0C9FCB6}"/>
              </a:ext>
            </a:extLst>
          </p:cNvPr>
          <p:cNvSpPr/>
          <p:nvPr/>
        </p:nvSpPr>
        <p:spPr>
          <a:xfrm>
            <a:off x="4637559" y="3409622"/>
            <a:ext cx="3966418" cy="1545139"/>
          </a:xfrm>
          <a:prstGeom prst="roundRect">
            <a:avLst>
              <a:gd name="adj" fmla="val 3386"/>
            </a:avLst>
          </a:prstGeom>
          <a:solidFill>
            <a:srgbClr val="E6E6E6"/>
          </a:solidFill>
          <a:ln w="4763">
            <a:solidFill>
              <a:srgbClr val="CCCCCC"/>
            </a:solidFill>
            <a:prstDash val="solid"/>
          </a:ln>
        </p:spPr>
      </p:sp>
      <p:sp>
        <p:nvSpPr>
          <p:cNvPr id="16" name="Text 16">
            <a:extLst>
              <a:ext uri="{FF2B5EF4-FFF2-40B4-BE49-F238E27FC236}">
                <a16:creationId xmlns:a16="http://schemas.microsoft.com/office/drawing/2014/main" id="{87685951-E8D8-8E9E-C1D4-703E6EB94A35}"/>
              </a:ext>
            </a:extLst>
          </p:cNvPr>
          <p:cNvSpPr/>
          <p:nvPr/>
        </p:nvSpPr>
        <p:spPr>
          <a:xfrm>
            <a:off x="4784527" y="3515472"/>
            <a:ext cx="3672483" cy="177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Дорожные основания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4BD9B6D4-A012-EF69-EA9A-E3E7E9570848}"/>
              </a:ext>
            </a:extLst>
          </p:cNvPr>
          <p:cNvSpPr/>
          <p:nvPr/>
        </p:nvSpPr>
        <p:spPr>
          <a:xfrm>
            <a:off x="4784527" y="3771977"/>
            <a:ext cx="3672483" cy="437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Отсев дробления вскрышных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пород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широкое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применение в инфраструктуре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5EEA8C-0C74-E094-8A7F-709AAEA396F9}"/>
              </a:ext>
            </a:extLst>
          </p:cNvPr>
          <p:cNvSpPr txBox="1"/>
          <p:nvPr/>
        </p:nvSpPr>
        <p:spPr>
          <a:xfrm>
            <a:off x="418453" y="710872"/>
            <a:ext cx="82760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4150" algn="just"/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«Зелёные» технологии в горном деле направлены на создание циклических систем, минимизирующих выбросы, отходы и потребление ресурсов. </a:t>
            </a:r>
          </a:p>
          <a:p>
            <a:pPr indent="184150"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Закладка выработанного пространства позволяет предотвратить оседание земной поверхности, утилизировать отходы на месте. Применяют: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412759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Рекуперация воды и замкнутые циклы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8683144C-067C-6D52-30A5-A1A5D138A52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575" y="1065609"/>
            <a:ext cx="7708776" cy="3022104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390DED3-52D5-B3EB-DA1A-BE3EAACA542E}"/>
              </a:ext>
            </a:extLst>
          </p:cNvPr>
          <p:cNvSpPr/>
          <p:nvPr/>
        </p:nvSpPr>
        <p:spPr>
          <a:xfrm>
            <a:off x="902045" y="1213820"/>
            <a:ext cx="1411189" cy="54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Забор и использование воды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B069FCA-E2B9-FEF3-5965-E00A234A41DA}"/>
              </a:ext>
            </a:extLst>
          </p:cNvPr>
          <p:cNvSpPr/>
          <p:nvPr/>
        </p:nvSpPr>
        <p:spPr>
          <a:xfrm>
            <a:off x="6830552" y="1213820"/>
            <a:ext cx="1411189" cy="3628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Уплотнение хвостов (90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95%)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5CF136F-A31C-916F-9DAC-97A4BA9D40AC}"/>
              </a:ext>
            </a:extLst>
          </p:cNvPr>
          <p:cNvSpPr/>
          <p:nvPr/>
        </p:nvSpPr>
        <p:spPr>
          <a:xfrm>
            <a:off x="6830552" y="3395115"/>
            <a:ext cx="1411189" cy="54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Фильтрация и </a:t>
            </a:r>
            <a:r>
              <a:rPr lang="en-US" sz="12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обезвоживание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rgbClr val="383838"/>
              </a:solidFill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(до 98%)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9E89D74-9C12-2F74-8103-7EFA9D4DF446}"/>
              </a:ext>
            </a:extLst>
          </p:cNvPr>
          <p:cNvSpPr/>
          <p:nvPr/>
        </p:nvSpPr>
        <p:spPr>
          <a:xfrm>
            <a:off x="902045" y="3395115"/>
            <a:ext cx="1411189" cy="54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Возврат очищенной воды (5</a:t>
            </a:r>
            <a:r>
              <a:rPr lang="ru-RU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10%)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9D20630A-D7A9-73DC-E54D-4F4DBD469CF4}"/>
              </a:ext>
            </a:extLst>
          </p:cNvPr>
          <p:cNvSpPr/>
          <p:nvPr/>
        </p:nvSpPr>
        <p:spPr>
          <a:xfrm>
            <a:off x="540023" y="4193604"/>
            <a:ext cx="8063954" cy="515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19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Замкнутые оборотные циклы позволяют снизить потребление свежей воды </a:t>
            </a:r>
            <a:r>
              <a:rPr lang="en-US" sz="1400" dirty="0" err="1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до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5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10% от технологической потребности. Обезвоживание хвостов (фильтр-прессы, центрифуги) извлекает до 98% воды. Дополнительно: нейтрализация кислых дренажей, сбор ливневых вод с промплощадки.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1042</Words>
  <Application>Microsoft Macintosh PowerPoint</Application>
  <PresentationFormat>Экран (16:9)</PresentationFormat>
  <Paragraphs>103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15</cp:revision>
  <dcterms:created xsi:type="dcterms:W3CDTF">2026-05-17T11:18:59Z</dcterms:created>
  <dcterms:modified xsi:type="dcterms:W3CDTF">2026-08-07T16:40:31Z</dcterms:modified>
</cp:coreProperties>
</file>